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74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71" r:id="rId11"/>
    <p:sldId id="263" r:id="rId12"/>
    <p:sldId id="264" r:id="rId13"/>
    <p:sldId id="278" r:id="rId14"/>
    <p:sldId id="280" r:id="rId15"/>
    <p:sldId id="272" r:id="rId16"/>
    <p:sldId id="277" r:id="rId17"/>
    <p:sldId id="265" r:id="rId18"/>
    <p:sldId id="268" r:id="rId19"/>
    <p:sldId id="269" r:id="rId20"/>
    <p:sldId id="273" r:id="rId21"/>
    <p:sldId id="279" r:id="rId22"/>
    <p:sldId id="281" r:id="rId23"/>
  </p:sldIdLst>
  <p:sldSz cx="9144000" cy="6858000" type="screen4x3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331" autoAdjust="0"/>
  </p:normalViewPr>
  <p:slideViewPr>
    <p:cSldViewPr>
      <p:cViewPr>
        <p:scale>
          <a:sx n="94" d="100"/>
          <a:sy n="94" d="100"/>
        </p:scale>
        <p:origin x="-21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BDAA9-36FC-42DF-BDDD-9B688177A3AA}" type="datetimeFigureOut">
              <a:rPr lang="nb-NO" smtClean="0"/>
              <a:pPr/>
              <a:t>13.04.2018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C1D02-DFB7-44A5-8BC1-A14DD2F6229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095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C2A0C-C748-4AEC-8030-591894AD53A6}" type="datetimeFigureOut">
              <a:rPr lang="nb-NO" smtClean="0"/>
              <a:pPr/>
              <a:t>13.04.2018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54352-F80B-4640-9109-97356814588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880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09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</a:p>
          <a:p>
            <a:r>
              <a:rPr lang="nb-NO" dirty="0" smtClean="0"/>
              <a:t>Personer med nedsatt immunforsvar på grunn av immunsvekkende sykdom, behandling eller alder regnes som sårbare kontakter. De har høyere risiko for å bli smittet av tuberkulose ved eksponering, og for å utvikle sykdom etter smitte. Barn under 5 år har et umodent immunforsvar, og regnes derfor som sårbare kontakter. Små barn, særlig barn under 2 år, har også større risiko for alvorlig utfall av sykdom. Høy alder gir generelt svekket immunforsvar. Sårbare kontakter skal alltid prioriteres sammen med hustandsmedlemmer ved smitteoppsporing.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703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010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8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01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4010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906039" y="4705905"/>
            <a:ext cx="4982336" cy="445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Eli: </a:t>
            </a:r>
            <a:r>
              <a:rPr lang="nb-NO" sz="1200" dirty="0" smtClean="0">
                <a:cs typeface="Arial" pitchFamily="34" charset="0"/>
              </a:rPr>
              <a:t>Kartlegging av pasient og miljø</a:t>
            </a:r>
            <a:endParaRPr lang="nb-NO" dirty="0" smtClean="0"/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Avklare hvor smittsom pasienten er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Viktig for omfanget av smitteoppsporingen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Forligger svar på resistens?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Få et overblikk av familiesituasjon og sosialt nettverk 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Hvem har pasienten vært mest sammen med ?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I hvilke situasjoner ? 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Hosteavstand – grad av symptomer hos pasienten 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Hvor lenge ? 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sammenlagt eksponeringstid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Intensitet av smitteeksponeringen? 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Romstørrelse, ventilasjon og luftkvalitet</a:t>
            </a:r>
          </a:p>
          <a:p>
            <a:pPr fontAlgn="base"/>
            <a:r>
              <a:rPr lang="nb-NO" dirty="0" smtClean="0">
                <a:solidFill>
                  <a:schemeClr val="tx1"/>
                </a:solidFill>
              </a:rPr>
              <a:t>Kjennskap til helsetilstand/ sårbarhet hos kontaktene ?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immunsvekkende sykdom (hiv) 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immunsvekkende behandling, transplanterte</a:t>
            </a:r>
          </a:p>
          <a:p>
            <a:pPr lvl="1" fontAlgn="base"/>
            <a:r>
              <a:rPr lang="nb-NO" dirty="0" smtClean="0">
                <a:solidFill>
                  <a:schemeClr val="tx1"/>
                </a:solidFill>
              </a:rPr>
              <a:t>Små barn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Kjennskap til symptomer /sykdom hos kontaktene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6" name="Shape 51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6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794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708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6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906039" y="4705905"/>
            <a:ext cx="4982336" cy="445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Ringer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rtg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funn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avklare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oppfølging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lungelege</a:t>
            </a:r>
            <a:endParaRPr lang="en-US" sz="1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Trengs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flere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verktøy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kommunene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</p:txBody>
      </p:sp>
      <p:sp>
        <p:nvSpPr>
          <p:cNvPr id="587" name="Shape 587"/>
          <p:cNvSpPr txBox="1">
            <a:spLocks noGrp="1"/>
          </p:cNvSpPr>
          <p:nvPr>
            <p:ph type="sldNum" idx="12"/>
          </p:nvPr>
        </p:nvSpPr>
        <p:spPr>
          <a:xfrm>
            <a:off x="3849478" y="9410227"/>
            <a:ext cx="2945175" cy="4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5368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8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PÅ dette spørsmålet kommer de i to ulike grupper med ulik oppfølging: </a:t>
            </a: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mann og barn på 10 år: ”</a:t>
            </a:r>
            <a:r>
              <a:rPr lang="nb-N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Særlig smitteeksponerte: Første IGRA og eventuelt lungerøntgen tas innen 1–2 uker (henvis hvis positivt, deretter som under).”</a:t>
            </a:r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Barn 4 år: ”</a:t>
            </a:r>
            <a:r>
              <a:rPr lang="nb-NO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Særlig smitteeksponerte: Telefonisk kontakt med spesialist samme dag. Avtal hvem som rekvirerer IGRA + </a:t>
            </a:r>
            <a:r>
              <a:rPr lang="nb-NO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21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48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086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52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75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6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06039" y="4705905"/>
            <a:ext cx="4982336" cy="445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kommuneoverlegen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bydelsoverlegen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diagnosetidspunktet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ansvarlige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smitteoppsporingen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Spesialist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/TB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koord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IKKE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oversikt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over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miljøet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tidligere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ganger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våre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pasienter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steder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eller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flytter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utskrivelse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sykehuset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viktig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å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avklart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Kommunelegen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resultater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Vi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være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utfordring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fall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store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helseforetak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OUS å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samlet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inn alt.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logistikk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behov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meldeskjema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helseforetaket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Vi jobber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med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Folkehelsa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mottar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halvparten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” rapport om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smitteoppsporing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 Vi Tb-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koordinatorer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skal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bidra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meldingene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sendt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For min del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tenker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kunne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vært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spennende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å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få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fullstendig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rapportinnsendelse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Hva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vise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Hvor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mange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smittet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når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index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kun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dyrkningspositiv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      </a:t>
            </a:r>
            <a:endParaRPr dirty="0"/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49478" y="9410227"/>
            <a:ext cx="2945175" cy="4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25" rIns="91275" bIns="456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Eline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352-F80B-4640-9109-97356814588F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196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906464" y="4705350"/>
            <a:ext cx="4981444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 smtClean="0"/>
              <a:t>Eline</a:t>
            </a:r>
            <a:endParaRPr dirty="0"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63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nb-NO" smtClean="0"/>
              <a:t>21.10.2016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AFB692-C96E-4BB6-B2BD-776C4DF0B49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tema/tuberkulose/flytskjema_tuberkulose_smitteoppsporing_uten_lenke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tema/tuberkulose/flytskjema_tuberkulose_smitteoppsporing_uten_lenker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tema/tuberkulose/flytskjema_tuberkulose_smitteoppsporing_uten_lenker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v/smittsomme-sykdommer/tuberkulos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source=images&amp;cd=&amp;cad=rja&amp;uact=8&amp;ved=2ahUKEwjKzqPbpaPaAhWJK5oKHXqQC2wQjRx6BAgAEAU&amp;url=http://www.arkivrad.no/aktuelt/hvem-tror-du-at-du-er&amp;psig=AOvVaw0Z9Y15-_iRlK074bmOzkJH&amp;ust=1523023202698225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hi.no/publ/skjema/rapport-om-smitteoppsporing-og-husundersokelse-ved-tilfelle-av-tuberkulose/" TargetMode="External"/><Relationship Id="rId3" Type="http://schemas.openxmlformats.org/officeDocument/2006/relationships/hyperlink" Target="https://www.fhi.no/sv/smittsomme-sykdommer/tuberkulose/tb_skjema_maler/" TargetMode="External"/><Relationship Id="rId7" Type="http://schemas.openxmlformats.org/officeDocument/2006/relationships/hyperlink" Target="https://www.fhi.no/publ/skjema/brevmal-for-kommunehelsetjenesten-i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hi.no/globalassets/migrering/dokumenter/word/brevmal-smitteoppsporing-brev-til-berorte-kommuner-bydeler-helseforetak.doc" TargetMode="External"/><Relationship Id="rId5" Type="http://schemas.openxmlformats.org/officeDocument/2006/relationships/hyperlink" Target="https://www.fhi.no/globalassets/migrering/dokumenter/word/mal-informasjonsbrev-om-smitteoppsporing-i-barnehager.docx" TargetMode="External"/><Relationship Id="rId4" Type="http://schemas.openxmlformats.org/officeDocument/2006/relationships/hyperlink" Target="https://www.fhi.no/sv/smittsomme-sykdommer/tuberkulose/flytskjema-tuberkulose---for-undersokelse-og-smitteoppsporing/" TargetMode="External"/><Relationship Id="rId9" Type="http://schemas.openxmlformats.org/officeDocument/2006/relationships/hyperlink" Target="https://www.fhi.no/publ/skjema/mal-for-kontaktliste-ved-smitteoppsporing-ved-tilfelle-av-tuberkulos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fhi.no/sv/smittsomme-sykdommer/tuberkulose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v/smittsomme-sykdommer/tuberkulose/informasjon-til-pasienter-om-tuber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sv/smittsomme-sykdommer/tuberkulose/tb_skjema_ma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fhi.no/nettpub/tuberkuloseveileder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nettpub/tuberkuloseveilederen/smitte-og-smitteverntiltak/7.-smitteverntilta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i.no/globalassets/dokumenterfiler/tema/tuberkulose/flytskjema_tuberkulose_smitteoppsporing_uten_lenker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2ahUKEwij44PgoaPaAhWvx6YKHa4lByIQjRx6BAgAEAU&amp;url=https://www.aftenposten.no/norge/politikk/i/BQp9g/Carl-I-Hagen-sjokkert-over-Venstre-og-KrF--ber-Regjeringen-diskutere-kabinettssporsmal&amp;psig=AOvVaw3k92LaX96Bp84PEhSQM-cL&amp;ust=1523022100856253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159769"/>
          </a:xfrm>
        </p:spPr>
        <p:txBody>
          <a:bodyPr/>
          <a:lstStyle/>
          <a:p>
            <a:r>
              <a:rPr lang="nb-NO" sz="7200" dirty="0" smtClean="0"/>
              <a:t>Smitteoppsporing</a:t>
            </a:r>
            <a:endParaRPr lang="nb-NO" sz="7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6400800" cy="1219200"/>
          </a:xfrm>
        </p:spPr>
        <p:txBody>
          <a:bodyPr/>
          <a:lstStyle/>
          <a:p>
            <a:r>
              <a:rPr lang="nb-NO" dirty="0" smtClean="0"/>
              <a:t>Eli Sagvik, Trondheim kommune</a:t>
            </a:r>
          </a:p>
          <a:p>
            <a:r>
              <a:rPr lang="nb-NO" dirty="0" smtClean="0"/>
              <a:t>Eline Storvig, St. Olavs hospital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</a:t>
            </a:fld>
            <a:endParaRPr lang="nb-N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6" t="15684" r="9996" b="12501"/>
          <a:stretch/>
        </p:blipFill>
        <p:spPr bwMode="auto">
          <a:xfrm>
            <a:off x="1928794" y="1571612"/>
            <a:ext cx="4857784" cy="278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5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10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6306" r="15215" b="3403"/>
          <a:stretch>
            <a:fillRect/>
          </a:stretch>
        </p:blipFill>
        <p:spPr bwMode="auto">
          <a:xfrm>
            <a:off x="2123728" y="260648"/>
            <a:ext cx="4016060" cy="62981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TekstSylinder 2"/>
          <p:cNvSpPr txBox="1"/>
          <p:nvPr/>
        </p:nvSpPr>
        <p:spPr>
          <a:xfrm>
            <a:off x="5220072" y="6237312"/>
            <a:ext cx="3147015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1200" dirty="0" smtClean="0"/>
              <a:t>Tuberkuloseveilederen</a:t>
            </a:r>
          </a:p>
          <a:p>
            <a:r>
              <a:rPr lang="nb-NO" sz="1200" dirty="0" smtClean="0"/>
              <a:t>7.1.2 </a:t>
            </a:r>
            <a:r>
              <a:rPr lang="nb-NO" sz="1200" dirty="0"/>
              <a:t>Viktige forhold </a:t>
            </a:r>
            <a:r>
              <a:rPr lang="nb-NO" sz="1200" dirty="0" smtClean="0"/>
              <a:t>ved </a:t>
            </a:r>
            <a:r>
              <a:rPr lang="nb-NO" sz="1200" dirty="0"/>
              <a:t>smitteoppsporing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Se på flytskjema - </a:t>
            </a:r>
            <a:r>
              <a:rPr lang="nb-NO" sz="3600" dirty="0">
                <a:hlinkClick r:id="rId3"/>
              </a:rPr>
              <a:t>Smitteoppsporing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r>
              <a:rPr lang="nb-NO" dirty="0" smtClean="0"/>
              <a:t>Hva menes med «Særlige </a:t>
            </a:r>
            <a:r>
              <a:rPr lang="nb-NO" dirty="0"/>
              <a:t>smitteeksponerte» og </a:t>
            </a:r>
            <a:r>
              <a:rPr lang="nb-NO" dirty="0" smtClean="0"/>
              <a:t>«Andre </a:t>
            </a:r>
            <a:r>
              <a:rPr lang="nb-NO" dirty="0"/>
              <a:t>smitteeksponerte</a:t>
            </a:r>
            <a:r>
              <a:rPr lang="nb-NO" dirty="0" smtClean="0"/>
              <a:t>»?</a:t>
            </a:r>
          </a:p>
          <a:p>
            <a:endParaRPr lang="nb-NO" dirty="0"/>
          </a:p>
          <a:p>
            <a:r>
              <a:rPr lang="nb-NO" dirty="0"/>
              <a:t>Diskuter to og to </a:t>
            </a:r>
            <a:r>
              <a:rPr lang="nb-NO" dirty="0" smtClean="0"/>
              <a:t>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nb-NO" sz="3600" dirty="0"/>
              <a:t>«Særlig smitteeksponerte</a:t>
            </a:r>
            <a:r>
              <a:rPr lang="nb-NO" sz="3600" dirty="0" smtClean="0"/>
              <a:t>» og «Andre smitteeksponerte»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3701008"/>
          </a:xfrm>
        </p:spPr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«Særlig smitteeksponerte»: </a:t>
            </a:r>
            <a:r>
              <a:rPr lang="nb-NO" dirty="0">
                <a:solidFill>
                  <a:schemeClr val="tx1"/>
                </a:solidFill>
              </a:rPr>
              <a:t>Nærkontakter (husstandsmedlemmer eller tilsvarende) av pasienter som er positive på </a:t>
            </a:r>
            <a:r>
              <a:rPr lang="nb-NO" dirty="0" smtClean="0">
                <a:solidFill>
                  <a:schemeClr val="tx1"/>
                </a:solidFill>
              </a:rPr>
              <a:t>direkte mikroskopi </a:t>
            </a:r>
            <a:r>
              <a:rPr lang="nb-NO" dirty="0">
                <a:solidFill>
                  <a:schemeClr val="tx1"/>
                </a:solidFill>
              </a:rPr>
              <a:t>av </a:t>
            </a:r>
            <a:r>
              <a:rPr lang="nb-NO" dirty="0" smtClean="0">
                <a:solidFill>
                  <a:schemeClr val="tx1"/>
                </a:solidFill>
              </a:rPr>
              <a:t>luftveismateriale</a:t>
            </a:r>
          </a:p>
          <a:p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«Andre smitteeksponerte»: </a:t>
            </a:r>
            <a:r>
              <a:rPr lang="nb-NO" dirty="0">
                <a:solidFill>
                  <a:schemeClr val="tx1"/>
                </a:solidFill>
              </a:rPr>
              <a:t>Kontakter som har vært eksponert over 8 timer for pasienter med mikroskopi positiv </a:t>
            </a:r>
            <a:r>
              <a:rPr lang="nb-NO" dirty="0" smtClean="0">
                <a:solidFill>
                  <a:schemeClr val="tx1"/>
                </a:solidFill>
              </a:rPr>
              <a:t>lungetuberkulose eller </a:t>
            </a:r>
            <a:r>
              <a:rPr lang="nb-NO" dirty="0">
                <a:solidFill>
                  <a:schemeClr val="tx1"/>
                </a:solidFill>
              </a:rPr>
              <a:t>over 40 timer for pasienter som er mikroskopi </a:t>
            </a:r>
            <a:r>
              <a:rPr lang="nb-NO" dirty="0" smtClean="0">
                <a:solidFill>
                  <a:schemeClr val="tx1"/>
                </a:solidFill>
              </a:rPr>
              <a:t>negative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07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Se på flytskjema - </a:t>
            </a:r>
            <a:r>
              <a:rPr lang="nb-NO" sz="3600" dirty="0">
                <a:hlinkClick r:id="rId3"/>
              </a:rPr>
              <a:t>Smitteoppsporing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Hvordan vil dere undersøke nærkontakter til kvinne med mikroskopi positiv lungetuberkulose ?</a:t>
            </a:r>
          </a:p>
          <a:p>
            <a:pPr lvl="1"/>
            <a:r>
              <a:rPr lang="nb-NO" dirty="0" smtClean="0"/>
              <a:t>mann 33 år </a:t>
            </a:r>
          </a:p>
          <a:p>
            <a:pPr lvl="1"/>
            <a:r>
              <a:rPr lang="nb-NO" dirty="0" smtClean="0"/>
              <a:t>barn 4 år og 10 år</a:t>
            </a:r>
          </a:p>
          <a:p>
            <a:endParaRPr lang="nb-NO" dirty="0"/>
          </a:p>
          <a:p>
            <a:r>
              <a:rPr lang="nb-NO" dirty="0"/>
              <a:t>Diskuter to og to </a:t>
            </a:r>
            <a:r>
              <a:rPr lang="nb-NO" dirty="0" smtClean="0"/>
              <a:t>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Se på flytskjema - </a:t>
            </a:r>
            <a:r>
              <a:rPr lang="nb-NO" sz="3600" dirty="0">
                <a:hlinkClick r:id="rId3"/>
              </a:rPr>
              <a:t>Smitteoppsporing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>
            <a:normAutofit/>
          </a:bodyPr>
          <a:lstStyle/>
          <a:p>
            <a:r>
              <a:rPr lang="nb-NO" dirty="0" smtClean="0"/>
              <a:t>Hvordan vil dere undersøke nære omgangsvenner til pasient med mikroskopi positiv lungetuberkulose ?</a:t>
            </a:r>
          </a:p>
          <a:p>
            <a:endParaRPr lang="nb-NO" dirty="0"/>
          </a:p>
          <a:p>
            <a:r>
              <a:rPr lang="nb-NO" dirty="0"/>
              <a:t>Diskuter to og to </a:t>
            </a:r>
            <a:r>
              <a:rPr lang="nb-NO" dirty="0" smtClean="0"/>
              <a:t>  </a:t>
            </a:r>
            <a:endParaRPr lang="nb-NO" dirty="0"/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9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dt" idx="10"/>
          </p:nvPr>
        </p:nvSpPr>
        <p:spPr>
          <a:xfrm>
            <a:off x="457200" y="6248389"/>
            <a:ext cx="2133577" cy="4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algn="l"/>
            <a:r>
              <a:rPr lang="en-US" sz="1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26.04.2016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6553200" y="6248389"/>
            <a:ext cx="2133577" cy="4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algn="r"/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/>
              <a:t>15</a:t>
            </a:fld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Shape 520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8620903" cy="6457939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Shape 521"/>
          <p:cNvSpPr/>
          <p:nvPr/>
        </p:nvSpPr>
        <p:spPr>
          <a:xfrm>
            <a:off x="4572000" y="6580990"/>
            <a:ext cx="4571914" cy="2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Kilde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Folkehelseinstituttet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Tuberkuloseveilederen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186766" cy="714380"/>
          </a:xfrm>
        </p:spPr>
        <p:txBody>
          <a:bodyPr/>
          <a:lstStyle/>
          <a:p>
            <a:r>
              <a:rPr lang="nb-NO" sz="4000" dirty="0" smtClean="0"/>
              <a:t>Hovedpunkter smitteoppsporing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Hvor smittsom er pasienten?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Kartlegge nærkontaktene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Har han/hun vært i kontakt med små barn eller andre sårbare grupper?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Kjennskap til symptomer /sykdom hos kontaktene</a:t>
            </a:r>
            <a:br>
              <a:rPr lang="nb-NO" dirty="0" smtClean="0">
                <a:solidFill>
                  <a:schemeClr val="tx1"/>
                </a:solidFill>
              </a:rPr>
            </a:b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Eksponeringstid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Husstandsmedlemmer, sårbare kontakter og kontakter med symptomer undersøkes først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Resultatene fra undersøkelsene i den første gruppen må vurderes før en avgjør om smitteoppsporingen skal utvides 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/>
          <a:lstStyle/>
          <a:p>
            <a:r>
              <a:rPr lang="nb-NO" sz="3600" dirty="0" smtClean="0">
                <a:hlinkClick r:id="rId3"/>
              </a:rPr>
              <a:t/>
            </a:r>
            <a:br>
              <a:rPr lang="nb-NO" sz="3600" dirty="0" smtClean="0">
                <a:hlinkClick r:id="rId3"/>
              </a:rPr>
            </a:br>
            <a:r>
              <a:rPr lang="nb-NO" sz="3600" dirty="0" smtClean="0">
                <a:hlinkClick r:id="rId3"/>
              </a:rPr>
              <a:t>Tema </a:t>
            </a:r>
            <a:r>
              <a:rPr lang="nb-NO" sz="3600" dirty="0">
                <a:hlinkClick r:id="rId3"/>
              </a:rPr>
              <a:t>tuberkulose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872208"/>
          </a:xfrm>
        </p:spPr>
        <p:txBody>
          <a:bodyPr/>
          <a:lstStyle/>
          <a:p>
            <a:r>
              <a:rPr lang="nb-NO" dirty="0"/>
              <a:t>Hvor finner dere </a:t>
            </a:r>
            <a:r>
              <a:rPr lang="nb-NO" dirty="0" smtClean="0"/>
              <a:t>informasjon og viktige </a:t>
            </a:r>
            <a:r>
              <a:rPr lang="nb-NO" dirty="0"/>
              <a:t>skjemaer i forbindelse med smitteoppsporing</a:t>
            </a:r>
            <a:r>
              <a:rPr lang="nb-NO" dirty="0" smtClean="0"/>
              <a:t>?</a:t>
            </a:r>
          </a:p>
          <a:p>
            <a:r>
              <a:rPr lang="nb-NO" dirty="0"/>
              <a:t>Diskuter to og </a:t>
            </a:r>
            <a:r>
              <a:rPr lang="nb-NO" dirty="0" smtClean="0"/>
              <a:t>to, søk under «tema tuberkulose»  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17</a:t>
            </a:fld>
            <a:endParaRPr lang="nb-NO"/>
          </a:p>
        </p:txBody>
      </p:sp>
      <p:pic>
        <p:nvPicPr>
          <p:cNvPr id="6146" name="Picture 2" descr="Bilderesultat for diskute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3474393" cy="26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4096"/>
          </a:xfrm>
        </p:spPr>
        <p:txBody>
          <a:bodyPr/>
          <a:lstStyle/>
          <a:p>
            <a:pPr lvl="1" algn="ctr" rtl="0">
              <a:lnSpc>
                <a:spcPts val="5800"/>
              </a:lnSpc>
              <a:spcBef>
                <a:spcPct val="0"/>
              </a:spcBef>
            </a:pPr>
            <a:r>
              <a:rPr lang="nb-NO" sz="3200" dirty="0" smtClean="0">
                <a:hlinkClick r:id="rId3"/>
              </a:rPr>
              <a:t>Tuberkulose - verktøy for helsepersonell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smtClean="0"/>
              <a:t>	Smitteoppsporing</a:t>
            </a:r>
            <a:endParaRPr lang="nb-NO" b="1" dirty="0"/>
          </a:p>
          <a:p>
            <a:r>
              <a:rPr lang="nb-NO" dirty="0">
                <a:hlinkClick r:id="rId4" tooltip="Flytskjema for tuberkuloseundersøkelse: Smitteoppsporing"/>
              </a:rPr>
              <a:t>Flytskjema for tuberkuloseundersøkelse: Smitteoppsporing</a:t>
            </a:r>
            <a:r>
              <a:rPr lang="nb-NO" dirty="0"/>
              <a:t> (oppdatert 01.03.2017)</a:t>
            </a:r>
          </a:p>
          <a:p>
            <a:r>
              <a:rPr lang="nb-NO" dirty="0">
                <a:hlinkClick r:id="rId5" tooltip="Mal informasjonsbrev: Om smitteoppsporing i barnehager.docx"/>
              </a:rPr>
              <a:t>Brevmal. Informasjon til foresatte til barn i barnehage.docx</a:t>
            </a:r>
            <a:r>
              <a:rPr lang="nb-NO" dirty="0"/>
              <a:t> - dokument i Word</a:t>
            </a:r>
          </a:p>
          <a:p>
            <a:r>
              <a:rPr lang="nb-NO" dirty="0">
                <a:hlinkClick r:id="rId6" tooltip="Brevmal: Smitteoppsporing: Brev til berørte kommuner, bydeler, helseforetak.doc"/>
              </a:rPr>
              <a:t>Brev til berørte kommuner, bydeler, helseforetak.doc</a:t>
            </a:r>
            <a:r>
              <a:rPr lang="nb-NO" dirty="0"/>
              <a:t> - dokument i Word</a:t>
            </a:r>
          </a:p>
          <a:p>
            <a:r>
              <a:rPr lang="nb-NO" dirty="0">
                <a:hlinkClick r:id="rId7" tooltip="Brevmal smitteutsatte 21 språk"/>
              </a:rPr>
              <a:t>Brev for informasjon til smitteutsatte (21 språk)</a:t>
            </a:r>
            <a:r>
              <a:rPr lang="nb-NO" dirty="0"/>
              <a:t> </a:t>
            </a:r>
          </a:p>
          <a:p>
            <a:r>
              <a:rPr lang="nb-NO" dirty="0">
                <a:hlinkClick r:id="rId8"/>
              </a:rPr>
              <a:t>Rapport (skjema) om smitteoppsporing og husundersøkelse ved tilfelle av tuberkulose</a:t>
            </a:r>
            <a:r>
              <a:rPr lang="nb-NO" dirty="0"/>
              <a:t> (sist red. 30.03.16)</a:t>
            </a:r>
          </a:p>
          <a:p>
            <a:r>
              <a:rPr lang="nb-NO" dirty="0">
                <a:hlinkClick r:id="rId9"/>
              </a:rPr>
              <a:t>Mal for kontaktliste til bruk i kommunen ved smitteoppsporing </a:t>
            </a:r>
            <a:r>
              <a:rPr lang="nb-NO" dirty="0"/>
              <a:t>(sist red. 30.03.16)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xfrm>
            <a:off x="510989" y="0"/>
            <a:ext cx="8229549" cy="114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Verktøy</a:t>
            </a:r>
            <a:r>
              <a:rPr lang="en-US" sz="36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for </a:t>
            </a:r>
            <a:r>
              <a:rPr lang="en-US" sz="36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kommunene</a:t>
            </a:r>
            <a:endParaRPr dirty="0"/>
          </a:p>
        </p:txBody>
      </p:sp>
      <p:sp>
        <p:nvSpPr>
          <p:cNvPr id="590" name="Shape 590"/>
          <p:cNvSpPr txBox="1">
            <a:spLocks noGrp="1"/>
          </p:cNvSpPr>
          <p:nvPr>
            <p:ph type="body" idx="1"/>
          </p:nvPr>
        </p:nvSpPr>
        <p:spPr>
          <a:xfrm>
            <a:off x="579438" y="1070533"/>
            <a:ext cx="7772409" cy="411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marL="345078" indent="-350644">
              <a:spcBef>
                <a:spcPts val="0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Tuberkuloseveilederen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kap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 7.1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Flytskjema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tuberkulose – </a:t>
            </a: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smitteoppsporing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Modell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av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smitteoppsporingsprosessen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Huskelister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for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samtale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med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indeks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/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kontakter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Informasjonsskriv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til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kontakter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Henvisningsskjema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Kontaktliste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–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registrering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av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funn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5078" indent="-350644"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●"/>
            </a:pP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Rapport om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smitteoppsporing</a:t>
            </a:r>
            <a:endParaRPr dirty="0"/>
          </a:p>
        </p:txBody>
      </p:sp>
      <p:sp>
        <p:nvSpPr>
          <p:cNvPr id="591" name="Shape 591"/>
          <p:cNvSpPr/>
          <p:nvPr/>
        </p:nvSpPr>
        <p:spPr>
          <a:xfrm>
            <a:off x="930274" y="4221088"/>
            <a:ext cx="6994603" cy="201896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9494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923" tIns="45951" rIns="91923" bIns="45951" anchor="ctr" anchorCtr="0">
            <a:noAutofit/>
          </a:bodyPr>
          <a:lstStyle/>
          <a:p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VIKTIG å </a:t>
            </a:r>
            <a:r>
              <a:rPr lang="en-US" sz="25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diskutere</a:t>
            </a:r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dirty="0" err="1" smtClean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saken</a:t>
            </a:r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dirty="0">
              <a:solidFill>
                <a:srgbClr val="3333CC"/>
              </a:solidFill>
            </a:endParaRPr>
          </a:p>
          <a:p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Ta en </a:t>
            </a:r>
            <a:r>
              <a:rPr lang="en-US" sz="25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telefon</a:t>
            </a:r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til</a:t>
            </a:r>
            <a:r>
              <a:rPr lang="en-US" sz="25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dirty="0">
              <a:solidFill>
                <a:srgbClr val="3333CC"/>
              </a:solidFill>
            </a:endParaRPr>
          </a:p>
          <a:p>
            <a:pPr marL="456394" lvl="1"/>
            <a:r>
              <a:rPr lang="en-US" sz="16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Sykehuset</a:t>
            </a:r>
            <a:endParaRPr sz="1400" dirty="0">
              <a:solidFill>
                <a:srgbClr val="3333CC"/>
              </a:solidFill>
            </a:endParaRPr>
          </a:p>
          <a:p>
            <a:pPr marL="456394" lvl="1"/>
            <a:r>
              <a:rPr lang="en-US" sz="16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Kollega</a:t>
            </a:r>
            <a:r>
              <a:rPr lang="en-US" sz="16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andre</a:t>
            </a:r>
            <a:r>
              <a:rPr lang="en-US" sz="16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kommuner</a:t>
            </a:r>
            <a:endParaRPr sz="1400" dirty="0">
              <a:solidFill>
                <a:srgbClr val="3333CC"/>
              </a:solidFill>
            </a:endParaRPr>
          </a:p>
          <a:p>
            <a:pPr marL="456394" lvl="1"/>
            <a:r>
              <a:rPr lang="en-US" sz="1600" dirty="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FHI</a:t>
            </a:r>
            <a:endParaRPr sz="14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1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91480"/>
          </a:xfrm>
        </p:spPr>
        <p:txBody>
          <a:bodyPr/>
          <a:lstStyle/>
          <a:p>
            <a:r>
              <a:rPr lang="nb-NO" sz="3600" dirty="0" smtClean="0"/>
              <a:t>Tuberkulose på fhi.no</a:t>
            </a:r>
            <a:endParaRPr lang="nb-NO" sz="3600" dirty="0"/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r>
              <a:rPr lang="nb-NO" dirty="0" smtClean="0">
                <a:hlinkClick r:id="rId3"/>
              </a:rPr>
              <a:t>fhi.no</a:t>
            </a:r>
            <a:r>
              <a:rPr lang="nb-NO" dirty="0" smtClean="0"/>
              <a:t>  (Folkehelseinstituttet sin nettside</a:t>
            </a:r>
          </a:p>
          <a:p>
            <a:r>
              <a:rPr lang="nb-NO" dirty="0" smtClean="0"/>
              <a:t>Søk: tuberkulose</a:t>
            </a:r>
          </a:p>
          <a:p>
            <a:r>
              <a:rPr lang="nb-NO" dirty="0" smtClean="0"/>
              <a:t>Velg </a:t>
            </a:r>
            <a:r>
              <a:rPr lang="nb-NO" dirty="0" smtClean="0">
                <a:hlinkClick r:id="rId4"/>
              </a:rPr>
              <a:t>Tema tuberkulose</a:t>
            </a:r>
            <a:r>
              <a:rPr lang="nb-NO" dirty="0" smtClean="0"/>
              <a:t> </a:t>
            </a:r>
          </a:p>
          <a:p>
            <a:r>
              <a:rPr lang="nb-NO" dirty="0" smtClean="0"/>
              <a:t>Informasjon under tema tuberkulose: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8949" r="13086"/>
          <a:stretch/>
        </p:blipFill>
        <p:spPr bwMode="auto">
          <a:xfrm>
            <a:off x="1403648" y="3475610"/>
            <a:ext cx="4176464" cy="3250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96144"/>
          </a:xfrm>
        </p:spPr>
        <p:txBody>
          <a:bodyPr/>
          <a:lstStyle/>
          <a:p>
            <a:r>
              <a:rPr lang="nb-NO" sz="2800" dirty="0">
                <a:effectLst/>
              </a:rPr>
              <a:t>Hjelpemidler; flytskjema, brosjyrer, informasjons- og undervisningsmateriell </a:t>
            </a:r>
            <a:r>
              <a:rPr lang="nb-NO" sz="2800" dirty="0" smtClean="0">
                <a:effectLst/>
              </a:rPr>
              <a:t>på </a:t>
            </a:r>
            <a:r>
              <a:rPr lang="nb-NO" sz="2800" dirty="0">
                <a:effectLst/>
              </a:rPr>
              <a:t>ulike språk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93307"/>
          </a:xfrm>
        </p:spPr>
        <p:txBody>
          <a:bodyPr/>
          <a:lstStyle/>
          <a:p>
            <a:r>
              <a:rPr lang="nb-NO" dirty="0" smtClean="0"/>
              <a:t>Hvor finner vi dette?</a:t>
            </a:r>
          </a:p>
          <a:p>
            <a:pPr lvl="1"/>
            <a:r>
              <a:rPr lang="nb-NO" dirty="0"/>
              <a:t>Tema tuberkulose </a:t>
            </a:r>
            <a:r>
              <a:rPr lang="nb-NO" dirty="0" smtClean="0"/>
              <a:t>–</a:t>
            </a:r>
          </a:p>
          <a:p>
            <a:pPr marL="457200" lvl="1" indent="0">
              <a:buNone/>
            </a:pPr>
            <a:r>
              <a:rPr lang="nb-NO" dirty="0" smtClean="0"/>
              <a:t> </a:t>
            </a:r>
            <a:r>
              <a:rPr lang="nb-NO" dirty="0" smtClean="0">
                <a:hlinkClick r:id="rId3"/>
              </a:rPr>
              <a:t>Tuberkulose - informasjon til pasienter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20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8" t="14574" r="41706" b="14733"/>
          <a:stretch/>
        </p:blipFill>
        <p:spPr bwMode="auto">
          <a:xfrm>
            <a:off x="6084168" y="1700808"/>
            <a:ext cx="1440160" cy="4865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1026" name="Picture 2" descr="https://lh6.googleusercontent.com/nC94HMMAsBT8ST7NHQl20RICKKKJbiYhsFmDBXaFtD-XSVHGoKFriTflYZOu3eo4wF3DSm7xbiS43U35k8xE4AaolM5EmcQDNCbaV4kQXzx4yxl3LMGJm5huyqVVvKkyCjDaeNS_5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nb-NO" dirty="0" err="1" smtClean="0"/>
              <a:t>Tuberkulosekoordinatoreri</a:t>
            </a:r>
            <a:r>
              <a:rPr lang="nb-NO" dirty="0" smtClean="0"/>
              <a:t> Trøndelag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nb-NO" dirty="0" smtClean="0"/>
              <a:t>Levanger sykehus:</a:t>
            </a:r>
          </a:p>
          <a:p>
            <a:r>
              <a:rPr lang="nb-NO" dirty="0" smtClean="0"/>
              <a:t>Malene Lie, telefon 74 09 73 58</a:t>
            </a:r>
          </a:p>
          <a:p>
            <a:endParaRPr lang="nb-NO" dirty="0"/>
          </a:p>
          <a:p>
            <a:r>
              <a:rPr lang="nb-NO" dirty="0" smtClean="0"/>
              <a:t>St. Olavs hospital:</a:t>
            </a:r>
          </a:p>
          <a:p>
            <a:r>
              <a:rPr lang="nb-NO" dirty="0" smtClean="0"/>
              <a:t>Eline </a:t>
            </a:r>
            <a:r>
              <a:rPr lang="nb-NO" dirty="0" err="1" smtClean="0"/>
              <a:t>Storvig</a:t>
            </a:r>
            <a:r>
              <a:rPr lang="nb-NO" smtClean="0"/>
              <a:t>, telefon: 991 06 651</a:t>
            </a:r>
            <a:endParaRPr lang="nb-NO" dirty="0"/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83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nb-NO" sz="3600" dirty="0" smtClean="0"/>
              <a:t>Informasjon om smitteoppsporing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Finner dere under:</a:t>
            </a:r>
          </a:p>
          <a:p>
            <a:pPr lvl="1"/>
            <a:r>
              <a:rPr lang="nb-NO" dirty="0" smtClean="0">
                <a:hlinkClick r:id="rId3"/>
              </a:rPr>
              <a:t>Tuberkulose - verktøy for helsepersonell</a:t>
            </a:r>
            <a:endParaRPr lang="nb-NO" dirty="0" smtClean="0"/>
          </a:p>
          <a:p>
            <a:pPr lvl="1"/>
            <a:r>
              <a:rPr lang="nb-NO" dirty="0" smtClean="0">
                <a:hlinkClick r:id="rId4"/>
              </a:rPr>
              <a:t>Tuberkuloseveilederen</a:t>
            </a: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 </a:t>
            </a:r>
          </a:p>
          <a:p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3" t="48675" r="67104" b="12987"/>
          <a:stretch/>
        </p:blipFill>
        <p:spPr bwMode="auto">
          <a:xfrm>
            <a:off x="1240884" y="3277243"/>
            <a:ext cx="2376264" cy="30493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9" t="54910" r="14420" b="7265"/>
          <a:stretch/>
        </p:blipFill>
        <p:spPr bwMode="auto">
          <a:xfrm>
            <a:off x="4355976" y="3240494"/>
            <a:ext cx="3168352" cy="308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4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56184"/>
          </a:xfrm>
        </p:spPr>
        <p:txBody>
          <a:bodyPr/>
          <a:lstStyle/>
          <a:p>
            <a:r>
              <a:rPr lang="nb-NO" sz="3200" dirty="0" smtClean="0"/>
              <a:t>Hvilket kapittel i tuberkuloseveilederen omtaler smitteoppsporing?</a:t>
            </a:r>
            <a:endParaRPr lang="nb-NO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6" t="8392" r="20582" b="8921"/>
          <a:stretch/>
        </p:blipFill>
        <p:spPr bwMode="auto">
          <a:xfrm>
            <a:off x="2843808" y="2630254"/>
            <a:ext cx="3672408" cy="4012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3" name="TekstSylinder 2"/>
          <p:cNvSpPr txBox="1"/>
          <p:nvPr/>
        </p:nvSpPr>
        <p:spPr>
          <a:xfrm>
            <a:off x="3203848" y="1844824"/>
            <a:ext cx="3015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Diskuter to og to</a:t>
            </a:r>
          </a:p>
        </p:txBody>
      </p:sp>
    </p:spTree>
    <p:extLst>
      <p:ext uri="{BB962C8B-B14F-4D97-AF65-F5344CB8AC3E}">
        <p14:creationId xmlns:p14="http://schemas.microsoft.com/office/powerpoint/2010/main" val="26199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Hvilket kapittel i tuberkuloseveilederen omtaler smitteoppsporing?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/>
          <a:lstStyle/>
          <a:p>
            <a:pPr algn="ctr"/>
            <a:r>
              <a:rPr lang="nb-NO" dirty="0" smtClean="0">
                <a:hlinkClick r:id="rId3"/>
              </a:rPr>
              <a:t>Kap 7. Smitteverntiltak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4" t="13081" r="26473" b="22766"/>
          <a:stretch/>
        </p:blipFill>
        <p:spPr bwMode="auto">
          <a:xfrm>
            <a:off x="1691680" y="2228180"/>
            <a:ext cx="5400600" cy="4183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11560"/>
          </a:xfrm>
        </p:spPr>
        <p:txBody>
          <a:bodyPr/>
          <a:lstStyle/>
          <a:p>
            <a:r>
              <a:rPr lang="nb-NO" sz="3600" dirty="0" smtClean="0"/>
              <a:t>Hvem er ansvarlig for smitteoppsporingen?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376264"/>
          </a:xfrm>
        </p:spPr>
        <p:txBody>
          <a:bodyPr>
            <a:normAutofit fontScale="92500"/>
          </a:bodyPr>
          <a:lstStyle/>
          <a:p>
            <a:pPr marL="1828800" lvl="4" indent="0">
              <a:buNone/>
            </a:pPr>
            <a:r>
              <a:rPr lang="nb-NO" sz="2800" dirty="0" smtClean="0"/>
              <a:t>Diskuter to og to</a:t>
            </a:r>
            <a:endParaRPr lang="nb-NO" sz="3000" dirty="0" smtClean="0"/>
          </a:p>
          <a:p>
            <a:pPr marL="1828800" lvl="4" indent="0">
              <a:buNone/>
            </a:pPr>
            <a:endParaRPr lang="nb-NO" dirty="0" smtClean="0"/>
          </a:p>
          <a:p>
            <a:r>
              <a:rPr lang="nb-NO" dirty="0" smtClean="0"/>
              <a:t>Spesialist? </a:t>
            </a:r>
          </a:p>
          <a:p>
            <a:r>
              <a:rPr lang="nb-NO" dirty="0" smtClean="0"/>
              <a:t>Kommunelegen </a:t>
            </a:r>
            <a:r>
              <a:rPr lang="nb-NO" dirty="0"/>
              <a:t>i indekspasientens </a:t>
            </a:r>
            <a:r>
              <a:rPr lang="nb-NO" dirty="0" smtClean="0"/>
              <a:t>bostedskommune?</a:t>
            </a:r>
          </a:p>
          <a:p>
            <a:r>
              <a:rPr lang="nb-NO" dirty="0" smtClean="0"/>
              <a:t>Kommunelege hvor nærkontaktene bor?</a:t>
            </a:r>
          </a:p>
          <a:p>
            <a:r>
              <a:rPr lang="nb-NO" dirty="0" smtClean="0"/>
              <a:t>Fylkeslegen?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07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475129" y="0"/>
            <a:ext cx="8229549" cy="1143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Hvem</a:t>
            </a:r>
            <a:r>
              <a:rPr lang="en-US" sz="32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er</a:t>
            </a:r>
            <a:r>
              <a:rPr lang="en-US" sz="32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ansvarlig</a:t>
            </a:r>
            <a:r>
              <a:rPr lang="en-US" sz="32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 for </a:t>
            </a:r>
            <a:r>
              <a:rPr lang="en-US" sz="3200" dirty="0" err="1">
                <a:solidFill>
                  <a:schemeClr val="dk2"/>
                </a:solidFill>
                <a:ea typeface="Arial"/>
                <a:cs typeface="Arial"/>
                <a:sym typeface="Arial"/>
              </a:rPr>
              <a:t>smitteoppsporingen</a:t>
            </a:r>
            <a:r>
              <a:rPr lang="en-US" sz="3200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? </a:t>
            </a:r>
            <a:endParaRPr dirty="0"/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73075" y="1050426"/>
            <a:ext cx="8229549" cy="453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marL="345078" indent="-345078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Kommuneoverlegen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indexpas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bostedskommune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Ansvarlig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for at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smitteoppsporingen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gjennomføres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Samler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resultatene</a:t>
            </a:r>
            <a:endParaRPr dirty="0">
              <a:latin typeface="Calibri" pitchFamily="34" charset="0"/>
            </a:endParaRPr>
          </a:p>
          <a:p>
            <a:pPr marL="1146550" lvl="2" indent="-222631">
              <a:spcBef>
                <a:spcPts val="351"/>
              </a:spcBef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Kontakter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nærmiljøet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arbeidsplass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barnehage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skole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osv</a:t>
            </a:r>
            <a:endParaRPr dirty="0">
              <a:latin typeface="Calibri" pitchFamily="34" charset="0"/>
            </a:endParaRPr>
          </a:p>
          <a:p>
            <a:pPr marL="1146550" lvl="2" indent="-222631">
              <a:spcBef>
                <a:spcPts val="351"/>
              </a:spcBef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Kontakter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undersøkt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andre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kommuner</a:t>
            </a:r>
            <a:endParaRPr dirty="0">
              <a:latin typeface="Calibri" pitchFamily="34" charset="0"/>
            </a:endParaRPr>
          </a:p>
          <a:p>
            <a:pPr marL="1146550" lvl="2" indent="-222631">
              <a:spcBef>
                <a:spcPts val="351"/>
              </a:spcBef>
              <a:buClr>
                <a:schemeClr val="accent1"/>
              </a:buClr>
              <a:buSzPts val="1800"/>
              <a:buFont typeface="Noto Sans Symbols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Kontakter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undersøkt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på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sykehus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medpasienter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ansatte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Sende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inn 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rapport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om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smitteoppsporing</a:t>
            </a:r>
            <a:r>
              <a:rPr lang="en-US" sz="1800" b="1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til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Folkehelseinstituttett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tuberkulosekoordinator</a:t>
            </a:r>
            <a:endParaRPr dirty="0">
              <a:solidFill>
                <a:schemeClr val="dk1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345078" indent="-345078">
              <a:spcBef>
                <a:spcPts val="526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5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Heleforetak</a:t>
            </a:r>
            <a:r>
              <a:rPr lang="en-US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/ </a:t>
            </a: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sykehus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Gjennomføre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smitteoppsporing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blant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pasienter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ansatte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Undersøkelse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rådgivning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behandling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inkl.isolasjonstiltak</a:t>
            </a:r>
            <a:endParaRPr sz="1800" dirty="0">
              <a:solidFill>
                <a:schemeClr val="dk1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345078" indent="-345078">
              <a:spcBef>
                <a:spcPts val="526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Folkehelseinstituttet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Rådgivning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endParaRPr dirty="0">
              <a:latin typeface="Calibri" pitchFamily="34" charset="0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Overvåking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Mottak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av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MSIS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meldeskjema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Rapport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om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smitteoppsporing</a:t>
            </a:r>
            <a:endParaRPr sz="1800" dirty="0">
              <a:solidFill>
                <a:srgbClr val="FF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 marL="745814" lvl="1" indent="-283855">
              <a:spcBef>
                <a:spcPts val="351"/>
              </a:spcBef>
              <a:buClr>
                <a:schemeClr val="accent1"/>
              </a:buClr>
              <a:buSzPts val="2100"/>
              <a:buFont typeface="Noto Sans Symbols"/>
              <a:buChar char="○"/>
            </a:pP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Referanse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lab.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mykobakterier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og</a:t>
            </a:r>
            <a:r>
              <a:rPr lang="en-US" sz="1800" dirty="0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 DNA </a:t>
            </a:r>
            <a:r>
              <a:rPr lang="en-US" sz="1800" dirty="0" err="1">
                <a:solidFill>
                  <a:schemeClr val="dk1"/>
                </a:solidFill>
                <a:latin typeface="Calibri" pitchFamily="34" charset="0"/>
                <a:ea typeface="Arial"/>
                <a:cs typeface="Arial"/>
                <a:sym typeface="Arial"/>
              </a:rPr>
              <a:t>fingeravtrykksundersøkelse</a:t>
            </a:r>
            <a:r>
              <a:rPr lang="en-US" sz="18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5078" indent="-144710">
              <a:spcBef>
                <a:spcPts val="614"/>
              </a:spcBef>
              <a:buClr>
                <a:schemeClr val="accent1"/>
              </a:buClr>
              <a:buSzPts val="37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4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Se på flytskjema - </a:t>
            </a:r>
            <a:r>
              <a:rPr lang="nb-NO" sz="3600" dirty="0">
                <a:hlinkClick r:id="rId3"/>
              </a:rPr>
              <a:t>Smitteoppsporing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1152128"/>
          </a:xfrm>
        </p:spPr>
        <p:txBody>
          <a:bodyPr>
            <a:normAutofit fontScale="77500" lnSpcReduction="20000"/>
          </a:bodyPr>
          <a:lstStyle/>
          <a:p>
            <a:r>
              <a:rPr lang="en-US" sz="2500" dirty="0" err="1">
                <a:sym typeface="Arial"/>
              </a:rPr>
              <a:t>Noen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er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mer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utsatt</a:t>
            </a:r>
            <a:r>
              <a:rPr lang="en-US" sz="2500" dirty="0">
                <a:sym typeface="Arial"/>
              </a:rPr>
              <a:t> for å </a:t>
            </a:r>
            <a:r>
              <a:rPr lang="en-US" sz="2500" dirty="0" err="1">
                <a:sym typeface="Arial"/>
              </a:rPr>
              <a:t>bli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syke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enn</a:t>
            </a:r>
            <a:r>
              <a:rPr lang="en-US" sz="2500" dirty="0">
                <a:sym typeface="Arial"/>
              </a:rPr>
              <a:t> </a:t>
            </a:r>
            <a:r>
              <a:rPr lang="en-US" sz="2500" dirty="0" err="1">
                <a:sym typeface="Arial"/>
              </a:rPr>
              <a:t>andre</a:t>
            </a:r>
            <a:r>
              <a:rPr lang="en-US" dirty="0" smtClean="0">
                <a:sym typeface="Arial"/>
              </a:rPr>
              <a:t>/ </a:t>
            </a:r>
            <a:r>
              <a:rPr lang="nb-NO" dirty="0" smtClean="0"/>
              <a:t>«sårbare kontakter»?</a:t>
            </a:r>
          </a:p>
          <a:p>
            <a:endParaRPr lang="en-US" dirty="0">
              <a:sym typeface="Arial"/>
            </a:endParaRPr>
          </a:p>
          <a:p>
            <a:r>
              <a:rPr lang="nb-NO" dirty="0" smtClean="0"/>
              <a:t>Diskuter to og to hvem dette er?  </a:t>
            </a:r>
            <a:endParaRPr lang="nb-NO" dirty="0"/>
          </a:p>
        </p:txBody>
      </p:sp>
      <p:sp>
        <p:nvSpPr>
          <p:cNvPr id="4" name="AutoShape 2" descr="Bilderesultat for diskuter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4" descr="Bilderesultat for diskuter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2" name="Picture 6" descr="Bilderesultat for diskute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3056"/>
            <a:ext cx="2964015" cy="19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FB692-C96E-4BB6-B2BD-776C4DF0B49D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67544" y="260649"/>
            <a:ext cx="8229549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8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Noen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er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mer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utsatt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for å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bli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syke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enn</a:t>
            </a:r>
            <a:r>
              <a:rPr lang="en-US" sz="3200" dirty="0">
                <a:solidFill>
                  <a:srgbClr val="2F5897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dirty="0" err="1">
                <a:solidFill>
                  <a:srgbClr val="2F5897"/>
                </a:solidFill>
                <a:ea typeface="Arial"/>
                <a:cs typeface="Arial"/>
                <a:sym typeface="Arial"/>
              </a:rPr>
              <a:t>andre</a:t>
            </a:r>
            <a: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539552" y="1268760"/>
            <a:ext cx="8008675" cy="4890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marL="345078" indent="-345078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Små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barn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fra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0-5 </a:t>
            </a: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år</a:t>
            </a:r>
            <a:endParaRPr dirty="0" smtClean="0"/>
          </a:p>
          <a:p>
            <a:pPr marL="745814" lvl="1" indent="-283855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○"/>
            </a:pP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mer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umodent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immunforsvar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enn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større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barn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og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voksne</a:t>
            </a:r>
            <a:endParaRPr lang="en-US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61959" lvl="1" indent="0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None/>
            </a:pPr>
            <a:endParaRPr dirty="0" smtClean="0"/>
          </a:p>
          <a:p>
            <a:pPr marL="345078" indent="-345078">
              <a:lnSpc>
                <a:spcPct val="90000"/>
              </a:lnSpc>
              <a:spcBef>
                <a:spcPts val="526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Personer</a:t>
            </a:r>
            <a:r>
              <a:rPr lang="en-US" sz="25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som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har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andre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sykdommer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som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svekker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immunforsvaret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745814" lvl="1" indent="-283855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○"/>
            </a:pP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F.eks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.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kreftsykdommer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hiv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/aids,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nyresvikt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diabetes</a:t>
            </a:r>
          </a:p>
          <a:p>
            <a:pPr marL="461959" lvl="1" indent="0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None/>
            </a:pPr>
            <a:endParaRPr dirty="0"/>
          </a:p>
          <a:p>
            <a:pPr marL="345078" indent="-345078">
              <a:lnSpc>
                <a:spcPct val="90000"/>
              </a:lnSpc>
              <a:spcBef>
                <a:spcPts val="526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Personer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som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bruker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medisiner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som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svekker</a:t>
            </a:r>
            <a:r>
              <a:rPr lang="en-US" sz="25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 </a:t>
            </a:r>
            <a:r>
              <a:rPr lang="en-US" sz="25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immunforsvaret</a:t>
            </a:r>
            <a:endParaRPr dirty="0"/>
          </a:p>
          <a:p>
            <a:pPr marL="745814" lvl="1" indent="-283855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Font typeface="Noto Sans Symbols"/>
              <a:buChar char="○"/>
            </a:pPr>
            <a:r>
              <a:rPr lang="en-US" sz="20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F.eks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.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medisiner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mot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kroniske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tarmbetennelser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og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giktsykdommer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(TNF-alfa-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blokkere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kreftmedisiner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eller</a:t>
            </a:r>
            <a:r>
              <a:rPr lang="en-US" sz="200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000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kortisonpreparater</a:t>
            </a:r>
            <a:r>
              <a:rPr lang="en-US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)</a:t>
            </a:r>
          </a:p>
          <a:p>
            <a:pPr marL="461959" lvl="1" indent="0">
              <a:lnSpc>
                <a:spcPct val="90000"/>
              </a:lnSpc>
              <a:spcBef>
                <a:spcPts val="438"/>
              </a:spcBef>
              <a:buClr>
                <a:schemeClr val="accent1"/>
              </a:buClr>
              <a:buSzPts val="2300"/>
              <a:buNone/>
            </a:pPr>
            <a:endParaRPr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345078" indent="-345078">
              <a:lnSpc>
                <a:spcPct val="90000"/>
              </a:lnSpc>
              <a:spcBef>
                <a:spcPts val="526"/>
              </a:spcBef>
              <a:buClr>
                <a:schemeClr val="accent1"/>
              </a:buClr>
              <a:buSzPts val="2800"/>
              <a:buFont typeface="Noto Sans Symbols"/>
              <a:buChar char="●"/>
            </a:pP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Fersk</a:t>
            </a:r>
            <a:r>
              <a:rPr lang="en-US" sz="25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smitte</a:t>
            </a:r>
            <a:r>
              <a:rPr lang="en-US" sz="25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- </a:t>
            </a: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infisert</a:t>
            </a:r>
            <a:r>
              <a:rPr lang="en-US" sz="25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de to </a:t>
            </a: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siste</a:t>
            </a:r>
            <a:r>
              <a:rPr lang="en-US" sz="25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50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år</a:t>
            </a:r>
            <a:endParaRPr dirty="0" smtClean="0"/>
          </a:p>
          <a:p>
            <a:pPr marL="345078" indent="-189236">
              <a:lnSpc>
                <a:spcPct val="90000"/>
              </a:lnSpc>
              <a:spcBef>
                <a:spcPts val="526"/>
              </a:spcBef>
              <a:buClr>
                <a:schemeClr val="accent1"/>
              </a:buClr>
              <a:buSzPts val="2800"/>
              <a:buNone/>
            </a:pPr>
            <a:endParaRPr sz="2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5078" indent="-144710">
              <a:lnSpc>
                <a:spcPct val="90000"/>
              </a:lnSpc>
              <a:spcBef>
                <a:spcPts val="614"/>
              </a:spcBef>
              <a:buClr>
                <a:schemeClr val="accent1"/>
              </a:buClr>
              <a:buSzPts val="37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5078" indent="-144710">
              <a:lnSpc>
                <a:spcPct val="90000"/>
              </a:lnSpc>
              <a:spcBef>
                <a:spcPts val="614"/>
              </a:spcBef>
              <a:buClr>
                <a:schemeClr val="accent1"/>
              </a:buClr>
              <a:buSzPts val="37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5078" indent="-144710">
              <a:lnSpc>
                <a:spcPct val="90000"/>
              </a:lnSpc>
              <a:spcBef>
                <a:spcPts val="614"/>
              </a:spcBef>
              <a:buClr>
                <a:schemeClr val="accent1"/>
              </a:buClr>
              <a:buSzPts val="3700"/>
              <a:buNone/>
            </a:pP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6553200" y="6248389"/>
            <a:ext cx="2133577" cy="45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23" tIns="45951" rIns="91923" bIns="45951" anchor="t" anchorCtr="0">
            <a:noAutofit/>
          </a:bodyPr>
          <a:lstStyle/>
          <a:p>
            <a:pPr algn="r"/>
            <a:fld id="{00000000-1234-1234-1234-123412341234}" type="slidenum"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algn="r"/>
              <a:t>9</a:t>
            </a:fld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46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delse">
  <a:themeElements>
    <a:clrScheme name="Ledels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edels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edel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728</TotalTime>
  <Words>1032</Words>
  <Application>Microsoft Office PowerPoint</Application>
  <PresentationFormat>Skjermfremvisning (4:3)</PresentationFormat>
  <Paragraphs>223</Paragraphs>
  <Slides>22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Ledelse</vt:lpstr>
      <vt:lpstr>Smitteoppsporing</vt:lpstr>
      <vt:lpstr>Tuberkulose på fhi.no</vt:lpstr>
      <vt:lpstr>Informasjon om smitteoppsporing</vt:lpstr>
      <vt:lpstr>Hvilket kapittel i tuberkuloseveilederen omtaler smitteoppsporing?</vt:lpstr>
      <vt:lpstr>Hvilket kapittel i tuberkuloseveilederen omtaler smitteoppsporing?</vt:lpstr>
      <vt:lpstr>Hvem er ansvarlig for smitteoppsporingen?</vt:lpstr>
      <vt:lpstr>Hvem er ansvarlig for smitteoppsporingen? </vt:lpstr>
      <vt:lpstr>Se på flytskjema - Smitteoppsporing</vt:lpstr>
      <vt:lpstr>  Noen er mer utsatt for å bli syke enn andre  </vt:lpstr>
      <vt:lpstr>PowerPoint-presentasjon</vt:lpstr>
      <vt:lpstr>Se på flytskjema - Smitteoppsporing</vt:lpstr>
      <vt:lpstr>«Særlig smitteeksponerte» og «Andre smitteeksponerte»</vt:lpstr>
      <vt:lpstr>Se på flytskjema - Smitteoppsporing</vt:lpstr>
      <vt:lpstr>Se på flytskjema - Smitteoppsporing</vt:lpstr>
      <vt:lpstr>PowerPoint-presentasjon</vt:lpstr>
      <vt:lpstr>Hovedpunkter smitteoppsporing</vt:lpstr>
      <vt:lpstr> Tema tuberkulose</vt:lpstr>
      <vt:lpstr>Tuberkulose - verktøy for helsepersonell</vt:lpstr>
      <vt:lpstr>Verktøy for kommunene</vt:lpstr>
      <vt:lpstr>Hjelpemidler; flytskjema, brosjyrer, informasjons- og undervisningsmateriell på ulike språk</vt:lpstr>
      <vt:lpstr>PowerPoint-presentasjon</vt:lpstr>
      <vt:lpstr>Tuberkulosekoordinatoreri Trøndelag</vt:lpstr>
    </vt:vector>
  </TitlesOfParts>
  <Company>Helse Midt-Norge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Tuberkulose på fhi.no</dc:title>
  <dc:creator>Storvig, Eline</dc:creator>
  <cp:lastModifiedBy>Prestmo Anita</cp:lastModifiedBy>
  <cp:revision>33</cp:revision>
  <dcterms:created xsi:type="dcterms:W3CDTF">2018-04-05T12:36:41Z</dcterms:created>
  <dcterms:modified xsi:type="dcterms:W3CDTF">2018-04-13T08:32:07Z</dcterms:modified>
</cp:coreProperties>
</file>