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FC0C3B28-6794-4D3A-B297-005CF5FDB4E2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Inndeling utan tittel" id="{EE13AA47-CE87-49EB-93A7-EFB919FF8626}">
          <p14:sldIdLst>
            <p14:sldId id="262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475D81-D2B2-3804-4488-FF8C7A17E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FFD9744-2C96-9107-725B-66869D500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80C20B52-30E5-F22C-3BC4-871CB1C2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0A56-AE65-4FCE-9F81-94221F04DC49}" type="datetimeFigureOut">
              <a:rPr lang="nn-NO" smtClean="0"/>
              <a:t>10.11.2023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A5ABEF52-BF00-D9C2-E5D5-5437A779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7FB9AD34-D331-589D-C1D3-DF547224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420-7A2D-4244-AFFD-BFD4200EBAA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734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05C8C5-0B12-3165-1A89-8A29394F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B3BA9F8D-B3D2-C14D-410E-FEECD9BED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46E10A26-67CF-D0F5-8462-B215F0EC1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0A56-AE65-4FCE-9F81-94221F04DC49}" type="datetimeFigureOut">
              <a:rPr lang="nn-NO" smtClean="0"/>
              <a:t>10.11.2023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1337B30E-DD28-85A5-C361-EEBF25D4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30111BE8-F930-6CEE-52F5-49842B35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420-7A2D-4244-AFFD-BFD4200EBAA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685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9E132E4-697F-1F42-4008-6E7811A2C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B7B7E64A-FCC5-3637-3ABC-46334DD25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B63DBB79-77EB-830A-A45C-F32E0FB7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0A56-AE65-4FCE-9F81-94221F04DC49}" type="datetimeFigureOut">
              <a:rPr lang="nn-NO" smtClean="0"/>
              <a:t>10.11.2023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CD0A3076-E7D0-07B8-7083-F9F25E7B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B40E575F-01D2-2934-E128-7CE531D2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420-7A2D-4244-AFFD-BFD4200EBAA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204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D6F634-E979-7DE5-42DD-258BA2A5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7810504D-8D83-F49F-EF4C-A7E58D9AA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368B35CE-0AA8-4CE4-6197-8E502F6C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0A56-AE65-4FCE-9F81-94221F04DC49}" type="datetimeFigureOut">
              <a:rPr lang="nn-NO" smtClean="0"/>
              <a:t>10.11.2023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7DD868A0-0E87-7FFA-1E52-6733696A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4281C10B-3968-E9DA-4FFE-2118A45A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420-7A2D-4244-AFFD-BFD4200EBAA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2939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5FA6A0-61B3-6399-0EFB-6A8A15699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6126C499-FF37-8A0D-F0AD-A92458A3E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26142C6A-969F-29A9-2398-00DF48AA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0A56-AE65-4FCE-9F81-94221F04DC49}" type="datetimeFigureOut">
              <a:rPr lang="nn-NO" smtClean="0"/>
              <a:t>10.11.2023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10E3E0B6-4E63-8160-D452-0AAFB9AB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8E84754D-9513-5791-92FD-BAFC38E1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420-7A2D-4244-AFFD-BFD4200EBAA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3845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25C15C-6206-BD25-6A4B-8CC6801C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FE681370-DA09-6C4C-605C-014F393BE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511B718F-CD2D-CACA-E1A6-EEEBB311E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F72027B2-70B0-280A-D0C9-87383EE4C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0A56-AE65-4FCE-9F81-94221F04DC49}" type="datetimeFigureOut">
              <a:rPr lang="nn-NO" smtClean="0"/>
              <a:t>10.11.2023</a:t>
            </a:fld>
            <a:endParaRPr lang="nn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E83EE9B6-A9F9-6767-0C68-227A55CB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11C10268-FCC2-4FF1-1080-6CD3D47F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420-7A2D-4244-AFFD-BFD4200EBAA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7724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4BEF64-5BA1-221B-A8FF-0C31529A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0D8EA996-CA2C-B8F4-021E-F0BA6000C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BDDAC019-8DF9-0535-F3ED-1A8E766F1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>
            <a:extLst>
              <a:ext uri="{FF2B5EF4-FFF2-40B4-BE49-F238E27FC236}">
                <a16:creationId xmlns:a16="http://schemas.microsoft.com/office/drawing/2014/main" id="{B1E17BE0-7E8E-3284-F0AE-3E8C179B5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6" name="Plasshaldar for innhald 5">
            <a:extLst>
              <a:ext uri="{FF2B5EF4-FFF2-40B4-BE49-F238E27FC236}">
                <a16:creationId xmlns:a16="http://schemas.microsoft.com/office/drawing/2014/main" id="{B007D89F-14A7-E957-AD63-5FDFE8470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>
            <a:extLst>
              <a:ext uri="{FF2B5EF4-FFF2-40B4-BE49-F238E27FC236}">
                <a16:creationId xmlns:a16="http://schemas.microsoft.com/office/drawing/2014/main" id="{519DF472-075E-E7C3-9D36-AB6BD04C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0A56-AE65-4FCE-9F81-94221F04DC49}" type="datetimeFigureOut">
              <a:rPr lang="nn-NO" smtClean="0"/>
              <a:t>10.11.2023</a:t>
            </a:fld>
            <a:endParaRPr lang="nn-NO"/>
          </a:p>
        </p:txBody>
      </p:sp>
      <p:sp>
        <p:nvSpPr>
          <p:cNvPr id="8" name="Plasshaldar for botntekst 7">
            <a:extLst>
              <a:ext uri="{FF2B5EF4-FFF2-40B4-BE49-F238E27FC236}">
                <a16:creationId xmlns:a16="http://schemas.microsoft.com/office/drawing/2014/main" id="{90FEFC98-F693-CAD1-6E57-67138E5D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>
            <a:extLst>
              <a:ext uri="{FF2B5EF4-FFF2-40B4-BE49-F238E27FC236}">
                <a16:creationId xmlns:a16="http://schemas.microsoft.com/office/drawing/2014/main" id="{4D2BC78F-4421-4D61-46BE-BD74982B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420-7A2D-4244-AFFD-BFD4200EBAA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998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242383-EC1D-CA4E-43BD-CB0BCAB7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F2ADEBC3-9E4C-73A6-2296-FCA686B9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0A56-AE65-4FCE-9F81-94221F04DC49}" type="datetimeFigureOut">
              <a:rPr lang="nn-NO" smtClean="0"/>
              <a:t>10.11.2023</a:t>
            </a:fld>
            <a:endParaRPr lang="nn-NO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142C7D0D-834A-3751-D688-D4A4823E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10D34EFF-723F-FEED-8C73-55DF5F7A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420-7A2D-4244-AFFD-BFD4200EBAA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1654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>
            <a:extLst>
              <a:ext uri="{FF2B5EF4-FFF2-40B4-BE49-F238E27FC236}">
                <a16:creationId xmlns:a16="http://schemas.microsoft.com/office/drawing/2014/main" id="{A217B364-6B6C-4784-134B-E1CE4B14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0A56-AE65-4FCE-9F81-94221F04DC49}" type="datetimeFigureOut">
              <a:rPr lang="nn-NO" smtClean="0"/>
              <a:t>10.11.2023</a:t>
            </a:fld>
            <a:endParaRPr lang="nn-NO"/>
          </a:p>
        </p:txBody>
      </p:sp>
      <p:sp>
        <p:nvSpPr>
          <p:cNvPr id="3" name="Plasshaldar for botntekst 2">
            <a:extLst>
              <a:ext uri="{FF2B5EF4-FFF2-40B4-BE49-F238E27FC236}">
                <a16:creationId xmlns:a16="http://schemas.microsoft.com/office/drawing/2014/main" id="{CEAA1DAD-24FE-6143-5D40-067C3063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>
            <a:extLst>
              <a:ext uri="{FF2B5EF4-FFF2-40B4-BE49-F238E27FC236}">
                <a16:creationId xmlns:a16="http://schemas.microsoft.com/office/drawing/2014/main" id="{F6D3062E-E67B-4590-AC20-6A7A08F7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420-7A2D-4244-AFFD-BFD4200EBAA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392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C5E392-884C-CC17-D384-A08DC27A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BBE5A3A3-207A-509A-081D-5BAADFF8C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56B4079B-31E8-E74D-8EBC-A2B9ED9C6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DC02C409-7BFC-A530-45BB-0DCCCD87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0A56-AE65-4FCE-9F81-94221F04DC49}" type="datetimeFigureOut">
              <a:rPr lang="nn-NO" smtClean="0"/>
              <a:t>10.11.2023</a:t>
            </a:fld>
            <a:endParaRPr lang="nn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0582435A-2089-1F96-1193-67C397A1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9B56760A-53BB-5F52-14DD-5AF01399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420-7A2D-4244-AFFD-BFD4200EBAA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1832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0357D8-578C-82AF-E990-6E54F9AB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4BD36596-B939-F66C-A56C-DEFCFC321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80635928-B519-F652-E3A2-FD1FE418D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B2813A74-9C26-FCA8-C414-3C793A68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0A56-AE65-4FCE-9F81-94221F04DC49}" type="datetimeFigureOut">
              <a:rPr lang="nn-NO" smtClean="0"/>
              <a:t>10.11.2023</a:t>
            </a:fld>
            <a:endParaRPr lang="nn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CE52AB4D-2268-4764-5835-FC27CCC3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5DC8A4D5-D6D0-E6C5-7637-DFA8F998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420-7A2D-4244-AFFD-BFD4200EBAA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2372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>
            <a:extLst>
              <a:ext uri="{FF2B5EF4-FFF2-40B4-BE49-F238E27FC236}">
                <a16:creationId xmlns:a16="http://schemas.microsoft.com/office/drawing/2014/main" id="{690ED6D6-ADAD-4DD8-C725-76A83A7C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2D5E196F-DBA4-35CA-D927-05192B231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A63BAC08-F113-4351-3717-AF0F5FD07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0A56-AE65-4FCE-9F81-94221F04DC49}" type="datetimeFigureOut">
              <a:rPr lang="nn-NO" smtClean="0"/>
              <a:t>10.11.2023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08CA9A52-66C4-AB8F-FBD2-2767115EB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6D75E510-242C-D72B-A678-3F8E5BA28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3420-7A2D-4244-AFFD-BFD4200EBAA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4510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lov/2009-06-19-100/%C2%A756" TargetMode="External"/><Relationship Id="rId2" Type="http://schemas.openxmlformats.org/officeDocument/2006/relationships/hyperlink" Target="https://lovdata.no/lov/2009-06-19-100/%C2%A75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64DAAD-2B53-E7AD-5599-9B729B2D3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Inngrep i utvalde naturtypar i</a:t>
            </a:r>
            <a:br>
              <a:rPr lang="nn-NO" dirty="0"/>
            </a:br>
            <a:r>
              <a:rPr lang="nn-NO" dirty="0"/>
              <a:t>Møre og Romsdal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E7A6918-D86E-64CA-EB59-890128A1E9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Øystein Folden</a:t>
            </a:r>
          </a:p>
          <a:p>
            <a:r>
              <a:rPr lang="nn-NO" dirty="0"/>
              <a:t>Fylkessekretær, Naturvernforbundet i Møre og Romsdal</a:t>
            </a:r>
          </a:p>
        </p:txBody>
      </p:sp>
    </p:spTree>
    <p:extLst>
      <p:ext uri="{BB962C8B-B14F-4D97-AF65-F5344CB8AC3E}">
        <p14:creationId xmlns:p14="http://schemas.microsoft.com/office/powerpoint/2010/main" val="180964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AC7D79-4940-18BC-90B5-994B8C06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n-NO">
                <a:solidFill>
                  <a:srgbClr val="FFFFFF"/>
                </a:solidFill>
              </a:rPr>
              <a:t>Utvald naturtype: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AF1F4BA8-EA2B-6815-ED75-4070EAC3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nb-NO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§ 4.</a:t>
            </a:r>
            <a:r>
              <a:rPr lang="nb-NO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Utvelgelsens betydning</a:t>
            </a:r>
            <a:endParaRPr lang="nn-N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b-NO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Betydningen av at en naturtype er en utvalgt naturtype etter forskriften, følger av </a:t>
            </a:r>
            <a:r>
              <a:rPr lang="nb-NO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naturmangfoldloven § 53</a:t>
            </a:r>
            <a:r>
              <a:rPr lang="nb-NO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til </a:t>
            </a:r>
            <a:r>
              <a:rPr lang="nb-NO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§ 56</a:t>
            </a:r>
            <a:r>
              <a:rPr lang="nb-NO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800"/>
              </a:spcAft>
            </a:pPr>
            <a:endParaRPr lang="nb-NO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b-NO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 tyder mellom anna at vedtaka kjem i Miljøvedtaksregisteret og blir annonsert i lokalavisa.</a:t>
            </a:r>
            <a:endParaRPr lang="nn-N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1943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A57B87-27D5-8D9E-C621-298A2617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Kor mange slike vedtak finst i Møre og Romsdal?</a:t>
            </a:r>
          </a:p>
        </p:txBody>
      </p:sp>
      <p:pic>
        <p:nvPicPr>
          <p:cNvPr id="5" name="Plasshaldar for innhald 4">
            <a:extLst>
              <a:ext uri="{FF2B5EF4-FFF2-40B4-BE49-F238E27FC236}">
                <a16:creationId xmlns:a16="http://schemas.microsoft.com/office/drawing/2014/main" id="{02683575-5812-245C-28E2-B9DED319A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782352"/>
            <a:ext cx="8842561" cy="4598128"/>
          </a:xfrm>
        </p:spPr>
      </p:pic>
    </p:spTree>
    <p:extLst>
      <p:ext uri="{BB962C8B-B14F-4D97-AF65-F5344CB8AC3E}">
        <p14:creationId xmlns:p14="http://schemas.microsoft.com/office/powerpoint/2010/main" val="178296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650C6B-EB14-BC15-B1AE-D0C8E250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Resultat av 10 år med kommunale vedtak:</a:t>
            </a:r>
          </a:p>
        </p:txBody>
      </p:sp>
      <p:pic>
        <p:nvPicPr>
          <p:cNvPr id="5" name="Plasshaldar for innhald 4">
            <a:extLst>
              <a:ext uri="{FF2B5EF4-FFF2-40B4-BE49-F238E27FC236}">
                <a16:creationId xmlns:a16="http://schemas.microsoft.com/office/drawing/2014/main" id="{4A1346C5-F4FB-8B38-47A5-DB85C58C6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707" y="1873934"/>
            <a:ext cx="9436585" cy="4254719"/>
          </a:xfrm>
        </p:spPr>
      </p:pic>
    </p:spTree>
    <p:extLst>
      <p:ext uri="{BB962C8B-B14F-4D97-AF65-F5344CB8AC3E}">
        <p14:creationId xmlns:p14="http://schemas.microsoft.com/office/powerpoint/2010/main" val="229827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aldar for innhald 3" descr="foto">
            <a:extLst>
              <a:ext uri="{FF2B5EF4-FFF2-40B4-BE49-F238E27FC236}">
                <a16:creationId xmlns:a16="http://schemas.microsoft.com/office/drawing/2014/main" id="{FCFEE007-D10A-498F-7D8B-6F12B3EE24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r="1065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0F40113-398E-38BB-B8E3-78C6CDA1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Vedtak som ikkje er kunngjort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Plasshaldar for tekst 4">
            <a:extLst>
              <a:ext uri="{FF2B5EF4-FFF2-40B4-BE49-F238E27FC236}">
                <a16:creationId xmlns:a16="http://schemas.microsoft.com/office/drawing/2014/main" id="{B4076994-D0E2-86D1-6C44-CFF53A689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Eika</a:t>
            </a:r>
            <a:r>
              <a:rPr lang="en-US" sz="1700" dirty="0"/>
              <a:t> </a:t>
            </a:r>
            <a:r>
              <a:rPr lang="en-US" sz="1700" dirty="0" err="1"/>
              <a:t>som</a:t>
            </a:r>
            <a:r>
              <a:rPr lang="en-US" sz="1700" dirty="0"/>
              <a:t> </a:t>
            </a:r>
            <a:r>
              <a:rPr lang="en-US" sz="1700" dirty="0" err="1"/>
              <a:t>stod</a:t>
            </a:r>
            <a:r>
              <a:rPr lang="en-US" sz="1700" dirty="0"/>
              <a:t> </a:t>
            </a:r>
            <a:r>
              <a:rPr lang="en-US" sz="1700" dirty="0" err="1"/>
              <a:t>nær</a:t>
            </a:r>
            <a:r>
              <a:rPr lang="en-US" sz="1700" dirty="0"/>
              <a:t> </a:t>
            </a:r>
            <a:r>
              <a:rPr lang="en-US" sz="1700" dirty="0" err="1"/>
              <a:t>høgspentlinetraseen</a:t>
            </a:r>
            <a:r>
              <a:rPr lang="en-US" sz="1700" dirty="0"/>
              <a:t> </a:t>
            </a:r>
            <a:r>
              <a:rPr lang="en-US" sz="1700" dirty="0" err="1"/>
              <a:t>på</a:t>
            </a:r>
            <a:r>
              <a:rPr lang="en-US" sz="1700" dirty="0"/>
              <a:t> </a:t>
            </a:r>
            <a:r>
              <a:rPr lang="en-US" sz="1700" dirty="0" err="1"/>
              <a:t>Sunnmøre</a:t>
            </a:r>
            <a:r>
              <a:rPr lang="en-US" sz="17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I </a:t>
            </a:r>
            <a:r>
              <a:rPr lang="en-US" sz="1700" dirty="0" err="1"/>
              <a:t>staden</a:t>
            </a:r>
            <a:r>
              <a:rPr lang="en-US" sz="1700" dirty="0"/>
              <a:t> for å </a:t>
            </a:r>
            <a:r>
              <a:rPr lang="en-US" sz="1700" dirty="0" err="1"/>
              <a:t>hogge</a:t>
            </a:r>
            <a:r>
              <a:rPr lang="en-US" sz="1700" dirty="0"/>
              <a:t> </a:t>
            </a:r>
            <a:r>
              <a:rPr lang="en-US" sz="1700" dirty="0" err="1"/>
              <a:t>eika</a:t>
            </a:r>
            <a:r>
              <a:rPr lang="en-US" sz="1700" dirty="0"/>
              <a:t> </a:t>
            </a:r>
            <a:r>
              <a:rPr lang="en-US" sz="1700" dirty="0" err="1"/>
              <a:t>kunne</a:t>
            </a:r>
            <a:r>
              <a:rPr lang="en-US" sz="1700" dirty="0"/>
              <a:t> </a:t>
            </a:r>
            <a:r>
              <a:rPr lang="en-US" sz="1700" dirty="0" err="1"/>
              <a:t>treet</a:t>
            </a:r>
            <a:r>
              <a:rPr lang="en-US" sz="1700" dirty="0"/>
              <a:t> ha </a:t>
            </a:r>
            <a:r>
              <a:rPr lang="en-US" sz="1700" dirty="0" err="1"/>
              <a:t>vore</a:t>
            </a:r>
            <a:r>
              <a:rPr lang="en-US" sz="1700" dirty="0"/>
              <a:t> kappa </a:t>
            </a:r>
            <a:r>
              <a:rPr lang="en-US" sz="1700" dirty="0" err="1"/>
              <a:t>nokre</a:t>
            </a:r>
            <a:r>
              <a:rPr lang="en-US" sz="1700" dirty="0"/>
              <a:t> meter </a:t>
            </a:r>
            <a:r>
              <a:rPr lang="en-US" sz="1700" dirty="0" err="1"/>
              <a:t>oppå</a:t>
            </a:r>
            <a:r>
              <a:rPr lang="en-US" sz="1700" dirty="0"/>
              <a:t> og </a:t>
            </a:r>
            <a:r>
              <a:rPr lang="en-US" sz="1700" dirty="0" err="1"/>
              <a:t>ville</a:t>
            </a:r>
            <a:r>
              <a:rPr lang="en-US" sz="1700" dirty="0"/>
              <a:t> </a:t>
            </a:r>
            <a:r>
              <a:rPr lang="en-US" sz="1700" dirty="0" err="1"/>
              <a:t>då</a:t>
            </a:r>
            <a:r>
              <a:rPr lang="en-US" sz="1700" dirty="0"/>
              <a:t> </a:t>
            </a:r>
            <a:r>
              <a:rPr lang="en-US" sz="1700" dirty="0" err="1"/>
              <a:t>få</a:t>
            </a:r>
            <a:r>
              <a:rPr lang="en-US" sz="1700" dirty="0"/>
              <a:t> </a:t>
            </a:r>
            <a:r>
              <a:rPr lang="en-US" sz="1700" dirty="0" err="1"/>
              <a:t>utvikle</a:t>
            </a:r>
            <a:r>
              <a:rPr lang="en-US" sz="1700" dirty="0"/>
              <a:t> seg </a:t>
            </a:r>
            <a:r>
              <a:rPr lang="en-US" sz="1700" dirty="0" err="1"/>
              <a:t>endå</a:t>
            </a:r>
            <a:r>
              <a:rPr lang="en-US" sz="1700" dirty="0"/>
              <a:t> </a:t>
            </a:r>
            <a:r>
              <a:rPr lang="en-US" sz="1700" dirty="0" err="1"/>
              <a:t>betre</a:t>
            </a:r>
            <a:r>
              <a:rPr lang="en-US" sz="1700" dirty="0"/>
              <a:t> og </a:t>
            </a:r>
            <a:r>
              <a:rPr lang="en-US" sz="1700" dirty="0" err="1"/>
              <a:t>fortare</a:t>
            </a:r>
            <a:r>
              <a:rPr lang="en-US" sz="1700" dirty="0"/>
              <a:t> </a:t>
            </a:r>
            <a:r>
              <a:rPr lang="en-US" sz="1700" dirty="0" err="1"/>
              <a:t>til</a:t>
            </a:r>
            <a:r>
              <a:rPr lang="en-US" sz="1700" dirty="0"/>
              <a:t> </a:t>
            </a:r>
            <a:r>
              <a:rPr lang="en-US" sz="1700" dirty="0" err="1"/>
              <a:t>hol</a:t>
            </a:r>
            <a:r>
              <a:rPr lang="en-US" sz="1700" dirty="0"/>
              <a:t> </a:t>
            </a:r>
            <a:r>
              <a:rPr lang="en-US" sz="1700" dirty="0" err="1"/>
              <a:t>eik</a:t>
            </a:r>
            <a:r>
              <a:rPr lang="en-US" sz="17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Nettselskapet</a:t>
            </a:r>
            <a:r>
              <a:rPr lang="en-US" sz="1700" dirty="0"/>
              <a:t> </a:t>
            </a:r>
            <a:r>
              <a:rPr lang="en-US" sz="1700" dirty="0" err="1"/>
              <a:t>har</a:t>
            </a:r>
            <a:r>
              <a:rPr lang="en-US" sz="1700" dirty="0"/>
              <a:t> </a:t>
            </a:r>
            <a:r>
              <a:rPr lang="en-US" sz="1700" dirty="0" err="1"/>
              <a:t>mynde</a:t>
            </a:r>
            <a:r>
              <a:rPr lang="en-US" sz="1700" dirty="0"/>
              <a:t> i </a:t>
            </a:r>
            <a:r>
              <a:rPr lang="en-US" sz="1700" dirty="0" err="1"/>
              <a:t>saka</a:t>
            </a:r>
            <a:r>
              <a:rPr lang="en-US" sz="1700" dirty="0"/>
              <a:t>, men </a:t>
            </a:r>
            <a:r>
              <a:rPr lang="en-US" sz="1700" dirty="0" err="1"/>
              <a:t>skal</a:t>
            </a:r>
            <a:r>
              <a:rPr lang="en-US" sz="1700" dirty="0"/>
              <a:t> </a:t>
            </a:r>
            <a:r>
              <a:rPr lang="en-US" sz="1700" dirty="0" err="1"/>
              <a:t>følgje</a:t>
            </a:r>
            <a:r>
              <a:rPr lang="en-US" sz="1700" dirty="0"/>
              <a:t> </a:t>
            </a:r>
            <a:r>
              <a:rPr lang="en-US" sz="1700" dirty="0" err="1"/>
              <a:t>naturmangfaldlova</a:t>
            </a:r>
            <a:r>
              <a:rPr lang="en-US" sz="1700" dirty="0"/>
              <a:t> </a:t>
            </a:r>
            <a:r>
              <a:rPr lang="en-US" sz="1700" dirty="0" err="1"/>
              <a:t>kap</a:t>
            </a:r>
            <a:r>
              <a:rPr lang="en-US" sz="1700" dirty="0"/>
              <a:t>. VI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Bilete</a:t>
            </a:r>
            <a:r>
              <a:rPr lang="en-US" sz="1700" dirty="0"/>
              <a:t> </a:t>
            </a:r>
            <a:r>
              <a:rPr lang="en-US" sz="1700" dirty="0" err="1"/>
              <a:t>frå</a:t>
            </a:r>
            <a:r>
              <a:rPr lang="en-US" sz="1700" dirty="0"/>
              <a:t> Møre-</a:t>
            </a:r>
            <a:r>
              <a:rPr lang="en-US" sz="1700" dirty="0" err="1"/>
              <a:t>Nytt</a:t>
            </a:r>
            <a:r>
              <a:rPr lang="en-US" sz="1700" dirty="0"/>
              <a:t>, </a:t>
            </a:r>
            <a:r>
              <a:rPr lang="en-US" sz="1700" dirty="0" err="1"/>
              <a:t>foto</a:t>
            </a:r>
            <a:r>
              <a:rPr lang="en-US" sz="1700" dirty="0"/>
              <a:t> </a:t>
            </a:r>
            <a:r>
              <a:rPr lang="en-US" sz="1700" dirty="0" err="1"/>
              <a:t>privat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68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Background">
            <a:extLst>
              <a:ext uri="{FF2B5EF4-FFF2-40B4-BE49-F238E27FC236}">
                <a16:creationId xmlns:a16="http://schemas.microsoft.com/office/drawing/2014/main" id="{AA857166-A416-4C5E-8AA9-5D5D1E13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0"/>
            <a:ext cx="4617491" cy="6858000"/>
          </a:xfrm>
          <a:prstGeom prst="rect">
            <a:avLst/>
          </a:prstGeom>
          <a:ln>
            <a:noFill/>
          </a:ln>
          <a:effectLst>
            <a:outerShdw blurRad="203200" dist="88900" dir="21540000" sx="94000" sy="94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-1"/>
            <a:ext cx="4617491" cy="5136739"/>
          </a:xfrm>
          <a:prstGeom prst="rect">
            <a:avLst/>
          </a:prstGeom>
          <a:ln>
            <a:noFill/>
          </a:ln>
          <a:effectLst>
            <a:outerShdw blurRad="177800" dist="1016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0102B6-4D74-0A53-1839-79D20279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87" y="617921"/>
            <a:ext cx="3482041" cy="3988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Kommunen sa nei til køyring med gravemaskin.</a:t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Kva med gapahuken i kystlynghei?</a:t>
            </a:r>
          </a:p>
        </p:txBody>
      </p:sp>
      <p:pic>
        <p:nvPicPr>
          <p:cNvPr id="6" name="Plasshaldar for bilete 5">
            <a:extLst>
              <a:ext uri="{FF2B5EF4-FFF2-40B4-BE49-F238E27FC236}">
                <a16:creationId xmlns:a16="http://schemas.microsoft.com/office/drawing/2014/main" id="{4C505401-79A2-1CE3-B0CA-E473DA94AB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582" r="11582"/>
          <a:stretch/>
        </p:blipFill>
        <p:spPr>
          <a:xfrm>
            <a:off x="5199145" y="939722"/>
            <a:ext cx="6409958" cy="5067996"/>
          </a:xfrm>
          <a:prstGeom prst="rect">
            <a:avLst/>
          </a:prstGeom>
        </p:spPr>
      </p:pic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62F09758-FAAD-9729-240E-CB38D09EC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6119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4A1D6B1-F5C4-3F7E-D582-22524BF3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 err="1">
                <a:latin typeface="+mn-lt"/>
              </a:rPr>
              <a:t>Når</a:t>
            </a:r>
            <a:r>
              <a:rPr lang="en-US" sz="2800" dirty="0">
                <a:latin typeface="+mn-lt"/>
              </a:rPr>
              <a:t> den nye </a:t>
            </a:r>
            <a:r>
              <a:rPr lang="en-US" sz="2800" dirty="0" err="1">
                <a:latin typeface="+mn-lt"/>
              </a:rPr>
              <a:t>vegen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til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sjukehuset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må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gå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gjennom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slåttemark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så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må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arkeologen</a:t>
            </a:r>
            <a:r>
              <a:rPr lang="en-US" sz="2800" dirty="0">
                <a:latin typeface="+mn-lt"/>
              </a:rPr>
              <a:t> grave </a:t>
            </a:r>
            <a:r>
              <a:rPr lang="en-US" sz="2800" dirty="0" err="1">
                <a:latin typeface="+mn-lt"/>
              </a:rPr>
              <a:t>først</a:t>
            </a:r>
            <a:r>
              <a:rPr lang="en-US" sz="2800" dirty="0">
                <a:latin typeface="+mn-lt"/>
              </a:rPr>
              <a:t>. 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sshaldar for bilete 5">
            <a:extLst>
              <a:ext uri="{FF2B5EF4-FFF2-40B4-BE49-F238E27FC236}">
                <a16:creationId xmlns:a16="http://schemas.microsoft.com/office/drawing/2014/main" id="{FB2D69D0-F792-B420-8FC8-C9439F80F3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000" r="9998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1CD3BD72-3404-0C91-165B-C3C40B4BC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Kor er </a:t>
            </a:r>
            <a:r>
              <a:rPr lang="en-US" sz="2800" dirty="0" err="1"/>
              <a:t>vedtaket</a:t>
            </a:r>
            <a:r>
              <a:rPr lang="en-US" sz="2800" dirty="0"/>
              <a:t> og </a:t>
            </a:r>
            <a:r>
              <a:rPr lang="en-US" sz="2800" dirty="0" err="1"/>
              <a:t>annonsa</a:t>
            </a:r>
            <a:r>
              <a:rPr lang="en-US" sz="2800" dirty="0"/>
              <a:t> om at </a:t>
            </a:r>
            <a:r>
              <a:rPr lang="en-US" sz="2800" dirty="0" err="1"/>
              <a:t>arkeologen</a:t>
            </a:r>
            <a:r>
              <a:rPr lang="en-US" sz="2800" dirty="0"/>
              <a:t> </a:t>
            </a:r>
            <a:r>
              <a:rPr lang="en-US" sz="2800" dirty="0" err="1"/>
              <a:t>har</a:t>
            </a:r>
            <a:r>
              <a:rPr lang="en-US" sz="2800" dirty="0"/>
              <a:t> </a:t>
            </a:r>
            <a:r>
              <a:rPr lang="en-US" sz="2800" dirty="0" err="1"/>
              <a:t>fått</a:t>
            </a:r>
            <a:r>
              <a:rPr lang="en-US" sz="2800" dirty="0"/>
              <a:t> </a:t>
            </a:r>
            <a:r>
              <a:rPr lang="en-US" sz="2800" dirty="0" err="1"/>
              <a:t>lov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å grave?</a:t>
            </a:r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1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1418C4-AD0D-DE78-D312-840BA7B0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9814"/>
          </a:xfrm>
        </p:spPr>
        <p:txBody>
          <a:bodyPr/>
          <a:lstStyle/>
          <a:p>
            <a:r>
              <a:rPr lang="nn-NO" dirty="0"/>
              <a:t>Det var ein liten smakebit. Det er mykje å ta av. Vi </a:t>
            </a:r>
            <a:r>
              <a:rPr lang="nn-NO" dirty="0" err="1"/>
              <a:t>samler</a:t>
            </a:r>
            <a:r>
              <a:rPr lang="nn-NO" dirty="0"/>
              <a:t> på saker. </a:t>
            </a:r>
            <a:br>
              <a:rPr lang="nn-NO" dirty="0"/>
            </a:br>
            <a:br>
              <a:rPr lang="nn-NO" dirty="0"/>
            </a:br>
            <a:r>
              <a:rPr lang="nn-NO" dirty="0"/>
              <a:t>Det er mange nok der ute allereie, så de treng ikkje lage fleire.</a:t>
            </a:r>
          </a:p>
        </p:txBody>
      </p:sp>
    </p:spTree>
    <p:extLst>
      <p:ext uri="{BB962C8B-B14F-4D97-AF65-F5344CB8AC3E}">
        <p14:creationId xmlns:p14="http://schemas.microsoft.com/office/powerpoint/2010/main" val="197081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DE52B7-26EF-D23D-0C91-B6A8802C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Husk oss!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D3D190B3-C4B7-BA6F-55C8-7F8017F9CD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n-NO" dirty="0"/>
              <a:t>Helsing dei utvalde naturtypane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Slåttemark</a:t>
            </a:r>
            <a:endParaRPr lang="nn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Slåttemyr</a:t>
            </a:r>
            <a:endParaRPr lang="nn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Hole eiker</a:t>
            </a:r>
            <a:endParaRPr lang="nn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kystlynghei</a:t>
            </a:r>
            <a:endParaRPr lang="nn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Olivinskog</a:t>
            </a:r>
            <a:endParaRPr lang="nn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Kalklindeskog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Kalksjøer</a:t>
            </a:r>
            <a:endParaRPr lang="nn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grunnlendt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kalkmark i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boreonemoral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sone</a:t>
            </a:r>
            <a:endParaRPr lang="nn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n-NO" dirty="0"/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7AE81B49-6DCC-8279-433A-126E4409AE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n-NO" dirty="0"/>
              <a:t>Kvar gong de ser eller høyrer namnet Naturvernforbundet, tenk på dei utvalde naturtypane.</a:t>
            </a:r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r>
              <a:rPr lang="nn-NO" strike="sngStrike" dirty="0"/>
              <a:t>Naturvernforbundet sitt prosjekt har mottatt støtte frå:</a:t>
            </a:r>
          </a:p>
          <a:p>
            <a:r>
              <a:rPr lang="nn-NO" dirty="0"/>
              <a:t>Naturvernforbundet sitt prosjekt har ikkje mottatt støtte.</a:t>
            </a:r>
          </a:p>
        </p:txBody>
      </p:sp>
    </p:spTree>
    <p:extLst>
      <p:ext uri="{BB962C8B-B14F-4D97-AF65-F5344CB8AC3E}">
        <p14:creationId xmlns:p14="http://schemas.microsoft.com/office/powerpoint/2010/main" val="69516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279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Office-tema</vt:lpstr>
      <vt:lpstr>Inngrep i utvalde naturtypar i Møre og Romsdal</vt:lpstr>
      <vt:lpstr>Utvald naturtype:</vt:lpstr>
      <vt:lpstr>Kor mange slike vedtak finst i Møre og Romsdal?</vt:lpstr>
      <vt:lpstr>Resultat av 10 år med kommunale vedtak:</vt:lpstr>
      <vt:lpstr>Vedtak som ikkje er kunngjort</vt:lpstr>
      <vt:lpstr>Kommunen sa nei til køyring med gravemaskin.  Kva med gapahuken i kystlynghei?</vt:lpstr>
      <vt:lpstr>Når den nye vegen til sjukehuset må gå gjennom ei slåttemark, så må arkeologen grave først.   </vt:lpstr>
      <vt:lpstr>Det var ein liten smakebit. Det er mykje å ta av. Vi samler på saker.   Det er mange nok der ute allereie, så de treng ikkje lage fleire.</vt:lpstr>
      <vt:lpstr>Husk oss!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Inngrep i utvalde naturtypar i Møre og Romsdal</dc:title>
  <dc:creator>4791812542</dc:creator>
  <cp:lastModifiedBy>Melbø, Anne</cp:lastModifiedBy>
  <cp:revision>6</cp:revision>
  <dcterms:created xsi:type="dcterms:W3CDTF">2023-11-07T08:05:04Z</dcterms:created>
  <dcterms:modified xsi:type="dcterms:W3CDTF">2023-11-10T11:58:53Z</dcterms:modified>
</cp:coreProperties>
</file>