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4E"/>
    <a:srgbClr val="000000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8" autoAdjust="0"/>
    <p:restoredTop sz="93792" autoAdjust="0"/>
  </p:normalViewPr>
  <p:slideViewPr>
    <p:cSldViewPr snapToGrid="0">
      <p:cViewPr varScale="1">
        <p:scale>
          <a:sx n="76" d="100"/>
          <a:sy n="76" d="100"/>
        </p:scale>
        <p:origin x="63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20.10.2022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6.pn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9FEB085-0190-4AD4-B146-7E11A3CED7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8B79961-EC85-4F5E-8A2B-5233E13A6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6B99C6F0-08CE-4B45-B26D-85D6D52B92AD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1771360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BC51FCA-1BA2-47B0-ADD7-5A54455D4249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527570CC-C1F5-4F3F-BF08-E44D828EC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5" name="Plassholder for tekst 37">
            <a:extLst>
              <a:ext uri="{FF2B5EF4-FFF2-40B4-BE49-F238E27FC236}">
                <a16:creationId xmlns:a16="http://schemas.microsoft.com/office/drawing/2014/main" id="{C221EF52-3926-4556-A22E-E292FA64D2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BD20E72-0719-42FD-9E31-8D508A92AE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F162AC2-1529-48B6-BBE8-972207469470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2204602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B5F1BF27-15C2-4D6F-AFB2-F5712C899BF7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1025243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DF4F73DF-CC04-4A22-AB7E-C9B8F017908F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34590AC9-B22C-44DD-ACE2-8D247A375180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07BD4209-4452-43EC-BD66-5770D59EE0C7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E6F2D04-FDB7-4BC3-8972-DCBC3AED4073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D1EE2639-001A-426C-B8D3-CC9B4FE3E4A1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80C1994-D4E8-46DC-B7D3-58E43F148F59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D1DA8BA-39EC-4A32-B0CE-0DAE0FE8CE51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20DCFF89-A1B9-492B-88E1-30000BFDAD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2235D8C-DC5F-4E72-9E35-CEC115409488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572E183-ECB3-4CD7-A9CC-49DA5B97F88F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bg1"/>
              </a:solidFill>
              <a:latin typeface="+mn-lt"/>
            </a:endParaRPr>
          </a:p>
          <a:p>
            <a:pPr algn="r"/>
            <a:endParaRPr lang="nb-NO" sz="9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grpSp>
        <p:nvGrpSpPr>
          <p:cNvPr id="25" name="Gruppe 24">
            <a:extLst>
              <a:ext uri="{FF2B5EF4-FFF2-40B4-BE49-F238E27FC236}">
                <a16:creationId xmlns:a16="http://schemas.microsoft.com/office/drawing/2014/main" id="{9658C4D0-3FD4-435E-B25D-116B85292B6E}"/>
              </a:ext>
            </a:extLst>
          </p:cNvPr>
          <p:cNvGrpSpPr/>
          <p:nvPr userDrawn="1"/>
        </p:nvGrpSpPr>
        <p:grpSpPr>
          <a:xfrm>
            <a:off x="55853" y="102103"/>
            <a:ext cx="12084631" cy="6126899"/>
            <a:chOff x="55853" y="102103"/>
            <a:chExt cx="12084631" cy="6126899"/>
          </a:xfrm>
        </p:grpSpPr>
        <p:pic>
          <p:nvPicPr>
            <p:cNvPr id="26" name="Bilde 25" descr="Et bilde som inneholder tekst, utendørs, bygning, person&#10;&#10;Automatisk generert beskrivelse">
              <a:extLst>
                <a:ext uri="{FF2B5EF4-FFF2-40B4-BE49-F238E27FC236}">
                  <a16:creationId xmlns:a16="http://schemas.microsoft.com/office/drawing/2014/main" id="{A03B4503-D83D-45A8-9E61-E746D33F59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2" t="40310" r="26478" b="26503"/>
            <a:stretch/>
          </p:blipFill>
          <p:spPr>
            <a:xfrm>
              <a:off x="5333311" y="2073332"/>
              <a:ext cx="1497600" cy="1497600"/>
            </a:xfrm>
            <a:prstGeom prst="flowChartConnector">
              <a:avLst/>
            </a:prstGeom>
          </p:spPr>
        </p:pic>
        <p:grpSp>
          <p:nvGrpSpPr>
            <p:cNvPr id="44" name="Gruppe 43">
              <a:extLst>
                <a:ext uri="{FF2B5EF4-FFF2-40B4-BE49-F238E27FC236}">
                  <a16:creationId xmlns:a16="http://schemas.microsoft.com/office/drawing/2014/main" id="{17ED7BD6-2992-454E-8324-BDADCAF06404}"/>
                </a:ext>
              </a:extLst>
            </p:cNvPr>
            <p:cNvGrpSpPr/>
            <p:nvPr/>
          </p:nvGrpSpPr>
          <p:grpSpPr>
            <a:xfrm>
              <a:off x="55853" y="102103"/>
              <a:ext cx="12084631" cy="6126899"/>
              <a:chOff x="55853" y="102103"/>
              <a:chExt cx="12084631" cy="6126899"/>
            </a:xfrm>
          </p:grpSpPr>
          <p:pic>
            <p:nvPicPr>
              <p:cNvPr id="45" name="Bilde 44" descr="Et bilde som inneholder person, mann, utendørs, dress&#10;&#10;Automatisk generert beskrivelse">
                <a:extLst>
                  <a:ext uri="{FF2B5EF4-FFF2-40B4-BE49-F238E27FC236}">
                    <a16:creationId xmlns:a16="http://schemas.microsoft.com/office/drawing/2014/main" id="{F514EFD3-3166-4594-A2A3-747908017B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83" t="967" r="18122" b="46890"/>
              <a:stretch/>
            </p:blipFill>
            <p:spPr>
              <a:xfrm>
                <a:off x="5333311" y="102103"/>
                <a:ext cx="1497600" cy="1497600"/>
              </a:xfrm>
              <a:prstGeom prst="flowChartConnector">
                <a:avLst/>
              </a:prstGeom>
            </p:spPr>
          </p:pic>
          <p:grpSp>
            <p:nvGrpSpPr>
              <p:cNvPr id="46" name="Gruppe 45">
                <a:extLst>
                  <a:ext uri="{FF2B5EF4-FFF2-40B4-BE49-F238E27FC236}">
                    <a16:creationId xmlns:a16="http://schemas.microsoft.com/office/drawing/2014/main" id="{8ED909A3-3860-430A-9C6E-4EA7FA2B0D87}"/>
                  </a:ext>
                </a:extLst>
              </p:cNvPr>
              <p:cNvGrpSpPr/>
              <p:nvPr/>
            </p:nvGrpSpPr>
            <p:grpSpPr>
              <a:xfrm>
                <a:off x="55853" y="1406962"/>
                <a:ext cx="12084631" cy="4822040"/>
                <a:chOff x="55853" y="1406962"/>
                <a:chExt cx="12084631" cy="4822040"/>
              </a:xfrm>
            </p:grpSpPr>
            <p:pic>
              <p:nvPicPr>
                <p:cNvPr id="47" name="Bilde 46" descr="Et bilde som inneholder person, briller, mann, innendørs&#10;&#10;Automatisk generert beskrivelse">
                  <a:extLst>
                    <a:ext uri="{FF2B5EF4-FFF2-40B4-BE49-F238E27FC236}">
                      <a16:creationId xmlns:a16="http://schemas.microsoft.com/office/drawing/2014/main" id="{54579AE4-55AD-4674-9530-92403F0E60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670192" y="4296327"/>
                  <a:ext cx="1497600" cy="1497600"/>
                </a:xfrm>
                <a:prstGeom prst="flowChartConnector">
                  <a:avLst/>
                </a:prstGeom>
              </p:spPr>
            </p:pic>
            <p:pic>
              <p:nvPicPr>
                <p:cNvPr id="48" name="Bilde 47" descr="Et bilde som inneholder bygning, utendørs, person, dress&#10;&#10;Automatisk generert beskrivelse">
                  <a:extLst>
                    <a:ext uri="{FF2B5EF4-FFF2-40B4-BE49-F238E27FC236}">
                      <a16:creationId xmlns:a16="http://schemas.microsoft.com/office/drawing/2014/main" id="{42EA14D5-94BB-4FCD-B124-43F42B7693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4615" t="33355" r="37235" b="39420"/>
                <a:stretch/>
              </p:blipFill>
              <p:spPr>
                <a:xfrm>
                  <a:off x="5333311" y="4354416"/>
                  <a:ext cx="1498811" cy="1498811"/>
                </a:xfrm>
                <a:prstGeom prst="flowChartConnector">
                  <a:avLst/>
                </a:prstGeom>
              </p:spPr>
            </p:pic>
            <p:sp>
              <p:nvSpPr>
                <p:cNvPr id="49" name="TekstSylinder 48">
                  <a:extLst>
                    <a:ext uri="{FF2B5EF4-FFF2-40B4-BE49-F238E27FC236}">
                      <a16:creationId xmlns:a16="http://schemas.microsoft.com/office/drawing/2014/main" id="{6BF20CF3-71C7-4B4F-944A-4225793D49D2}"/>
                    </a:ext>
                  </a:extLst>
                </p:cNvPr>
                <p:cNvSpPr txBox="1"/>
                <p:nvPr/>
              </p:nvSpPr>
              <p:spPr>
                <a:xfrm>
                  <a:off x="5282140" y="1406962"/>
                  <a:ext cx="1627719" cy="646331"/>
                </a:xfrm>
                <a:prstGeom prst="rect">
                  <a:avLst/>
                </a:prstGeom>
                <a:solidFill>
                  <a:srgbClr val="00244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200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Statsforvalter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Frank Jenssen</a:t>
                  </a:r>
                </a:p>
                <a:p>
                  <a:pPr algn="ctr"/>
                  <a:endParaRPr lang="nb-NO" sz="1200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50" name="TekstSylinder 49">
                  <a:extLst>
                    <a:ext uri="{FF2B5EF4-FFF2-40B4-BE49-F238E27FC236}">
                      <a16:creationId xmlns:a16="http://schemas.microsoft.com/office/drawing/2014/main" id="{652C2B8E-5AEE-4E7A-89BE-10DE0AD73D05}"/>
                    </a:ext>
                  </a:extLst>
                </p:cNvPr>
                <p:cNvSpPr txBox="1"/>
                <p:nvPr/>
              </p:nvSpPr>
              <p:spPr>
                <a:xfrm>
                  <a:off x="5277514" y="3358152"/>
                  <a:ext cx="1627719" cy="830997"/>
                </a:xfrm>
                <a:prstGeom prst="rect">
                  <a:avLst/>
                </a:prstGeom>
                <a:solidFill>
                  <a:srgbClr val="00244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200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Assisterende statsforvalter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Øystein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 Johannessen</a:t>
                  </a:r>
                  <a:endParaRPr lang="nb-NO" sz="1200" i="1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pic>
              <p:nvPicPr>
                <p:cNvPr id="51" name="Bilde 50">
                  <a:extLst>
                    <a:ext uri="{FF2B5EF4-FFF2-40B4-BE49-F238E27FC236}">
                      <a16:creationId xmlns:a16="http://schemas.microsoft.com/office/drawing/2014/main" id="{6496F101-4769-427F-A69F-360625AECB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314" t="20843" r="7797" b="25611"/>
                <a:stretch/>
              </p:blipFill>
              <p:spPr>
                <a:xfrm>
                  <a:off x="193306" y="4311136"/>
                  <a:ext cx="1497601" cy="1497600"/>
                </a:xfrm>
                <a:prstGeom prst="ellipse">
                  <a:avLst/>
                </a:prstGeom>
              </p:spPr>
            </p:pic>
            <p:sp>
              <p:nvSpPr>
                <p:cNvPr id="52" name="TekstSylinder 51">
                  <a:extLst>
                    <a:ext uri="{FF2B5EF4-FFF2-40B4-BE49-F238E27FC236}">
                      <a16:creationId xmlns:a16="http://schemas.microsoft.com/office/drawing/2014/main" id="{F5DDDD05-CE0B-4187-A5D0-CE5EC8AC9DB0}"/>
                    </a:ext>
                  </a:extLst>
                </p:cNvPr>
                <p:cNvSpPr txBox="1"/>
                <p:nvPr/>
              </p:nvSpPr>
              <p:spPr>
                <a:xfrm>
                  <a:off x="55853" y="5576242"/>
                  <a:ext cx="1642226" cy="646331"/>
                </a:xfrm>
                <a:prstGeom prst="rect">
                  <a:avLst/>
                </a:prstGeom>
                <a:solidFill>
                  <a:srgbClr val="00244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200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Kommunal og justis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Mari Mogstad</a:t>
                  </a:r>
                </a:p>
                <a:p>
                  <a:pPr algn="ctr"/>
                  <a:endParaRPr lang="nb-NO" sz="1200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pic>
              <p:nvPicPr>
                <p:cNvPr id="53" name="Bilde 52" descr="Et bilde som inneholder mann, person, dress, stående&#10;&#10;Automatisk generert beskrivelse">
                  <a:extLst>
                    <a:ext uri="{FF2B5EF4-FFF2-40B4-BE49-F238E27FC236}">
                      <a16:creationId xmlns:a16="http://schemas.microsoft.com/office/drawing/2014/main" id="{1CEDFD97-3710-4750-8CF1-FFF53E433D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695" t="15428" r="32821" b="34379"/>
                <a:stretch/>
              </p:blipFill>
              <p:spPr>
                <a:xfrm>
                  <a:off x="1923760" y="4296327"/>
                  <a:ext cx="1497599" cy="1497600"/>
                </a:xfrm>
                <a:prstGeom prst="ellipse">
                  <a:avLst/>
                </a:prstGeom>
              </p:spPr>
            </p:pic>
            <p:sp>
              <p:nvSpPr>
                <p:cNvPr id="54" name="TekstSylinder 53">
                  <a:extLst>
                    <a:ext uri="{FF2B5EF4-FFF2-40B4-BE49-F238E27FC236}">
                      <a16:creationId xmlns:a16="http://schemas.microsoft.com/office/drawing/2014/main" id="{616DED02-598C-4DF2-9A5A-3E1792635530}"/>
                    </a:ext>
                  </a:extLst>
                </p:cNvPr>
                <p:cNvSpPr txBox="1"/>
                <p:nvPr/>
              </p:nvSpPr>
              <p:spPr>
                <a:xfrm>
                  <a:off x="1835532" y="5582671"/>
                  <a:ext cx="1627719" cy="646331"/>
                </a:xfrm>
                <a:prstGeom prst="rect">
                  <a:avLst/>
                </a:prstGeom>
                <a:solidFill>
                  <a:srgbClr val="00244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200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Organisasjon og utvikling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Roar Veiseth</a:t>
                  </a:r>
                  <a:endParaRPr lang="nb-NO" sz="1200" i="1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55" name="TekstSylinder 54">
                  <a:extLst>
                    <a:ext uri="{FF2B5EF4-FFF2-40B4-BE49-F238E27FC236}">
                      <a16:creationId xmlns:a16="http://schemas.microsoft.com/office/drawing/2014/main" id="{1273A554-8DCF-45C4-858F-8D06D42D539B}"/>
                    </a:ext>
                  </a:extLst>
                </p:cNvPr>
                <p:cNvSpPr txBox="1"/>
                <p:nvPr/>
              </p:nvSpPr>
              <p:spPr>
                <a:xfrm>
                  <a:off x="3547791" y="5576242"/>
                  <a:ext cx="1643733" cy="646331"/>
                </a:xfrm>
                <a:prstGeom prst="rect">
                  <a:avLst/>
                </a:prstGeom>
                <a:solidFill>
                  <a:srgbClr val="00244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200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Klima og miljø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Line Lund Fjellvær</a:t>
                  </a:r>
                </a:p>
                <a:p>
                  <a:pPr algn="ctr"/>
                  <a:endParaRPr lang="nb-NO" sz="1200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56" name="TekstSylinder 55">
                  <a:extLst>
                    <a:ext uri="{FF2B5EF4-FFF2-40B4-BE49-F238E27FC236}">
                      <a16:creationId xmlns:a16="http://schemas.microsoft.com/office/drawing/2014/main" id="{B4AA968A-252F-4E7F-989C-1AD26E14B3EF}"/>
                    </a:ext>
                  </a:extLst>
                </p:cNvPr>
                <p:cNvSpPr txBox="1"/>
                <p:nvPr/>
              </p:nvSpPr>
              <p:spPr>
                <a:xfrm>
                  <a:off x="5269262" y="5580337"/>
                  <a:ext cx="1627719" cy="646331"/>
                </a:xfrm>
                <a:prstGeom prst="rect">
                  <a:avLst/>
                </a:prstGeom>
                <a:solidFill>
                  <a:srgbClr val="00244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200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Reindrift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Siv Merethe G. Belbo</a:t>
                  </a:r>
                </a:p>
                <a:p>
                  <a:pPr algn="ctr"/>
                  <a:endParaRPr lang="nb-NO" sz="1200" i="1" dirty="0">
                    <a:solidFill>
                      <a:schemeClr val="bg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pic>
              <p:nvPicPr>
                <p:cNvPr id="57" name="Bilde 56" descr="Et bilde som inneholder mann, person, dress, eldre&#10;&#10;Automatisk generert beskrivelse">
                  <a:extLst>
                    <a:ext uri="{FF2B5EF4-FFF2-40B4-BE49-F238E27FC236}">
                      <a16:creationId xmlns:a16="http://schemas.microsoft.com/office/drawing/2014/main" id="{5893AC23-44BE-4312-9E47-7ACB69E5CB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049" t="21508" r="31603" b="21004"/>
                <a:stretch/>
              </p:blipFill>
              <p:spPr>
                <a:xfrm>
                  <a:off x="7094256" y="4341735"/>
                  <a:ext cx="1497599" cy="1497600"/>
                </a:xfrm>
                <a:prstGeom prst="ellipse">
                  <a:avLst/>
                </a:prstGeom>
                <a:effectLst/>
              </p:spPr>
            </p:pic>
            <p:sp>
              <p:nvSpPr>
                <p:cNvPr id="58" name="TekstSylinder 57">
                  <a:extLst>
                    <a:ext uri="{FF2B5EF4-FFF2-40B4-BE49-F238E27FC236}">
                      <a16:creationId xmlns:a16="http://schemas.microsoft.com/office/drawing/2014/main" id="{57C2F4B8-B75B-4773-A392-E76CA4ABD666}"/>
                    </a:ext>
                  </a:extLst>
                </p:cNvPr>
                <p:cNvSpPr txBox="1"/>
                <p:nvPr/>
              </p:nvSpPr>
              <p:spPr>
                <a:xfrm>
                  <a:off x="6956266" y="5580329"/>
                  <a:ext cx="1627719" cy="646331"/>
                </a:xfrm>
                <a:prstGeom prst="rect">
                  <a:avLst/>
                </a:prstGeom>
                <a:solidFill>
                  <a:srgbClr val="00244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200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Helse og omsorg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Jan Vaage</a:t>
                  </a:r>
                </a:p>
                <a:p>
                  <a:pPr algn="ctr"/>
                  <a:endParaRPr lang="nb-NO" sz="1200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pic>
              <p:nvPicPr>
                <p:cNvPr id="59" name="Bilde 58">
                  <a:extLst>
                    <a:ext uri="{FF2B5EF4-FFF2-40B4-BE49-F238E27FC236}">
                      <a16:creationId xmlns:a16="http://schemas.microsoft.com/office/drawing/2014/main" id="{E7A73FC2-9FA9-4D7B-8BBC-9FB53F4AC9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275" t="-758" r="-2455" b="23916"/>
                <a:stretch/>
              </p:blipFill>
              <p:spPr>
                <a:xfrm>
                  <a:off x="8790926" y="4339836"/>
                  <a:ext cx="1497600" cy="1497600"/>
                </a:xfrm>
                <a:prstGeom prst="ellipse">
                  <a:avLst/>
                </a:prstGeom>
                <a:effectLst/>
              </p:spPr>
            </p:pic>
            <p:sp>
              <p:nvSpPr>
                <p:cNvPr id="60" name="TekstSylinder 59">
                  <a:extLst>
                    <a:ext uri="{FF2B5EF4-FFF2-40B4-BE49-F238E27FC236}">
                      <a16:creationId xmlns:a16="http://schemas.microsoft.com/office/drawing/2014/main" id="{7A4563EB-8B78-43D3-AF7E-67B1637D8D56}"/>
                    </a:ext>
                  </a:extLst>
                </p:cNvPr>
                <p:cNvSpPr txBox="1"/>
                <p:nvPr/>
              </p:nvSpPr>
              <p:spPr>
                <a:xfrm>
                  <a:off x="8733887" y="5580339"/>
                  <a:ext cx="1627719" cy="646331"/>
                </a:xfrm>
                <a:prstGeom prst="rect">
                  <a:avLst/>
                </a:prstGeom>
                <a:solidFill>
                  <a:srgbClr val="00244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200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Oppvekst og velferd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Frode Kvittem</a:t>
                  </a:r>
                </a:p>
              </p:txBody>
            </p:sp>
            <p:pic>
              <p:nvPicPr>
                <p:cNvPr id="62" name="Bilde 61" descr="Et bilde som inneholder mann, person, dress, stående&#10;&#10;Automatisk generert beskrivelse">
                  <a:extLst>
                    <a:ext uri="{FF2B5EF4-FFF2-40B4-BE49-F238E27FC236}">
                      <a16:creationId xmlns:a16="http://schemas.microsoft.com/office/drawing/2014/main" id="{78F3F450-2086-4E69-AE35-79DB306ABB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637" t="19276" r="35133" b="32411"/>
                <a:stretch/>
              </p:blipFill>
              <p:spPr>
                <a:xfrm>
                  <a:off x="10584000" y="4354477"/>
                  <a:ext cx="1497599" cy="1497600"/>
                </a:xfrm>
                <a:prstGeom prst="ellipse">
                  <a:avLst/>
                </a:prstGeom>
                <a:effectLst/>
              </p:spPr>
            </p:pic>
            <p:sp>
              <p:nvSpPr>
                <p:cNvPr id="63" name="TekstSylinder 62">
                  <a:extLst>
                    <a:ext uri="{FF2B5EF4-FFF2-40B4-BE49-F238E27FC236}">
                      <a16:creationId xmlns:a16="http://schemas.microsoft.com/office/drawing/2014/main" id="{4CDC669F-BF7A-49CD-A523-058C346F5819}"/>
                    </a:ext>
                  </a:extLst>
                </p:cNvPr>
                <p:cNvSpPr txBox="1"/>
                <p:nvPr/>
              </p:nvSpPr>
              <p:spPr>
                <a:xfrm>
                  <a:off x="10512765" y="5573409"/>
                  <a:ext cx="1627719" cy="646331"/>
                </a:xfrm>
                <a:prstGeom prst="rect">
                  <a:avLst/>
                </a:prstGeom>
                <a:solidFill>
                  <a:srgbClr val="00244E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sz="1200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Landbruk</a:t>
                  </a:r>
                </a:p>
                <a:p>
                  <a:pPr algn="ctr"/>
                  <a:r>
                    <a:rPr lang="nb-NO" sz="1200" i="1" dirty="0">
                      <a:solidFill>
                        <a:schemeClr val="bg1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Tore Bjørkli</a:t>
                  </a:r>
                </a:p>
                <a:p>
                  <a:pPr algn="ctr"/>
                  <a:endParaRPr lang="nb-NO" sz="1200" dirty="0"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</p:grpSp>
        </p:grpSp>
      </p:grp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A88DB935-E5CB-4A49-AC28-36BFA700DBAD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D41506C6-D641-48C7-995F-AD652AB7EDD0}"/>
              </a:ext>
            </a:extLst>
          </p:cNvPr>
          <p:cNvGrpSpPr/>
          <p:nvPr userDrawn="1"/>
        </p:nvGrpSpPr>
        <p:grpSpPr>
          <a:xfrm>
            <a:off x="0" y="363684"/>
            <a:ext cx="12147309" cy="6430132"/>
            <a:chOff x="0" y="363684"/>
            <a:chExt cx="12147309" cy="6430132"/>
          </a:xfrm>
        </p:grpSpPr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71135AA5-0DF3-4CC6-AE9C-01420E792C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0" b="17283"/>
            <a:stretch/>
          </p:blipFill>
          <p:spPr>
            <a:xfrm>
              <a:off x="0" y="3615079"/>
              <a:ext cx="7425160" cy="3178737"/>
            </a:xfrm>
            <a:prstGeom prst="rect">
              <a:avLst/>
            </a:prstGeom>
          </p:spPr>
        </p:pic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E6CDBAC3-47F7-481C-B193-19BCD53A9C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0884" y="374087"/>
              <a:ext cx="508409" cy="499038"/>
            </a:xfrm>
            <a:prstGeom prst="rect">
              <a:avLst/>
            </a:prstGeom>
          </p:spPr>
        </p:pic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8D394F34-8B28-493A-A3A9-59150E0E6A25}"/>
                </a:ext>
              </a:extLst>
            </p:cNvPr>
            <p:cNvSpPr txBox="1"/>
            <p:nvPr userDrawn="1"/>
          </p:nvSpPr>
          <p:spPr>
            <a:xfrm>
              <a:off x="10462846" y="6483913"/>
              <a:ext cx="16844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nb-NO" altLang="nb-NO" sz="800" dirty="0">
                  <a:solidFill>
                    <a:srgbClr val="00244E">
                      <a:alpha val="30000"/>
                    </a:srgbClr>
                  </a:solidFill>
                  <a:latin typeface="+mn-lt"/>
                  <a:cs typeface="Arial" panose="020B0604020202020204" pitchFamily="34" charset="0"/>
                </a:rPr>
                <a:t>© Statsforvalteren i Trøndelag</a:t>
              </a:r>
            </a:p>
          </p:txBody>
        </p:sp>
        <p:grpSp>
          <p:nvGrpSpPr>
            <p:cNvPr id="9" name="Gruppe 8">
              <a:extLst>
                <a:ext uri="{FF2B5EF4-FFF2-40B4-BE49-F238E27FC236}">
                  <a16:creationId xmlns:a16="http://schemas.microsoft.com/office/drawing/2014/main" id="{E553B589-3BEA-4142-A87D-E92CD0E4BAE4}"/>
                </a:ext>
              </a:extLst>
            </p:cNvPr>
            <p:cNvGrpSpPr/>
            <p:nvPr userDrawn="1"/>
          </p:nvGrpSpPr>
          <p:grpSpPr>
            <a:xfrm>
              <a:off x="975729" y="363684"/>
              <a:ext cx="10240542" cy="5525426"/>
              <a:chOff x="975729" y="363684"/>
              <a:chExt cx="10240542" cy="5525426"/>
            </a:xfrm>
          </p:grpSpPr>
          <p:grpSp>
            <p:nvGrpSpPr>
              <p:cNvPr id="13" name="Gruppe 12">
                <a:extLst>
                  <a:ext uri="{FF2B5EF4-FFF2-40B4-BE49-F238E27FC236}">
                    <a16:creationId xmlns:a16="http://schemas.microsoft.com/office/drawing/2014/main" id="{BF30008C-AD3C-420E-A5BA-E745C996A1CF}"/>
                  </a:ext>
                </a:extLst>
              </p:cNvPr>
              <p:cNvGrpSpPr/>
              <p:nvPr/>
            </p:nvGrpSpPr>
            <p:grpSpPr>
              <a:xfrm>
                <a:off x="975729" y="363684"/>
                <a:ext cx="10240542" cy="5525426"/>
                <a:chOff x="1515039" y="1199627"/>
                <a:chExt cx="9161921" cy="4325799"/>
              </a:xfrm>
            </p:grpSpPr>
            <p:cxnSp>
              <p:nvCxnSpPr>
                <p:cNvPr id="15" name="Rett linje 14">
                  <a:extLst>
                    <a:ext uri="{FF2B5EF4-FFF2-40B4-BE49-F238E27FC236}">
                      <a16:creationId xmlns:a16="http://schemas.microsoft.com/office/drawing/2014/main" id="{1B6B6EA2-25E6-490C-B3EE-D305123D2E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98159" y="2962475"/>
                  <a:ext cx="34941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6" name="Rett linje 15">
                  <a:extLst>
                    <a:ext uri="{FF2B5EF4-FFF2-40B4-BE49-F238E27FC236}">
                      <a16:creationId xmlns:a16="http://schemas.microsoft.com/office/drawing/2014/main" id="{A57995AF-E297-4499-953B-2A0D756898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11947" y="3610894"/>
                  <a:ext cx="732646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7" name="Rett linje 16">
                  <a:extLst>
                    <a:ext uri="{FF2B5EF4-FFF2-40B4-BE49-F238E27FC236}">
                      <a16:creationId xmlns:a16="http://schemas.microsoft.com/office/drawing/2014/main" id="{39FB7973-BE01-4DBB-9B28-0C550EC8E5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54673" y="2164305"/>
                  <a:ext cx="0" cy="144308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8" name="Rett linje 17">
                  <a:extLst>
                    <a:ext uri="{FF2B5EF4-FFF2-40B4-BE49-F238E27FC236}">
                      <a16:creationId xmlns:a16="http://schemas.microsoft.com/office/drawing/2014/main" id="{72C52721-DDE2-4105-B376-C2C5CDE0C6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11947" y="3607389"/>
                  <a:ext cx="0" cy="24764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9" name="Rett linje 18">
                  <a:extLst>
                    <a:ext uri="{FF2B5EF4-FFF2-40B4-BE49-F238E27FC236}">
                      <a16:creationId xmlns:a16="http://schemas.microsoft.com/office/drawing/2014/main" id="{825D8FB7-A463-4E51-980E-C33AE15CE4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00817" y="3607389"/>
                  <a:ext cx="0" cy="137584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0" name="Rett linje 19">
                  <a:extLst>
                    <a:ext uri="{FF2B5EF4-FFF2-40B4-BE49-F238E27FC236}">
                      <a16:creationId xmlns:a16="http://schemas.microsoft.com/office/drawing/2014/main" id="{CF887CCF-DC9C-4B9D-9B3B-1E6CCC6823B3}"/>
                    </a:ext>
                  </a:extLst>
                </p:cNvPr>
                <p:cNvCxnSpPr/>
                <p:nvPr/>
              </p:nvCxnSpPr>
              <p:spPr>
                <a:xfrm flipV="1">
                  <a:off x="9738415" y="3607389"/>
                  <a:ext cx="0" cy="23529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1" name="Rett linje 20">
                  <a:extLst>
                    <a:ext uri="{FF2B5EF4-FFF2-40B4-BE49-F238E27FC236}">
                      <a16:creationId xmlns:a16="http://schemas.microsoft.com/office/drawing/2014/main" id="{02895B40-17FB-4529-8F2F-3C3106A40E12}"/>
                    </a:ext>
                  </a:extLst>
                </p:cNvPr>
                <p:cNvCxnSpPr/>
                <p:nvPr/>
              </p:nvCxnSpPr>
              <p:spPr>
                <a:xfrm flipV="1">
                  <a:off x="7607164" y="3607389"/>
                  <a:ext cx="0" cy="23529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2" name="Rett linje 21">
                  <a:extLst>
                    <a:ext uri="{FF2B5EF4-FFF2-40B4-BE49-F238E27FC236}">
                      <a16:creationId xmlns:a16="http://schemas.microsoft.com/office/drawing/2014/main" id="{3909C048-E54C-4525-BAD0-19608FB7321D}"/>
                    </a:ext>
                  </a:extLst>
                </p:cNvPr>
                <p:cNvCxnSpPr/>
                <p:nvPr/>
              </p:nvCxnSpPr>
              <p:spPr>
                <a:xfrm flipV="1">
                  <a:off x="5008770" y="3607389"/>
                  <a:ext cx="0" cy="23529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3" name="Rett linje 22">
                  <a:extLst>
                    <a:ext uri="{FF2B5EF4-FFF2-40B4-BE49-F238E27FC236}">
                      <a16:creationId xmlns:a16="http://schemas.microsoft.com/office/drawing/2014/main" id="{E4D6BD5B-2C10-41EC-B72E-198D401D3A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71485" y="3607389"/>
                  <a:ext cx="0" cy="126961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/>
              </p:spPr>
            </p:cxnSp>
            <p:sp>
              <p:nvSpPr>
                <p:cNvPr id="24" name="Frihåndsform: figur 23">
                  <a:extLst>
                    <a:ext uri="{FF2B5EF4-FFF2-40B4-BE49-F238E27FC236}">
                      <a16:creationId xmlns:a16="http://schemas.microsoft.com/office/drawing/2014/main" id="{1E5E4B22-C7FC-41E3-B61E-CDC9E08D408C}"/>
                    </a:ext>
                  </a:extLst>
                </p:cNvPr>
                <p:cNvSpPr/>
                <p:nvPr/>
              </p:nvSpPr>
              <p:spPr>
                <a:xfrm>
                  <a:off x="2890740" y="4786921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Helse og omsorg</a:t>
                  </a:r>
                </a:p>
              </p:txBody>
            </p:sp>
            <p:sp>
              <p:nvSpPr>
                <p:cNvPr id="25" name="Frihåndsform: figur 24">
                  <a:extLst>
                    <a:ext uri="{FF2B5EF4-FFF2-40B4-BE49-F238E27FC236}">
                      <a16:creationId xmlns:a16="http://schemas.microsoft.com/office/drawing/2014/main" id="{0506E8CD-EA63-4A0C-8ABE-B82557FDD13B}"/>
                    </a:ext>
                  </a:extLst>
                </p:cNvPr>
                <p:cNvSpPr/>
                <p:nvPr/>
              </p:nvSpPr>
              <p:spPr>
                <a:xfrm>
                  <a:off x="4061551" y="3842683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Landbruk</a:t>
                  </a:r>
                  <a:endParaRPr lang="nb-NO" sz="1600" b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sp>
              <p:nvSpPr>
                <p:cNvPr id="26" name="Frihåndsform: figur 25">
                  <a:extLst>
                    <a:ext uri="{FF2B5EF4-FFF2-40B4-BE49-F238E27FC236}">
                      <a16:creationId xmlns:a16="http://schemas.microsoft.com/office/drawing/2014/main" id="{6C8CE98C-7897-4147-BAE2-E948144F05CA}"/>
                    </a:ext>
                  </a:extLst>
                </p:cNvPr>
                <p:cNvSpPr/>
                <p:nvPr/>
              </p:nvSpPr>
              <p:spPr>
                <a:xfrm>
                  <a:off x="7676297" y="4812976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Kommunal og justis</a:t>
                  </a:r>
                </a:p>
              </p:txBody>
            </p:sp>
            <p:sp>
              <p:nvSpPr>
                <p:cNvPr id="27" name="Frihåndsform: figur 26">
                  <a:extLst>
                    <a:ext uri="{FF2B5EF4-FFF2-40B4-BE49-F238E27FC236}">
                      <a16:creationId xmlns:a16="http://schemas.microsoft.com/office/drawing/2014/main" id="{E6CDF256-33DC-45DF-9092-222419C05460}"/>
                    </a:ext>
                  </a:extLst>
                </p:cNvPr>
                <p:cNvSpPr/>
                <p:nvPr/>
              </p:nvSpPr>
              <p:spPr>
                <a:xfrm>
                  <a:off x="1515039" y="3842683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Oppvekst og velferd</a:t>
                  </a:r>
                </a:p>
              </p:txBody>
            </p:sp>
            <p:sp>
              <p:nvSpPr>
                <p:cNvPr id="28" name="Frihåndsform: figur 27">
                  <a:extLst>
                    <a:ext uri="{FF2B5EF4-FFF2-40B4-BE49-F238E27FC236}">
                      <a16:creationId xmlns:a16="http://schemas.microsoft.com/office/drawing/2014/main" id="{E83CEB7E-013C-4015-92D5-ADBEFA1EB1E7}"/>
                    </a:ext>
                  </a:extLst>
                </p:cNvPr>
                <p:cNvSpPr/>
                <p:nvPr/>
              </p:nvSpPr>
              <p:spPr>
                <a:xfrm>
                  <a:off x="8741972" y="3820684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n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Klima og miljø</a:t>
                  </a:r>
                </a:p>
              </p:txBody>
            </p:sp>
            <p:sp>
              <p:nvSpPr>
                <p:cNvPr id="29" name="Frihåndsform: figur 28">
                  <a:extLst>
                    <a:ext uri="{FF2B5EF4-FFF2-40B4-BE49-F238E27FC236}">
                      <a16:creationId xmlns:a16="http://schemas.microsoft.com/office/drawing/2014/main" id="{518D5611-90D4-4FC9-A573-5F0BAC5D6EE8}"/>
                    </a:ext>
                  </a:extLst>
                </p:cNvPr>
                <p:cNvSpPr/>
                <p:nvPr/>
              </p:nvSpPr>
              <p:spPr>
                <a:xfrm>
                  <a:off x="6495373" y="3820684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b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Organisasjon og utvikling</a:t>
                  </a:r>
                </a:p>
              </p:txBody>
            </p:sp>
            <p:sp>
              <p:nvSpPr>
                <p:cNvPr id="30" name="Frihåndsform: figur 29">
                  <a:extLst>
                    <a:ext uri="{FF2B5EF4-FFF2-40B4-BE49-F238E27FC236}">
                      <a16:creationId xmlns:a16="http://schemas.microsoft.com/office/drawing/2014/main" id="{CBB91D74-56DE-4BA2-93FB-12517674E29C}"/>
                    </a:ext>
                  </a:extLst>
                </p:cNvPr>
                <p:cNvSpPr/>
                <p:nvPr/>
              </p:nvSpPr>
              <p:spPr>
                <a:xfrm>
                  <a:off x="4825728" y="1199627"/>
                  <a:ext cx="2858838" cy="964678"/>
                </a:xfrm>
                <a:custGeom>
                  <a:avLst/>
                  <a:gdLst>
                    <a:gd name="connsiteX0" fmla="*/ 0 w 2018883"/>
                    <a:gd name="connsiteY0" fmla="*/ 0 h 800384"/>
                    <a:gd name="connsiteX1" fmla="*/ 2018883 w 2018883"/>
                    <a:gd name="connsiteY1" fmla="*/ 0 h 800384"/>
                    <a:gd name="connsiteX2" fmla="*/ 2018883 w 2018883"/>
                    <a:gd name="connsiteY2" fmla="*/ 800384 h 800384"/>
                    <a:gd name="connsiteX3" fmla="*/ 0 w 2018883"/>
                    <a:gd name="connsiteY3" fmla="*/ 800384 h 800384"/>
                    <a:gd name="connsiteX4" fmla="*/ 0 w 2018883"/>
                    <a:gd name="connsiteY4" fmla="*/ 0 h 800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8883" h="800384">
                      <a:moveTo>
                        <a:pt x="0" y="0"/>
                      </a:moveTo>
                      <a:lnTo>
                        <a:pt x="2018883" y="0"/>
                      </a:lnTo>
                      <a:lnTo>
                        <a:pt x="2018883" y="800384"/>
                      </a:lnTo>
                      <a:lnTo>
                        <a:pt x="0" y="800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7620" tIns="7620" rIns="7620" bIns="762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Statsforvalter</a:t>
                  </a:r>
                </a:p>
                <a:p>
                  <a:pPr marL="0" marR="0" lvl="0" indent="0" algn="ctr" defTabSz="5334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6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Assisterende </a:t>
                  </a:r>
                  <a:r>
                    <a:rPr kumimoji="0" lang="nb-NO" sz="1600" i="0" u="none" strike="noStrike" kern="0" cap="none" spc="0" normalizeH="0" baseline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s</a:t>
                  </a: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tatsforvalter</a:t>
                  </a:r>
                </a:p>
              </p:txBody>
            </p:sp>
          </p:grpSp>
          <p:sp>
            <p:nvSpPr>
              <p:cNvPr id="14" name="Frihåndsform: figur 13">
                <a:extLst>
                  <a:ext uri="{FF2B5EF4-FFF2-40B4-BE49-F238E27FC236}">
                    <a16:creationId xmlns:a16="http://schemas.microsoft.com/office/drawing/2014/main" id="{9912C60C-955C-4F1C-8A63-AE5D779B6876}"/>
                  </a:ext>
                </a:extLst>
              </p:cNvPr>
              <p:cNvSpPr/>
              <p:nvPr/>
            </p:nvSpPr>
            <p:spPr>
              <a:xfrm>
                <a:off x="3799377" y="2203650"/>
                <a:ext cx="2162792" cy="910026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D6D9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6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Kommunikasjon og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6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lederstøtte</a:t>
                </a:r>
                <a:endParaRPr lang="nb-NO" sz="1600" b="1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</p:grpSp>
        <p:sp>
          <p:nvSpPr>
            <p:cNvPr id="10" name="Frihåndsform: figur 9">
              <a:extLst>
                <a:ext uri="{FF2B5EF4-FFF2-40B4-BE49-F238E27FC236}">
                  <a16:creationId xmlns:a16="http://schemas.microsoft.com/office/drawing/2014/main" id="{D7B4E6E4-B63E-4328-AB28-986EED1487AB}"/>
                </a:ext>
              </a:extLst>
            </p:cNvPr>
            <p:cNvSpPr/>
            <p:nvPr userDrawn="1"/>
          </p:nvSpPr>
          <p:spPr>
            <a:xfrm>
              <a:off x="5191958" y="4976975"/>
              <a:ext cx="2162792" cy="910026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6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Reindrift</a:t>
              </a:r>
              <a:endParaRPr lang="nb-NO" sz="1600" b="1" kern="0" dirty="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1DE18E5D-3E62-4DE2-BE45-4804524324B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265414" y="3439166"/>
              <a:ext cx="7940" cy="1537809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27114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45264681-1720-4623-A96B-E7B72C2E9018}"/>
              </a:ext>
            </a:extLst>
          </p:cNvPr>
          <p:cNvGrpSpPr/>
          <p:nvPr userDrawn="1"/>
        </p:nvGrpSpPr>
        <p:grpSpPr>
          <a:xfrm>
            <a:off x="571500" y="465398"/>
            <a:ext cx="11346873" cy="5530157"/>
            <a:chOff x="571500" y="465398"/>
            <a:chExt cx="11346873" cy="5530157"/>
          </a:xfrm>
        </p:grpSpPr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4EB802DB-766C-428E-A08F-492048A73EF9}"/>
                </a:ext>
              </a:extLst>
            </p:cNvPr>
            <p:cNvGrpSpPr/>
            <p:nvPr/>
          </p:nvGrpSpPr>
          <p:grpSpPr>
            <a:xfrm>
              <a:off x="571500" y="465398"/>
              <a:ext cx="11346873" cy="5530157"/>
              <a:chOff x="571500" y="465398"/>
              <a:chExt cx="11346873" cy="5530157"/>
            </a:xfrm>
          </p:grpSpPr>
          <p:grpSp>
            <p:nvGrpSpPr>
              <p:cNvPr id="7" name="Gruppe 6">
                <a:extLst>
                  <a:ext uri="{FF2B5EF4-FFF2-40B4-BE49-F238E27FC236}">
                    <a16:creationId xmlns:a16="http://schemas.microsoft.com/office/drawing/2014/main" id="{755EAA4A-9B4F-43B5-9F7A-3E5A2E0280E7}"/>
                  </a:ext>
                </a:extLst>
              </p:cNvPr>
              <p:cNvGrpSpPr/>
              <p:nvPr/>
            </p:nvGrpSpPr>
            <p:grpSpPr>
              <a:xfrm>
                <a:off x="571500" y="465398"/>
                <a:ext cx="11346873" cy="5530157"/>
                <a:chOff x="1515039" y="1104523"/>
                <a:chExt cx="9161921" cy="4420903"/>
              </a:xfrm>
            </p:grpSpPr>
            <p:cxnSp>
              <p:nvCxnSpPr>
                <p:cNvPr id="12" name="Rett linje 11">
                  <a:extLst>
                    <a:ext uri="{FF2B5EF4-FFF2-40B4-BE49-F238E27FC236}">
                      <a16:creationId xmlns:a16="http://schemas.microsoft.com/office/drawing/2014/main" id="{EA3D3104-D32C-40FD-A229-AC3F95D4FC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898159" y="2962475"/>
                  <a:ext cx="349410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</p:cxnSp>
            <p:sp>
              <p:nvSpPr>
                <p:cNvPr id="13" name="Frihåndsform: figur 12">
                  <a:extLst>
                    <a:ext uri="{FF2B5EF4-FFF2-40B4-BE49-F238E27FC236}">
                      <a16:creationId xmlns:a16="http://schemas.microsoft.com/office/drawing/2014/main" id="{44527F1F-F8DE-4E2B-A79C-16821367792F}"/>
                    </a:ext>
                  </a:extLst>
                </p:cNvPr>
                <p:cNvSpPr/>
                <p:nvPr/>
              </p:nvSpPr>
              <p:spPr>
                <a:xfrm>
                  <a:off x="5187965" y="1104523"/>
                  <a:ext cx="2216634" cy="1269661"/>
                </a:xfrm>
                <a:custGeom>
                  <a:avLst/>
                  <a:gdLst>
                    <a:gd name="connsiteX0" fmla="*/ 0 w 2018883"/>
                    <a:gd name="connsiteY0" fmla="*/ 0 h 800384"/>
                    <a:gd name="connsiteX1" fmla="*/ 2018883 w 2018883"/>
                    <a:gd name="connsiteY1" fmla="*/ 0 h 800384"/>
                    <a:gd name="connsiteX2" fmla="*/ 2018883 w 2018883"/>
                    <a:gd name="connsiteY2" fmla="*/ 800384 h 800384"/>
                    <a:gd name="connsiteX3" fmla="*/ 0 w 2018883"/>
                    <a:gd name="connsiteY3" fmla="*/ 800384 h 800384"/>
                    <a:gd name="connsiteX4" fmla="*/ 0 w 2018883"/>
                    <a:gd name="connsiteY4" fmla="*/ 0 h 800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8883" h="800384">
                      <a:moveTo>
                        <a:pt x="0" y="0"/>
                      </a:moveTo>
                      <a:lnTo>
                        <a:pt x="2018883" y="0"/>
                      </a:lnTo>
                      <a:lnTo>
                        <a:pt x="2018883" y="800384"/>
                      </a:lnTo>
                      <a:lnTo>
                        <a:pt x="0" y="8003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</p:spPr>
              <p:txBody>
                <a:bodyPr spcFirstLastPara="0" vert="horz" wrap="square" lIns="7620" tIns="7620" rIns="7620" bIns="7620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Statsforvalter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nb-NO" sz="1400" i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Frank Jenssen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endParaRPr lang="nb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Assisterende statsforvalter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defRPr/>
                  </a:pPr>
                  <a:r>
                    <a:rPr lang="nb-NO" sz="1400" i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Øystein Johannessen</a:t>
                  </a:r>
                  <a:endParaRPr lang="nb-NO" sz="1400" i="1" kern="0" dirty="0">
                    <a:solidFill>
                      <a:prstClr val="white"/>
                    </a:solidFill>
                    <a:ea typeface="Open Sans SemiBold" panose="020B0706030804020204" pitchFamily="34" charset="0"/>
                    <a:cs typeface="Open Sans SemiBold" panose="020B0706030804020204" pitchFamily="34" charset="0"/>
                  </a:endParaRPr>
                </a:p>
              </p:txBody>
            </p:sp>
            <p:cxnSp>
              <p:nvCxnSpPr>
                <p:cNvPr id="14" name="Rett linje 13">
                  <a:extLst>
                    <a:ext uri="{FF2B5EF4-FFF2-40B4-BE49-F238E27FC236}">
                      <a16:creationId xmlns:a16="http://schemas.microsoft.com/office/drawing/2014/main" id="{0D5BA52A-9E08-401E-865F-F306C98B0F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11947" y="3610894"/>
                  <a:ext cx="732646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5" name="Rett linje 14">
                  <a:extLst>
                    <a:ext uri="{FF2B5EF4-FFF2-40B4-BE49-F238E27FC236}">
                      <a16:creationId xmlns:a16="http://schemas.microsoft.com/office/drawing/2014/main" id="{1216C12F-05C5-498E-A5B3-06ED3B496F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54673" y="2375937"/>
                  <a:ext cx="0" cy="123145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6" name="Rett linje 15">
                  <a:extLst>
                    <a:ext uri="{FF2B5EF4-FFF2-40B4-BE49-F238E27FC236}">
                      <a16:creationId xmlns:a16="http://schemas.microsoft.com/office/drawing/2014/main" id="{C6ED6D05-E872-4656-B59C-59102189AD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11947" y="3607389"/>
                  <a:ext cx="0" cy="24764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7" name="Rett linje 16">
                  <a:extLst>
                    <a:ext uri="{FF2B5EF4-FFF2-40B4-BE49-F238E27FC236}">
                      <a16:creationId xmlns:a16="http://schemas.microsoft.com/office/drawing/2014/main" id="{C50EA2FD-94B1-4FA0-9201-4D71F64A7E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00817" y="3607389"/>
                  <a:ext cx="0" cy="137584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8" name="Rett linje 17">
                  <a:extLst>
                    <a:ext uri="{FF2B5EF4-FFF2-40B4-BE49-F238E27FC236}">
                      <a16:creationId xmlns:a16="http://schemas.microsoft.com/office/drawing/2014/main" id="{6A1795C0-FC73-4C97-AC96-06CE4A17F988}"/>
                    </a:ext>
                  </a:extLst>
                </p:cNvPr>
                <p:cNvCxnSpPr/>
                <p:nvPr/>
              </p:nvCxnSpPr>
              <p:spPr>
                <a:xfrm flipV="1">
                  <a:off x="9738415" y="3607389"/>
                  <a:ext cx="0" cy="23529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19" name="Rett linje 18">
                  <a:extLst>
                    <a:ext uri="{FF2B5EF4-FFF2-40B4-BE49-F238E27FC236}">
                      <a16:creationId xmlns:a16="http://schemas.microsoft.com/office/drawing/2014/main" id="{A66483F9-E777-44D5-A340-B1BD172221BA}"/>
                    </a:ext>
                  </a:extLst>
                </p:cNvPr>
                <p:cNvCxnSpPr/>
                <p:nvPr/>
              </p:nvCxnSpPr>
              <p:spPr>
                <a:xfrm flipV="1">
                  <a:off x="7607164" y="3607389"/>
                  <a:ext cx="0" cy="23529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0" name="Rett linje 19">
                  <a:extLst>
                    <a:ext uri="{FF2B5EF4-FFF2-40B4-BE49-F238E27FC236}">
                      <a16:creationId xmlns:a16="http://schemas.microsoft.com/office/drawing/2014/main" id="{C064062A-8BDA-4AE6-BD58-4223A69507F3}"/>
                    </a:ext>
                  </a:extLst>
                </p:cNvPr>
                <p:cNvCxnSpPr/>
                <p:nvPr/>
              </p:nvCxnSpPr>
              <p:spPr>
                <a:xfrm flipV="1">
                  <a:off x="5008770" y="3607389"/>
                  <a:ext cx="0" cy="23529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</p:cxnSp>
            <p:cxnSp>
              <p:nvCxnSpPr>
                <p:cNvPr id="21" name="Rett linje 20">
                  <a:extLst>
                    <a:ext uri="{FF2B5EF4-FFF2-40B4-BE49-F238E27FC236}">
                      <a16:creationId xmlns:a16="http://schemas.microsoft.com/office/drawing/2014/main" id="{0232A7B8-7F51-4921-A9EA-190787F1C0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571485" y="3607389"/>
                  <a:ext cx="0" cy="126961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effectLst/>
              </p:spPr>
            </p:cxnSp>
            <p:sp>
              <p:nvSpPr>
                <p:cNvPr id="22" name="Frihåndsform: figur 21">
                  <a:extLst>
                    <a:ext uri="{FF2B5EF4-FFF2-40B4-BE49-F238E27FC236}">
                      <a16:creationId xmlns:a16="http://schemas.microsoft.com/office/drawing/2014/main" id="{3F49F7FF-3147-4F18-A761-DB05261C46ED}"/>
                    </a:ext>
                  </a:extLst>
                </p:cNvPr>
                <p:cNvSpPr/>
                <p:nvPr/>
              </p:nvSpPr>
              <p:spPr>
                <a:xfrm>
                  <a:off x="2833323" y="4812976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Helse og omsorg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400" i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Jan Vaage</a:t>
                  </a:r>
                </a:p>
              </p:txBody>
            </p:sp>
            <p:sp>
              <p:nvSpPr>
                <p:cNvPr id="23" name="Frihåndsform: figur 22">
                  <a:extLst>
                    <a:ext uri="{FF2B5EF4-FFF2-40B4-BE49-F238E27FC236}">
                      <a16:creationId xmlns:a16="http://schemas.microsoft.com/office/drawing/2014/main" id="{03B5B48F-94D2-47AE-A3D1-6106E30AA6CE}"/>
                    </a:ext>
                  </a:extLst>
                </p:cNvPr>
                <p:cNvSpPr/>
                <p:nvPr/>
              </p:nvSpPr>
              <p:spPr>
                <a:xfrm>
                  <a:off x="4061551" y="3842683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Landbruk</a:t>
                  </a:r>
                </a:p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400" b="1" i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Tore Bjørkli</a:t>
                  </a:r>
                </a:p>
              </p:txBody>
            </p:sp>
            <p:sp>
              <p:nvSpPr>
                <p:cNvPr id="24" name="Frihåndsform: figur 23">
                  <a:extLst>
                    <a:ext uri="{FF2B5EF4-FFF2-40B4-BE49-F238E27FC236}">
                      <a16:creationId xmlns:a16="http://schemas.microsoft.com/office/drawing/2014/main" id="{D0F1EB83-F9E5-4FF1-8548-FFECB63EF1C2}"/>
                    </a:ext>
                  </a:extLst>
                </p:cNvPr>
                <p:cNvSpPr/>
                <p:nvPr/>
              </p:nvSpPr>
              <p:spPr>
                <a:xfrm>
                  <a:off x="7676297" y="4812976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Kommunal og justis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400" i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Mari Mogstad</a:t>
                  </a:r>
                </a:p>
              </p:txBody>
            </p:sp>
            <p:sp>
              <p:nvSpPr>
                <p:cNvPr id="25" name="Frihåndsform: figur 24">
                  <a:extLst>
                    <a:ext uri="{FF2B5EF4-FFF2-40B4-BE49-F238E27FC236}">
                      <a16:creationId xmlns:a16="http://schemas.microsoft.com/office/drawing/2014/main" id="{6B61A01D-67C2-4236-B4B1-90F895386389}"/>
                    </a:ext>
                  </a:extLst>
                </p:cNvPr>
                <p:cNvSpPr/>
                <p:nvPr/>
              </p:nvSpPr>
              <p:spPr>
                <a:xfrm>
                  <a:off x="1515039" y="3842683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Oppvekst og velferd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400" i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Frode Kvittem</a:t>
                  </a:r>
                </a:p>
              </p:txBody>
            </p:sp>
            <p:sp>
              <p:nvSpPr>
                <p:cNvPr id="26" name="Frihåndsform: figur 25">
                  <a:extLst>
                    <a:ext uri="{FF2B5EF4-FFF2-40B4-BE49-F238E27FC236}">
                      <a16:creationId xmlns:a16="http://schemas.microsoft.com/office/drawing/2014/main" id="{416203AE-153A-4717-B3C6-710CEA305369}"/>
                    </a:ext>
                  </a:extLst>
                </p:cNvPr>
                <p:cNvSpPr/>
                <p:nvPr/>
              </p:nvSpPr>
              <p:spPr>
                <a:xfrm>
                  <a:off x="8741972" y="3820684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n-NO" sz="1600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Klima og miljø</a:t>
                  </a:r>
                </a:p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n-NO" sz="1400" i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Line Lund Fjellvær</a:t>
                  </a:r>
                </a:p>
              </p:txBody>
            </p:sp>
            <p:sp>
              <p:nvSpPr>
                <p:cNvPr id="27" name="Frihåndsform: figur 26">
                  <a:extLst>
                    <a:ext uri="{FF2B5EF4-FFF2-40B4-BE49-F238E27FC236}">
                      <a16:creationId xmlns:a16="http://schemas.microsoft.com/office/drawing/2014/main" id="{DC76C5C3-BDAE-4A93-9270-335D06651190}"/>
                    </a:ext>
                  </a:extLst>
                </p:cNvPr>
                <p:cNvSpPr/>
                <p:nvPr/>
              </p:nvSpPr>
              <p:spPr>
                <a:xfrm>
                  <a:off x="6495373" y="3820684"/>
                  <a:ext cx="1934988" cy="712450"/>
                </a:xfrm>
                <a:custGeom>
                  <a:avLst/>
                  <a:gdLst>
                    <a:gd name="connsiteX0" fmla="*/ 0 w 1268397"/>
                    <a:gd name="connsiteY0" fmla="*/ 0 h 634198"/>
                    <a:gd name="connsiteX1" fmla="*/ 1268397 w 1268397"/>
                    <a:gd name="connsiteY1" fmla="*/ 0 h 634198"/>
                    <a:gd name="connsiteX2" fmla="*/ 1268397 w 1268397"/>
                    <a:gd name="connsiteY2" fmla="*/ 634198 h 634198"/>
                    <a:gd name="connsiteX3" fmla="*/ 0 w 1268397"/>
                    <a:gd name="connsiteY3" fmla="*/ 634198 h 634198"/>
                    <a:gd name="connsiteX4" fmla="*/ 0 w 1268397"/>
                    <a:gd name="connsiteY4" fmla="*/ 0 h 63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397" h="634198">
                      <a:moveTo>
                        <a:pt x="0" y="0"/>
                      </a:moveTo>
                      <a:lnTo>
                        <a:pt x="1268397" y="0"/>
                      </a:lnTo>
                      <a:lnTo>
                        <a:pt x="1268397" y="634198"/>
                      </a:lnTo>
                      <a:lnTo>
                        <a:pt x="0" y="634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44E"/>
                </a:solidFill>
                <a:ln w="10795" cap="flat" cmpd="sng" algn="ctr">
                  <a:noFill/>
                  <a:prstDash val="solid"/>
                </a:ln>
                <a:effectLst/>
              </p:spPr>
              <p:txBody>
                <a:bodyPr spcFirstLastPara="0" vert="horz" wrap="square" lIns="6985" tIns="6985" rIns="6985" bIns="6985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600" b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Organisasjon og utvikling</a:t>
                  </a:r>
                </a:p>
                <a:p>
                  <a:pPr lvl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nb-NO" sz="1500" b="1" i="1" kern="0" dirty="0">
                      <a:solidFill>
                        <a:prstClr val="white"/>
                      </a:solidFill>
                      <a:latin typeface="Open Sans SemiBold" panose="020B0706030804020204" pitchFamily="34" charset="0"/>
                      <a:ea typeface="Open Sans SemiBold" panose="020B0706030804020204" pitchFamily="34" charset="0"/>
                      <a:cs typeface="Open Sans SemiBold" panose="020B0706030804020204" pitchFamily="34" charset="0"/>
                    </a:rPr>
                    <a:t>Roar Veiseth</a:t>
                  </a:r>
                </a:p>
              </p:txBody>
            </p:sp>
          </p:grpSp>
          <p:sp>
            <p:nvSpPr>
              <p:cNvPr id="9" name="Frihåndsform: figur 8">
                <a:extLst>
                  <a:ext uri="{FF2B5EF4-FFF2-40B4-BE49-F238E27FC236}">
                    <a16:creationId xmlns:a16="http://schemas.microsoft.com/office/drawing/2014/main" id="{375BD676-4091-4F74-A05B-35647E04EAC4}"/>
                  </a:ext>
                </a:extLst>
              </p:cNvPr>
              <p:cNvSpPr/>
              <p:nvPr/>
            </p:nvSpPr>
            <p:spPr>
              <a:xfrm>
                <a:off x="5243227" y="5104343"/>
                <a:ext cx="2396448" cy="891212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44E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6985" tIns="6985" rIns="6985" bIns="6985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6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Reindrift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i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Siv Merethe G. Belbo</a:t>
                </a:r>
              </a:p>
            </p:txBody>
          </p:sp>
          <p:cxnSp>
            <p:nvCxnSpPr>
              <p:cNvPr id="10" name="Rett linje 9">
                <a:extLst>
                  <a:ext uri="{FF2B5EF4-FFF2-40B4-BE49-F238E27FC236}">
                    <a16:creationId xmlns:a16="http://schemas.microsoft.com/office/drawing/2014/main" id="{2B149FC5-F025-4803-BE1D-E008D63B95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41451" y="3596261"/>
                <a:ext cx="0" cy="1508082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</p:grpSp>
        <p:sp>
          <p:nvSpPr>
            <p:cNvPr id="6" name="Frihåndsform: figur 5">
              <a:extLst>
                <a:ext uri="{FF2B5EF4-FFF2-40B4-BE49-F238E27FC236}">
                  <a16:creationId xmlns:a16="http://schemas.microsoft.com/office/drawing/2014/main" id="{BF477E61-D631-41F3-BD38-ED3B279F526B}"/>
                </a:ext>
              </a:extLst>
            </p:cNvPr>
            <p:cNvSpPr/>
            <p:nvPr/>
          </p:nvSpPr>
          <p:spPr>
            <a:xfrm>
              <a:off x="3842137" y="2334518"/>
              <a:ext cx="2162792" cy="910026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6D9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Kommunikasjon og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4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lederstøtte</a:t>
              </a:r>
              <a:endParaRPr lang="nb-NO" sz="1400" b="1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812A1FCA-9E85-4FC8-BE40-34D9BE23530F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2763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22CA871-1EAC-4243-8898-C04FF7F787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5659CBB2-55ED-4A74-AE21-712863436F26}"/>
              </a:ext>
            </a:extLst>
          </p:cNvPr>
          <p:cNvGrpSpPr/>
          <p:nvPr userDrawn="1"/>
        </p:nvGrpSpPr>
        <p:grpSpPr>
          <a:xfrm>
            <a:off x="139685" y="87671"/>
            <a:ext cx="11912630" cy="6281867"/>
            <a:chOff x="139685" y="87671"/>
            <a:chExt cx="11912630" cy="6281867"/>
          </a:xfrm>
        </p:grpSpPr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EC4FABF2-D376-44B6-B86A-89723CDA9798}"/>
                </a:ext>
              </a:extLst>
            </p:cNvPr>
            <p:cNvGrpSpPr/>
            <p:nvPr/>
          </p:nvGrpSpPr>
          <p:grpSpPr>
            <a:xfrm>
              <a:off x="139685" y="87671"/>
              <a:ext cx="11912630" cy="6281867"/>
              <a:chOff x="41135" y="-75928"/>
              <a:chExt cx="12109730" cy="5944468"/>
            </a:xfrm>
          </p:grpSpPr>
          <p:cxnSp>
            <p:nvCxnSpPr>
              <p:cNvPr id="7" name="Rett linje 6">
                <a:extLst>
                  <a:ext uri="{FF2B5EF4-FFF2-40B4-BE49-F238E27FC236}">
                    <a16:creationId xmlns:a16="http://schemas.microsoft.com/office/drawing/2014/main" id="{6B6C4D41-A59F-4BDC-92EE-486ED6F4A6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04715" y="1867612"/>
                <a:ext cx="296410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9" name="Rett linje 8">
                <a:extLst>
                  <a:ext uri="{FF2B5EF4-FFF2-40B4-BE49-F238E27FC236}">
                    <a16:creationId xmlns:a16="http://schemas.microsoft.com/office/drawing/2014/main" id="{78C17605-573B-4C72-AECD-660E313346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7167" y="2540203"/>
                <a:ext cx="10471340" cy="41471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10" name="Rett linje 9">
                <a:extLst>
                  <a:ext uri="{FF2B5EF4-FFF2-40B4-BE49-F238E27FC236}">
                    <a16:creationId xmlns:a16="http://schemas.microsoft.com/office/drawing/2014/main" id="{CB4322DD-82F2-43D7-8106-D30DA94457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1126" y="1113493"/>
                <a:ext cx="0" cy="1430923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sp>
            <p:nvSpPr>
              <p:cNvPr id="12" name="TekstSylinder 10">
                <a:extLst>
                  <a:ext uri="{FF2B5EF4-FFF2-40B4-BE49-F238E27FC236}">
                    <a16:creationId xmlns:a16="http://schemas.microsoft.com/office/drawing/2014/main" id="{0F690315-8122-4F8E-B480-2EBABE7CD506}"/>
                  </a:ext>
                </a:extLst>
              </p:cNvPr>
              <p:cNvSpPr txBox="1"/>
              <p:nvPr/>
            </p:nvSpPr>
            <p:spPr>
              <a:xfrm>
                <a:off x="5394429" y="3573657"/>
                <a:ext cx="1451013" cy="510696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000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S</a:t>
                </a:r>
                <a:r>
                  <a:rPr kumimoji="0" lang="nb-NO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ervicefag</a:t>
                </a:r>
                <a:endPara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13" name="TekstSylinder 11">
                <a:extLst>
                  <a:ext uri="{FF2B5EF4-FFF2-40B4-BE49-F238E27FC236}">
                    <a16:creationId xmlns:a16="http://schemas.microsoft.com/office/drawing/2014/main" id="{201FACA2-0B05-45A4-809F-7804DB151E69}"/>
                  </a:ext>
                </a:extLst>
              </p:cNvPr>
              <p:cNvSpPr txBox="1"/>
              <p:nvPr/>
            </p:nvSpPr>
            <p:spPr>
              <a:xfrm>
                <a:off x="5399094" y="4160073"/>
                <a:ext cx="1428334" cy="510695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000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V</a:t>
                </a:r>
                <a:r>
                  <a:rPr kumimoji="0" lang="nb-NO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irksomhets</a:t>
                </a:r>
                <a:r>
                  <a:rPr kumimoji="0" lang="nb-NO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-utvikling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05CC6B42-0BB5-4388-A7D1-3987E3DE2DB2}"/>
                  </a:ext>
                </a:extLst>
              </p:cNvPr>
              <p:cNvCxnSpPr/>
              <p:nvPr/>
            </p:nvCxnSpPr>
            <p:spPr>
              <a:xfrm flipV="1">
                <a:off x="857167" y="2581673"/>
                <a:ext cx="0" cy="23529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3A24CC23-16E0-45E6-BF3A-7B8C895F0D07}"/>
                  </a:ext>
                </a:extLst>
              </p:cNvPr>
              <p:cNvCxnSpPr/>
              <p:nvPr/>
            </p:nvCxnSpPr>
            <p:spPr>
              <a:xfrm flipV="1">
                <a:off x="2597668" y="2563297"/>
                <a:ext cx="0" cy="23529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AEC86E6-2BD6-41D5-8F16-498E3B02A39B}"/>
                  </a:ext>
                </a:extLst>
              </p:cNvPr>
              <p:cNvCxnSpPr/>
              <p:nvPr/>
            </p:nvCxnSpPr>
            <p:spPr>
              <a:xfrm flipV="1">
                <a:off x="9593060" y="2535073"/>
                <a:ext cx="0" cy="23529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sp>
            <p:nvSpPr>
              <p:cNvPr id="17" name="TekstSylinder 16">
                <a:extLst>
                  <a:ext uri="{FF2B5EF4-FFF2-40B4-BE49-F238E27FC236}">
                    <a16:creationId xmlns:a16="http://schemas.microsoft.com/office/drawing/2014/main" id="{ADD5FE87-28D2-4DF6-AD38-91A8C6F377CF}"/>
                  </a:ext>
                </a:extLst>
              </p:cNvPr>
              <p:cNvSpPr txBox="1"/>
              <p:nvPr/>
            </p:nvSpPr>
            <p:spPr>
              <a:xfrm>
                <a:off x="10588079" y="3575053"/>
                <a:ext cx="1478241" cy="514836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000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Naturmangfold</a:t>
                </a:r>
              </a:p>
            </p:txBody>
          </p:sp>
          <p:sp>
            <p:nvSpPr>
              <p:cNvPr id="18" name="TekstSylinder 17">
                <a:extLst>
                  <a:ext uri="{FF2B5EF4-FFF2-40B4-BE49-F238E27FC236}">
                    <a16:creationId xmlns:a16="http://schemas.microsoft.com/office/drawing/2014/main" id="{1B5A7454-8435-462C-92C5-60F30AC21325}"/>
                  </a:ext>
                </a:extLst>
              </p:cNvPr>
              <p:cNvSpPr txBox="1"/>
              <p:nvPr/>
            </p:nvSpPr>
            <p:spPr>
              <a:xfrm>
                <a:off x="10588079" y="4160861"/>
                <a:ext cx="1460763" cy="514836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000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Plan og inngrepsforvaltning</a:t>
                </a:r>
              </a:p>
            </p:txBody>
          </p:sp>
          <p:sp>
            <p:nvSpPr>
              <p:cNvPr id="19" name="TekstSylinder 18">
                <a:extLst>
                  <a:ext uri="{FF2B5EF4-FFF2-40B4-BE49-F238E27FC236}">
                    <a16:creationId xmlns:a16="http://schemas.microsoft.com/office/drawing/2014/main" id="{9707CCBF-DB9A-4A2B-B643-26379BEA4910}"/>
                  </a:ext>
                </a:extLst>
              </p:cNvPr>
              <p:cNvSpPr txBox="1"/>
              <p:nvPr/>
            </p:nvSpPr>
            <p:spPr>
              <a:xfrm>
                <a:off x="10588079" y="4761565"/>
                <a:ext cx="1457602" cy="514836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000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Forurensning</a:t>
                </a:r>
              </a:p>
            </p:txBody>
          </p: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4C270845-D1C3-427E-822A-560DDF4F6B76}"/>
                  </a:ext>
                </a:extLst>
              </p:cNvPr>
              <p:cNvCxnSpPr/>
              <p:nvPr/>
            </p:nvCxnSpPr>
            <p:spPr>
              <a:xfrm flipV="1">
                <a:off x="6111858" y="2563297"/>
                <a:ext cx="0" cy="23529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sp>
            <p:nvSpPr>
              <p:cNvPr id="21" name="TekstSylinder 21">
                <a:extLst>
                  <a:ext uri="{FF2B5EF4-FFF2-40B4-BE49-F238E27FC236}">
                    <a16:creationId xmlns:a16="http://schemas.microsoft.com/office/drawing/2014/main" id="{D700B7F7-562B-4B05-8E1A-6D00DEDDBDD3}"/>
                  </a:ext>
                </a:extLst>
              </p:cNvPr>
              <p:cNvSpPr txBox="1"/>
              <p:nvPr/>
            </p:nvSpPr>
            <p:spPr>
              <a:xfrm>
                <a:off x="3621556" y="3573658"/>
                <a:ext cx="1451013" cy="510696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000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Skogbruk og arealforvaltning</a:t>
                </a:r>
                <a:endPara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22" name="TekstSylinder 22">
                <a:extLst>
                  <a:ext uri="{FF2B5EF4-FFF2-40B4-BE49-F238E27FC236}">
                    <a16:creationId xmlns:a16="http://schemas.microsoft.com/office/drawing/2014/main" id="{A8332958-7032-408C-9D9E-2FF56D45DF3D}"/>
                  </a:ext>
                </a:extLst>
              </p:cNvPr>
              <p:cNvSpPr txBox="1"/>
              <p:nvPr/>
            </p:nvSpPr>
            <p:spPr>
              <a:xfrm>
                <a:off x="3621556" y="4164558"/>
                <a:ext cx="1451013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000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J</a:t>
                </a:r>
                <a:r>
                  <a:rPr kumimoji="0" lang="nb-NO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ordbruk og mat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873D37CA-1F21-4E83-98E6-709303066A3D}"/>
                  </a:ext>
                </a:extLst>
              </p:cNvPr>
              <p:cNvCxnSpPr/>
              <p:nvPr/>
            </p:nvCxnSpPr>
            <p:spPr>
              <a:xfrm flipV="1">
                <a:off x="4332265" y="2563297"/>
                <a:ext cx="0" cy="23529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CB70C31-996C-4B00-8A41-F017644BD6BD}"/>
                  </a:ext>
                </a:extLst>
              </p:cNvPr>
              <p:cNvCxnSpPr/>
              <p:nvPr/>
            </p:nvCxnSpPr>
            <p:spPr>
              <a:xfrm flipV="1">
                <a:off x="11328507" y="2533287"/>
                <a:ext cx="0" cy="235294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  <p:sp>
            <p:nvSpPr>
              <p:cNvPr id="25" name="Frihåndsform: figur 24">
                <a:extLst>
                  <a:ext uri="{FF2B5EF4-FFF2-40B4-BE49-F238E27FC236}">
                    <a16:creationId xmlns:a16="http://schemas.microsoft.com/office/drawing/2014/main" id="{91CE0BC1-0212-48E1-B91D-98D5F1DD9AF6}"/>
                  </a:ext>
                </a:extLst>
              </p:cNvPr>
              <p:cNvSpPr/>
              <p:nvPr/>
            </p:nvSpPr>
            <p:spPr>
              <a:xfrm>
                <a:off x="1781636" y="2779710"/>
                <a:ext cx="1632065" cy="712450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44E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Helse og omsorg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200" i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Jan Vaage</a:t>
                </a:r>
              </a:p>
            </p:txBody>
          </p:sp>
          <p:sp>
            <p:nvSpPr>
              <p:cNvPr id="26" name="Frihåndsform: figur 25">
                <a:extLst>
                  <a:ext uri="{FF2B5EF4-FFF2-40B4-BE49-F238E27FC236}">
                    <a16:creationId xmlns:a16="http://schemas.microsoft.com/office/drawing/2014/main" id="{ECA6DB06-A4DF-46BE-8002-FD3324483216}"/>
                  </a:ext>
                </a:extLst>
              </p:cNvPr>
              <p:cNvSpPr/>
              <p:nvPr/>
            </p:nvSpPr>
            <p:spPr>
              <a:xfrm>
                <a:off x="3515155" y="2779710"/>
                <a:ext cx="1632065" cy="712450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44E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Landbruk</a:t>
                </a: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200" i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Tore Bjørkli</a:t>
                </a:r>
              </a:p>
            </p:txBody>
          </p:sp>
          <p:sp>
            <p:nvSpPr>
              <p:cNvPr id="27" name="Frihåndsform: figur 26">
                <a:extLst>
                  <a:ext uri="{FF2B5EF4-FFF2-40B4-BE49-F238E27FC236}">
                    <a16:creationId xmlns:a16="http://schemas.microsoft.com/office/drawing/2014/main" id="{814C37CE-EEAD-4788-A492-7F59ADD7C01A}"/>
                  </a:ext>
                </a:extLst>
              </p:cNvPr>
              <p:cNvSpPr/>
              <p:nvPr/>
            </p:nvSpPr>
            <p:spPr>
              <a:xfrm>
                <a:off x="8777028" y="2769414"/>
                <a:ext cx="1632065" cy="712450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44E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Kommunal og justis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200" i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Mari Mogstad</a:t>
                </a:r>
              </a:p>
            </p:txBody>
          </p:sp>
          <p:sp>
            <p:nvSpPr>
              <p:cNvPr id="28" name="Frihåndsform: figur 27">
                <a:extLst>
                  <a:ext uri="{FF2B5EF4-FFF2-40B4-BE49-F238E27FC236}">
                    <a16:creationId xmlns:a16="http://schemas.microsoft.com/office/drawing/2014/main" id="{B59E11CE-588D-4BAD-9C1D-4194010529B9}"/>
                  </a:ext>
                </a:extLst>
              </p:cNvPr>
              <p:cNvSpPr/>
              <p:nvPr/>
            </p:nvSpPr>
            <p:spPr>
              <a:xfrm>
                <a:off x="41135" y="2777428"/>
                <a:ext cx="1632065" cy="712450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44E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Oppvekst og velferd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200" i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Frode Kvittem</a:t>
                </a:r>
              </a:p>
            </p:txBody>
          </p:sp>
          <p:sp>
            <p:nvSpPr>
              <p:cNvPr id="29" name="Frihåndsform: figur 28">
                <a:extLst>
                  <a:ext uri="{FF2B5EF4-FFF2-40B4-BE49-F238E27FC236}">
                    <a16:creationId xmlns:a16="http://schemas.microsoft.com/office/drawing/2014/main" id="{13956B40-3D36-42B6-B82B-C756D44C44F6}"/>
                  </a:ext>
                </a:extLst>
              </p:cNvPr>
              <p:cNvSpPr/>
              <p:nvPr/>
            </p:nvSpPr>
            <p:spPr>
              <a:xfrm>
                <a:off x="10518800" y="2780284"/>
                <a:ext cx="1632065" cy="712450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44E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n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Klima og miljø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n-NO" sz="1200" i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Line Lund Fjellvær</a:t>
                </a:r>
              </a:p>
            </p:txBody>
          </p:sp>
          <p:sp>
            <p:nvSpPr>
              <p:cNvPr id="30" name="Frihåndsform: figur 29">
                <a:extLst>
                  <a:ext uri="{FF2B5EF4-FFF2-40B4-BE49-F238E27FC236}">
                    <a16:creationId xmlns:a16="http://schemas.microsoft.com/office/drawing/2014/main" id="{46D1850E-7CB5-4289-BFA2-AAFF1AC63407}"/>
                  </a:ext>
                </a:extLst>
              </p:cNvPr>
              <p:cNvSpPr/>
              <p:nvPr/>
            </p:nvSpPr>
            <p:spPr>
              <a:xfrm>
                <a:off x="5295826" y="2777428"/>
                <a:ext cx="1632065" cy="712450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44E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b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Organisasjon og utvikling</a:t>
                </a:r>
                <a:endParaRPr lang="nb-NO" sz="1200" b="1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200" b="1" i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Roar Veiseth</a:t>
                </a:r>
              </a:p>
            </p:txBody>
          </p:sp>
          <p:sp>
            <p:nvSpPr>
              <p:cNvPr id="31" name="TekstSylinder 34">
                <a:extLst>
                  <a:ext uri="{FF2B5EF4-FFF2-40B4-BE49-F238E27FC236}">
                    <a16:creationId xmlns:a16="http://schemas.microsoft.com/office/drawing/2014/main" id="{C829A568-B3B2-4FA1-A6FA-BD455B5039C0}"/>
                  </a:ext>
                </a:extLst>
              </p:cNvPr>
              <p:cNvSpPr txBox="1"/>
              <p:nvPr/>
            </p:nvSpPr>
            <p:spPr>
              <a:xfrm>
                <a:off x="126185" y="4168394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Barnehage</a:t>
                </a:r>
                <a:endPara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32" name="TekstSylinder 35">
                <a:extLst>
                  <a:ext uri="{FF2B5EF4-FFF2-40B4-BE49-F238E27FC236}">
                    <a16:creationId xmlns:a16="http://schemas.microsoft.com/office/drawing/2014/main" id="{056744FF-C252-42B6-AC7D-29145EF877F1}"/>
                  </a:ext>
                </a:extLst>
              </p:cNvPr>
              <p:cNvSpPr txBox="1"/>
              <p:nvPr/>
            </p:nvSpPr>
            <p:spPr>
              <a:xfrm>
                <a:off x="123790" y="3578144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Opplæring</a:t>
                </a:r>
                <a:endPara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33" name="TekstSylinder 36">
                <a:extLst>
                  <a:ext uri="{FF2B5EF4-FFF2-40B4-BE49-F238E27FC236}">
                    <a16:creationId xmlns:a16="http://schemas.microsoft.com/office/drawing/2014/main" id="{80D6CA32-25DD-4ED7-A119-B1E93D6AA4C9}"/>
                  </a:ext>
                </a:extLst>
              </p:cNvPr>
              <p:cNvSpPr txBox="1"/>
              <p:nvPr/>
            </p:nvSpPr>
            <p:spPr>
              <a:xfrm>
                <a:off x="126185" y="5362331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000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Barnevern</a:t>
                </a:r>
              </a:p>
            </p:txBody>
          </p:sp>
          <p:sp>
            <p:nvSpPr>
              <p:cNvPr id="34" name="TekstSylinder 37">
                <a:extLst>
                  <a:ext uri="{FF2B5EF4-FFF2-40B4-BE49-F238E27FC236}">
                    <a16:creationId xmlns:a16="http://schemas.microsoft.com/office/drawing/2014/main" id="{17716E3A-BAE0-49A7-BE1A-BFCB9DCAA072}"/>
                  </a:ext>
                </a:extLst>
              </p:cNvPr>
              <p:cNvSpPr txBox="1"/>
              <p:nvPr/>
            </p:nvSpPr>
            <p:spPr>
              <a:xfrm>
                <a:off x="126185" y="4767856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NAV og sosiale tjenester</a:t>
                </a:r>
                <a:endPara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35" name="TekstSylinder 38">
                <a:extLst>
                  <a:ext uri="{FF2B5EF4-FFF2-40B4-BE49-F238E27FC236}">
                    <a16:creationId xmlns:a16="http://schemas.microsoft.com/office/drawing/2014/main" id="{40E237DD-81AA-4238-9673-E2543DA3EC35}"/>
                  </a:ext>
                </a:extLst>
              </p:cNvPr>
              <p:cNvSpPr txBox="1"/>
              <p:nvPr/>
            </p:nvSpPr>
            <p:spPr>
              <a:xfrm>
                <a:off x="8874612" y="4734772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Vergemål og bevilling</a:t>
                </a:r>
                <a:endPara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36" name="TekstSylinder 39">
                <a:extLst>
                  <a:ext uri="{FF2B5EF4-FFF2-40B4-BE49-F238E27FC236}">
                    <a16:creationId xmlns:a16="http://schemas.microsoft.com/office/drawing/2014/main" id="{46F2EB01-48A7-4AF0-B7A5-4E237CA26259}"/>
                  </a:ext>
                </a:extLst>
              </p:cNvPr>
              <p:cNvSpPr txBox="1"/>
              <p:nvPr/>
            </p:nvSpPr>
            <p:spPr>
              <a:xfrm>
                <a:off x="8880443" y="4155835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100" kern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Samordnings-seksjonen</a:t>
                </a:r>
                <a:endPara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37" name="TekstSylinder 40">
                <a:extLst>
                  <a:ext uri="{FF2B5EF4-FFF2-40B4-BE49-F238E27FC236}">
                    <a16:creationId xmlns:a16="http://schemas.microsoft.com/office/drawing/2014/main" id="{213E83F3-7DBD-4C30-BA37-A75E7230AE5D}"/>
                  </a:ext>
                </a:extLst>
              </p:cNvPr>
              <p:cNvSpPr txBox="1"/>
              <p:nvPr/>
            </p:nvSpPr>
            <p:spPr>
              <a:xfrm>
                <a:off x="1867826" y="3575900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Rettsikkerhet</a:t>
                </a:r>
                <a:endPara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38" name="TekstSylinder 41">
                <a:extLst>
                  <a:ext uri="{FF2B5EF4-FFF2-40B4-BE49-F238E27FC236}">
                    <a16:creationId xmlns:a16="http://schemas.microsoft.com/office/drawing/2014/main" id="{C4AB71F3-9BB0-460E-B039-9307D61D79D9}"/>
                  </a:ext>
                </a:extLst>
              </p:cNvPr>
              <p:cNvSpPr txBox="1"/>
              <p:nvPr/>
            </p:nvSpPr>
            <p:spPr>
              <a:xfrm>
                <a:off x="8874612" y="5310210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Samfunnssikkerhet og beredskap</a:t>
                </a:r>
                <a:endPara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39" name="TekstSylinder 42">
                <a:extLst>
                  <a:ext uri="{FF2B5EF4-FFF2-40B4-BE49-F238E27FC236}">
                    <a16:creationId xmlns:a16="http://schemas.microsoft.com/office/drawing/2014/main" id="{4D8F67BC-282D-407A-BD98-05ABD58EFF4C}"/>
                  </a:ext>
                </a:extLst>
              </p:cNvPr>
              <p:cNvSpPr txBox="1"/>
              <p:nvPr/>
            </p:nvSpPr>
            <p:spPr>
              <a:xfrm>
                <a:off x="1867826" y="4162315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Utvikling</a:t>
                </a:r>
                <a:endPara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sp>
            <p:nvSpPr>
              <p:cNvPr id="40" name="TekstSylinder 43">
                <a:extLst>
                  <a:ext uri="{FF2B5EF4-FFF2-40B4-BE49-F238E27FC236}">
                    <a16:creationId xmlns:a16="http://schemas.microsoft.com/office/drawing/2014/main" id="{7503C24E-B5CE-46C0-B332-A26E716429BA}"/>
                  </a:ext>
                </a:extLst>
              </p:cNvPr>
              <p:cNvSpPr txBox="1"/>
              <p:nvPr/>
            </p:nvSpPr>
            <p:spPr>
              <a:xfrm>
                <a:off x="8874612" y="3580397"/>
                <a:ext cx="1451012" cy="506209"/>
              </a:xfrm>
              <a:prstGeom prst="rect">
                <a:avLst/>
              </a:prstGeom>
              <a:solidFill>
                <a:srgbClr val="00ADBA"/>
              </a:solidFill>
              <a:ln>
                <a:noFill/>
              </a:ln>
              <a:effectLst/>
            </p:spPr>
            <p:txBody>
              <a:bodyPr spcFirstLastPara="0" vert="horz" wrap="square" lIns="5715" tIns="5715" rIns="5715" bIns="571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100" kern="0" dirty="0">
                    <a:solidFill>
                      <a:schemeClr val="bg2">
                        <a:lumMod val="10000"/>
                      </a:schemeClr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Juridisk seksjon</a:t>
                </a:r>
              </a:p>
            </p:txBody>
          </p:sp>
          <p:sp>
            <p:nvSpPr>
              <p:cNvPr id="41" name="Frihåndsform: figur 40">
                <a:extLst>
                  <a:ext uri="{FF2B5EF4-FFF2-40B4-BE49-F238E27FC236}">
                    <a16:creationId xmlns:a16="http://schemas.microsoft.com/office/drawing/2014/main" id="{8A80717E-2F99-43A8-86E1-39E4C351AFBB}"/>
                  </a:ext>
                </a:extLst>
              </p:cNvPr>
              <p:cNvSpPr/>
              <p:nvPr/>
            </p:nvSpPr>
            <p:spPr>
              <a:xfrm>
                <a:off x="4883687" y="-75928"/>
                <a:ext cx="3007810" cy="1276316"/>
              </a:xfrm>
              <a:custGeom>
                <a:avLst/>
                <a:gdLst>
                  <a:gd name="connsiteX0" fmla="*/ 0 w 2018883"/>
                  <a:gd name="connsiteY0" fmla="*/ 0 h 800384"/>
                  <a:gd name="connsiteX1" fmla="*/ 2018883 w 2018883"/>
                  <a:gd name="connsiteY1" fmla="*/ 0 h 800384"/>
                  <a:gd name="connsiteX2" fmla="*/ 2018883 w 2018883"/>
                  <a:gd name="connsiteY2" fmla="*/ 800384 h 800384"/>
                  <a:gd name="connsiteX3" fmla="*/ 0 w 2018883"/>
                  <a:gd name="connsiteY3" fmla="*/ 800384 h 800384"/>
                  <a:gd name="connsiteX4" fmla="*/ 0 w 2018883"/>
                  <a:gd name="connsiteY4" fmla="*/ 0 h 800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8883" h="800384">
                    <a:moveTo>
                      <a:pt x="0" y="0"/>
                    </a:moveTo>
                    <a:lnTo>
                      <a:pt x="2018883" y="0"/>
                    </a:lnTo>
                    <a:lnTo>
                      <a:pt x="2018883" y="800384"/>
                    </a:lnTo>
                    <a:lnTo>
                      <a:pt x="0" y="800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44E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7620" tIns="7620" rIns="7620" bIns="7620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Statsforvalter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200" i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Frank Jenssen</a:t>
                </a:r>
              </a:p>
              <a:p>
                <a:pPr marL="0" marR="0" lvl="0" indent="0" algn="ctr" defTabSz="533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9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Assisterende </a:t>
                </a:r>
                <a:r>
                  <a:rPr kumimoji="0" lang="nb-NO" sz="14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s</a:t>
                </a:r>
                <a:r>
                  <a:rPr lang="nb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tatsforvalter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nb-NO" sz="1200" i="1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Øystein Johannessen</a:t>
                </a:r>
              </a:p>
            </p:txBody>
          </p:sp>
          <p:sp>
            <p:nvSpPr>
              <p:cNvPr id="42" name="Frihåndsform: figur 41">
                <a:extLst>
                  <a:ext uri="{FF2B5EF4-FFF2-40B4-BE49-F238E27FC236}">
                    <a16:creationId xmlns:a16="http://schemas.microsoft.com/office/drawing/2014/main" id="{03650508-F923-4B86-B4E9-9218DCC4C3DA}"/>
                  </a:ext>
                </a:extLst>
              </p:cNvPr>
              <p:cNvSpPr/>
              <p:nvPr/>
            </p:nvSpPr>
            <p:spPr>
              <a:xfrm>
                <a:off x="7030946" y="2778567"/>
                <a:ext cx="1632065" cy="712450"/>
              </a:xfrm>
              <a:custGeom>
                <a:avLst/>
                <a:gdLst>
                  <a:gd name="connsiteX0" fmla="*/ 0 w 1268397"/>
                  <a:gd name="connsiteY0" fmla="*/ 0 h 634198"/>
                  <a:gd name="connsiteX1" fmla="*/ 1268397 w 1268397"/>
                  <a:gd name="connsiteY1" fmla="*/ 0 h 634198"/>
                  <a:gd name="connsiteX2" fmla="*/ 1268397 w 1268397"/>
                  <a:gd name="connsiteY2" fmla="*/ 634198 h 634198"/>
                  <a:gd name="connsiteX3" fmla="*/ 0 w 1268397"/>
                  <a:gd name="connsiteY3" fmla="*/ 634198 h 634198"/>
                  <a:gd name="connsiteX4" fmla="*/ 0 w 1268397"/>
                  <a:gd name="connsiteY4" fmla="*/ 0 h 634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397" h="634198">
                    <a:moveTo>
                      <a:pt x="0" y="0"/>
                    </a:moveTo>
                    <a:lnTo>
                      <a:pt x="1268397" y="0"/>
                    </a:lnTo>
                    <a:lnTo>
                      <a:pt x="1268397" y="634198"/>
                    </a:lnTo>
                    <a:lnTo>
                      <a:pt x="0" y="6341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44E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spcFirstLastPara="0" vert="horz" wrap="square" lIns="6985" tIns="6985" rIns="6985" bIns="6985" numCol="1" spcCol="1270" anchor="ctr" anchorCtr="0">
                <a:noAutofit/>
              </a:bodyPr>
              <a:lstStyle>
                <a:defPPr>
                  <a:defRPr lang="nb-N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400" kern="0" dirty="0">
                    <a:solidFill>
                      <a:prstClr val="white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Reindrift</a:t>
                </a:r>
              </a:p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b-NO" sz="1200" i="1" dirty="0">
                    <a:solidFill>
                      <a:schemeClr val="bg1"/>
                    </a:solidFill>
                    <a:latin typeface="Open Sans SemiBold" panose="020B0706030804020204" pitchFamily="34" charset="0"/>
                    <a:ea typeface="Open Sans SemiBold" panose="020B0706030804020204" pitchFamily="34" charset="0"/>
                    <a:cs typeface="Open Sans SemiBold" panose="020B0706030804020204" pitchFamily="34" charset="0"/>
                  </a:rPr>
                  <a:t>Siv Merethe G. Belbo</a:t>
                </a:r>
                <a:endParaRPr lang="nb-NO" sz="1200" i="1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endParaRP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0259F9C8-8474-4429-B7D5-F83A38C7A6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20319" y="2563297"/>
                <a:ext cx="0" cy="216415"/>
              </a:xfrm>
              <a:prstGeom prst="line">
                <a:avLst/>
              </a:prstGeom>
              <a:noFill/>
              <a:ln w="9525" cap="flat" cmpd="sng" algn="ctr">
                <a:solidFill>
                  <a:schemeClr val="bg1">
                    <a:lumMod val="75000"/>
                  </a:schemeClr>
                </a:solidFill>
                <a:prstDash val="solid"/>
              </a:ln>
              <a:effectLst/>
            </p:spPr>
          </p:cxnSp>
        </p:grpSp>
        <p:sp>
          <p:nvSpPr>
            <p:cNvPr id="6" name="Frihåndsform: figur 5">
              <a:extLst>
                <a:ext uri="{FF2B5EF4-FFF2-40B4-BE49-F238E27FC236}">
                  <a16:creationId xmlns:a16="http://schemas.microsoft.com/office/drawing/2014/main" id="{32FAEC97-167F-4A55-B8F6-C492EB97B027}"/>
                </a:ext>
              </a:extLst>
            </p:cNvPr>
            <p:cNvSpPr/>
            <p:nvPr/>
          </p:nvSpPr>
          <p:spPr>
            <a:xfrm>
              <a:off x="4498560" y="1767915"/>
              <a:ext cx="1594328" cy="752888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6D9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Kommunikasjon og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lederstøtte</a:t>
              </a:r>
              <a:endParaRPr lang="nb-NO" sz="1200" b="1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3BFE7001-D6BC-4D05-839B-7259E8F22443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3396114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CBF77B14-B92F-4978-B136-6EC502F053EC}"/>
              </a:ext>
            </a:extLst>
          </p:cNvPr>
          <p:cNvGrpSpPr/>
          <p:nvPr userDrawn="1"/>
        </p:nvGrpSpPr>
        <p:grpSpPr>
          <a:xfrm>
            <a:off x="139685" y="398585"/>
            <a:ext cx="11912630" cy="5970953"/>
            <a:chOff x="41135" y="218287"/>
            <a:chExt cx="12109730" cy="5650253"/>
          </a:xfrm>
        </p:grpSpPr>
        <p:cxnSp>
          <p:nvCxnSpPr>
            <p:cNvPr id="5" name="Rett linje 4">
              <a:extLst>
                <a:ext uri="{FF2B5EF4-FFF2-40B4-BE49-F238E27FC236}">
                  <a16:creationId xmlns:a16="http://schemas.microsoft.com/office/drawing/2014/main" id="{903100C3-C783-4EDD-A70C-B13CA80FD852}"/>
                </a:ext>
              </a:extLst>
            </p:cNvPr>
            <p:cNvCxnSpPr>
              <a:cxnSpLocks/>
            </p:cNvCxnSpPr>
            <p:nvPr/>
          </p:nvCxnSpPr>
          <p:spPr>
            <a:xfrm>
              <a:off x="6004715" y="1867612"/>
              <a:ext cx="296410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6" name="Rett linje 5">
              <a:extLst>
                <a:ext uri="{FF2B5EF4-FFF2-40B4-BE49-F238E27FC236}">
                  <a16:creationId xmlns:a16="http://schemas.microsoft.com/office/drawing/2014/main" id="{B746C599-AE80-4899-A5FE-13ADAA2B14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167" y="2540203"/>
              <a:ext cx="10471340" cy="4147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7" name="Rett linje 6">
              <a:extLst>
                <a:ext uri="{FF2B5EF4-FFF2-40B4-BE49-F238E27FC236}">
                  <a16:creationId xmlns:a16="http://schemas.microsoft.com/office/drawing/2014/main" id="{BB6863B8-EABD-43C1-AD65-8EF2A89E1235}"/>
                </a:ext>
              </a:extLst>
            </p:cNvPr>
            <p:cNvCxnSpPr>
              <a:cxnSpLocks/>
            </p:cNvCxnSpPr>
            <p:nvPr/>
          </p:nvCxnSpPr>
          <p:spPr>
            <a:xfrm>
              <a:off x="6301126" y="1113493"/>
              <a:ext cx="0" cy="1430923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9" name="TekstSylinder 10">
              <a:extLst>
                <a:ext uri="{FF2B5EF4-FFF2-40B4-BE49-F238E27FC236}">
                  <a16:creationId xmlns:a16="http://schemas.microsoft.com/office/drawing/2014/main" id="{E96F4645-9A82-4C94-8FAF-720B7700C0E4}"/>
                </a:ext>
              </a:extLst>
            </p:cNvPr>
            <p:cNvSpPr txBox="1"/>
            <p:nvPr/>
          </p:nvSpPr>
          <p:spPr>
            <a:xfrm>
              <a:off x="5394429" y="3573657"/>
              <a:ext cx="1451013" cy="51069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</a:t>
              </a:r>
              <a:r>
                <a:rPr kumimoji="0" lang="nb-NO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ervicefag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10" name="TekstSylinder 11">
              <a:extLst>
                <a:ext uri="{FF2B5EF4-FFF2-40B4-BE49-F238E27FC236}">
                  <a16:creationId xmlns:a16="http://schemas.microsoft.com/office/drawing/2014/main" id="{C5915FD5-1F4A-40CC-B3F8-FA2C7CCB883F}"/>
                </a:ext>
              </a:extLst>
            </p:cNvPr>
            <p:cNvSpPr txBox="1"/>
            <p:nvPr/>
          </p:nvSpPr>
          <p:spPr>
            <a:xfrm>
              <a:off x="5399094" y="4160073"/>
              <a:ext cx="1428334" cy="510695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V</a:t>
              </a:r>
              <a:r>
                <a:rPr kumimoji="0" lang="nb-NO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irksomhets</a:t>
              </a: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-utvikling</a:t>
              </a:r>
            </a:p>
          </p:txBody>
        </p: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138454C5-9474-410E-AE35-328B9E9CD94E}"/>
                </a:ext>
              </a:extLst>
            </p:cNvPr>
            <p:cNvCxnSpPr/>
            <p:nvPr/>
          </p:nvCxnSpPr>
          <p:spPr>
            <a:xfrm flipV="1">
              <a:off x="857167" y="2581673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4B2D2077-7C6B-4546-BFC1-A4C845CEAB26}"/>
                </a:ext>
              </a:extLst>
            </p:cNvPr>
            <p:cNvCxnSpPr/>
            <p:nvPr/>
          </p:nvCxnSpPr>
          <p:spPr>
            <a:xfrm flipV="1">
              <a:off x="2597668" y="256329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1582A460-EEC4-4A7E-82A5-EAC43EACCF9E}"/>
                </a:ext>
              </a:extLst>
            </p:cNvPr>
            <p:cNvCxnSpPr/>
            <p:nvPr/>
          </p:nvCxnSpPr>
          <p:spPr>
            <a:xfrm flipV="1">
              <a:off x="9593060" y="2535073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15" name="TekstSylinder 16">
              <a:extLst>
                <a:ext uri="{FF2B5EF4-FFF2-40B4-BE49-F238E27FC236}">
                  <a16:creationId xmlns:a16="http://schemas.microsoft.com/office/drawing/2014/main" id="{C6E644AB-C1B7-4071-9DE1-B83D7D1EA3FF}"/>
                </a:ext>
              </a:extLst>
            </p:cNvPr>
            <p:cNvSpPr txBox="1"/>
            <p:nvPr/>
          </p:nvSpPr>
          <p:spPr>
            <a:xfrm>
              <a:off x="10588079" y="3575053"/>
              <a:ext cx="1478241" cy="51483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Naturmangfold</a:t>
              </a:r>
            </a:p>
          </p:txBody>
        </p:sp>
        <p:sp>
          <p:nvSpPr>
            <p:cNvPr id="16" name="TekstSylinder 17">
              <a:extLst>
                <a:ext uri="{FF2B5EF4-FFF2-40B4-BE49-F238E27FC236}">
                  <a16:creationId xmlns:a16="http://schemas.microsoft.com/office/drawing/2014/main" id="{AB8C1323-2DF5-49C7-A996-93CC45126C1B}"/>
                </a:ext>
              </a:extLst>
            </p:cNvPr>
            <p:cNvSpPr txBox="1"/>
            <p:nvPr/>
          </p:nvSpPr>
          <p:spPr>
            <a:xfrm>
              <a:off x="10588079" y="4160861"/>
              <a:ext cx="1460763" cy="51483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Plan og inngrepsforvaltning</a:t>
              </a:r>
            </a:p>
          </p:txBody>
        </p:sp>
        <p:sp>
          <p:nvSpPr>
            <p:cNvPr id="17" name="TekstSylinder 18">
              <a:extLst>
                <a:ext uri="{FF2B5EF4-FFF2-40B4-BE49-F238E27FC236}">
                  <a16:creationId xmlns:a16="http://schemas.microsoft.com/office/drawing/2014/main" id="{45AA02A1-B967-4F54-8625-43A0F3AE3514}"/>
                </a:ext>
              </a:extLst>
            </p:cNvPr>
            <p:cNvSpPr txBox="1"/>
            <p:nvPr/>
          </p:nvSpPr>
          <p:spPr>
            <a:xfrm>
              <a:off x="10588079" y="4761565"/>
              <a:ext cx="1457602" cy="51483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Forurensning</a:t>
              </a:r>
            </a:p>
          </p:txBody>
        </p: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2A6FB36C-AB5C-4468-BB6C-F5F97E4B09F0}"/>
                </a:ext>
              </a:extLst>
            </p:cNvPr>
            <p:cNvCxnSpPr/>
            <p:nvPr/>
          </p:nvCxnSpPr>
          <p:spPr>
            <a:xfrm flipV="1">
              <a:off x="6111858" y="256329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19" name="TekstSylinder 21">
              <a:extLst>
                <a:ext uri="{FF2B5EF4-FFF2-40B4-BE49-F238E27FC236}">
                  <a16:creationId xmlns:a16="http://schemas.microsoft.com/office/drawing/2014/main" id="{6A01C627-1174-494A-A6CD-9243FCCD0459}"/>
                </a:ext>
              </a:extLst>
            </p:cNvPr>
            <p:cNvSpPr txBox="1"/>
            <p:nvPr/>
          </p:nvSpPr>
          <p:spPr>
            <a:xfrm>
              <a:off x="3621556" y="3573658"/>
              <a:ext cx="1451013" cy="51069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Skogbruk og arealforvaltning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20" name="TekstSylinder 22">
              <a:extLst>
                <a:ext uri="{FF2B5EF4-FFF2-40B4-BE49-F238E27FC236}">
                  <a16:creationId xmlns:a16="http://schemas.microsoft.com/office/drawing/2014/main" id="{72833B10-71AF-4676-8519-2AC1C8189937}"/>
                </a:ext>
              </a:extLst>
            </p:cNvPr>
            <p:cNvSpPr txBox="1"/>
            <p:nvPr/>
          </p:nvSpPr>
          <p:spPr>
            <a:xfrm>
              <a:off x="3621556" y="4164558"/>
              <a:ext cx="1451013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J</a:t>
              </a: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ordbruk og mat</a:t>
              </a:r>
            </a:p>
          </p:txBody>
        </p:sp>
        <p:cxnSp>
          <p:nvCxnSpPr>
            <p:cNvPr id="21" name="Rett linje 20">
              <a:extLst>
                <a:ext uri="{FF2B5EF4-FFF2-40B4-BE49-F238E27FC236}">
                  <a16:creationId xmlns:a16="http://schemas.microsoft.com/office/drawing/2014/main" id="{1FDDA80B-F427-437D-B275-61E06FC73938}"/>
                </a:ext>
              </a:extLst>
            </p:cNvPr>
            <p:cNvCxnSpPr/>
            <p:nvPr/>
          </p:nvCxnSpPr>
          <p:spPr>
            <a:xfrm flipV="1">
              <a:off x="4332265" y="256329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22" name="Rett linje 21">
              <a:extLst>
                <a:ext uri="{FF2B5EF4-FFF2-40B4-BE49-F238E27FC236}">
                  <a16:creationId xmlns:a16="http://schemas.microsoft.com/office/drawing/2014/main" id="{3979DFC2-C574-4A9C-B664-B3B7EBE2DE07}"/>
                </a:ext>
              </a:extLst>
            </p:cNvPr>
            <p:cNvCxnSpPr/>
            <p:nvPr/>
          </p:nvCxnSpPr>
          <p:spPr>
            <a:xfrm flipV="1">
              <a:off x="11328507" y="253328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23" name="Frihåndsform: figur 22">
              <a:extLst>
                <a:ext uri="{FF2B5EF4-FFF2-40B4-BE49-F238E27FC236}">
                  <a16:creationId xmlns:a16="http://schemas.microsoft.com/office/drawing/2014/main" id="{48999F2F-E2C3-4835-B94C-2017D94229E7}"/>
                </a:ext>
              </a:extLst>
            </p:cNvPr>
            <p:cNvSpPr/>
            <p:nvPr/>
          </p:nvSpPr>
          <p:spPr>
            <a:xfrm>
              <a:off x="1781636" y="2779710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Helse og omsorg</a:t>
              </a:r>
            </a:p>
          </p:txBody>
        </p:sp>
        <p:sp>
          <p:nvSpPr>
            <p:cNvPr id="24" name="Frihåndsform: figur 23">
              <a:extLst>
                <a:ext uri="{FF2B5EF4-FFF2-40B4-BE49-F238E27FC236}">
                  <a16:creationId xmlns:a16="http://schemas.microsoft.com/office/drawing/2014/main" id="{F7D27CB7-4B83-4AB6-AB05-CDB0439174DF}"/>
                </a:ext>
              </a:extLst>
            </p:cNvPr>
            <p:cNvSpPr/>
            <p:nvPr/>
          </p:nvSpPr>
          <p:spPr>
            <a:xfrm>
              <a:off x="3515155" y="2779710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Landbruk</a:t>
              </a:r>
            </a:p>
          </p:txBody>
        </p:sp>
        <p:sp>
          <p:nvSpPr>
            <p:cNvPr id="25" name="Frihåndsform: figur 24">
              <a:extLst>
                <a:ext uri="{FF2B5EF4-FFF2-40B4-BE49-F238E27FC236}">
                  <a16:creationId xmlns:a16="http://schemas.microsoft.com/office/drawing/2014/main" id="{4E014929-844F-4E88-94E0-512B2C3C02F5}"/>
                </a:ext>
              </a:extLst>
            </p:cNvPr>
            <p:cNvSpPr/>
            <p:nvPr/>
          </p:nvSpPr>
          <p:spPr>
            <a:xfrm>
              <a:off x="8777028" y="2769414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Kommunal og justis</a:t>
              </a:r>
            </a:p>
          </p:txBody>
        </p:sp>
        <p:sp>
          <p:nvSpPr>
            <p:cNvPr id="26" name="Frihåndsform: figur 25">
              <a:extLst>
                <a:ext uri="{FF2B5EF4-FFF2-40B4-BE49-F238E27FC236}">
                  <a16:creationId xmlns:a16="http://schemas.microsoft.com/office/drawing/2014/main" id="{EBF36C41-9951-43BC-961C-6104F9F7071F}"/>
                </a:ext>
              </a:extLst>
            </p:cNvPr>
            <p:cNvSpPr/>
            <p:nvPr/>
          </p:nvSpPr>
          <p:spPr>
            <a:xfrm>
              <a:off x="41135" y="2777428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Oppvekst og velferd</a:t>
              </a:r>
            </a:p>
          </p:txBody>
        </p:sp>
        <p:sp>
          <p:nvSpPr>
            <p:cNvPr id="27" name="Frihåndsform: figur 26">
              <a:extLst>
                <a:ext uri="{FF2B5EF4-FFF2-40B4-BE49-F238E27FC236}">
                  <a16:creationId xmlns:a16="http://schemas.microsoft.com/office/drawing/2014/main" id="{33DF116F-7248-4FE3-9D03-948FF08FCE54}"/>
                </a:ext>
              </a:extLst>
            </p:cNvPr>
            <p:cNvSpPr/>
            <p:nvPr/>
          </p:nvSpPr>
          <p:spPr>
            <a:xfrm>
              <a:off x="10518800" y="2780284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n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Klima og miljø</a:t>
              </a:r>
            </a:p>
          </p:txBody>
        </p:sp>
        <p:sp>
          <p:nvSpPr>
            <p:cNvPr id="28" name="Frihåndsform: figur 27">
              <a:extLst>
                <a:ext uri="{FF2B5EF4-FFF2-40B4-BE49-F238E27FC236}">
                  <a16:creationId xmlns:a16="http://schemas.microsoft.com/office/drawing/2014/main" id="{C2E6D074-3B02-4DAB-B592-C59E3CBC6187}"/>
                </a:ext>
              </a:extLst>
            </p:cNvPr>
            <p:cNvSpPr/>
            <p:nvPr/>
          </p:nvSpPr>
          <p:spPr>
            <a:xfrm>
              <a:off x="5295826" y="2777428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b="1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Organisasjon og utvikling</a:t>
              </a:r>
            </a:p>
          </p:txBody>
        </p:sp>
        <p:sp>
          <p:nvSpPr>
            <p:cNvPr id="29" name="Frihåndsform: figur 28">
              <a:extLst>
                <a:ext uri="{FF2B5EF4-FFF2-40B4-BE49-F238E27FC236}">
                  <a16:creationId xmlns:a16="http://schemas.microsoft.com/office/drawing/2014/main" id="{4E3A0DE4-84BC-451E-B7B6-A7C590D62176}"/>
                </a:ext>
              </a:extLst>
            </p:cNvPr>
            <p:cNvSpPr/>
            <p:nvPr/>
          </p:nvSpPr>
          <p:spPr>
            <a:xfrm>
              <a:off x="4412086" y="1513054"/>
              <a:ext cx="1620707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6D9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Kommunikasjon og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lederstøtte</a:t>
              </a:r>
              <a:endParaRPr lang="nb-NO" sz="1200" b="1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0" name="TekstSylinder 34">
              <a:extLst>
                <a:ext uri="{FF2B5EF4-FFF2-40B4-BE49-F238E27FC236}">
                  <a16:creationId xmlns:a16="http://schemas.microsoft.com/office/drawing/2014/main" id="{9FC0C5F4-8DEC-47FF-94FE-7B5DD9ACE18D}"/>
                </a:ext>
              </a:extLst>
            </p:cNvPr>
            <p:cNvSpPr txBox="1"/>
            <p:nvPr/>
          </p:nvSpPr>
          <p:spPr>
            <a:xfrm>
              <a:off x="126185" y="4168394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Barnehage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1" name="TekstSylinder 35">
              <a:extLst>
                <a:ext uri="{FF2B5EF4-FFF2-40B4-BE49-F238E27FC236}">
                  <a16:creationId xmlns:a16="http://schemas.microsoft.com/office/drawing/2014/main" id="{E6313B33-A997-473C-8B22-EC2ADAF8053C}"/>
                </a:ext>
              </a:extLst>
            </p:cNvPr>
            <p:cNvSpPr txBox="1"/>
            <p:nvPr/>
          </p:nvSpPr>
          <p:spPr>
            <a:xfrm>
              <a:off x="123790" y="3578144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Opplæring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2" name="TekstSylinder 36">
              <a:extLst>
                <a:ext uri="{FF2B5EF4-FFF2-40B4-BE49-F238E27FC236}">
                  <a16:creationId xmlns:a16="http://schemas.microsoft.com/office/drawing/2014/main" id="{867F2261-19D1-480D-A917-CD1853FB93AB}"/>
                </a:ext>
              </a:extLst>
            </p:cNvPr>
            <p:cNvSpPr txBox="1"/>
            <p:nvPr/>
          </p:nvSpPr>
          <p:spPr>
            <a:xfrm>
              <a:off x="126185" y="5362331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Barnevern</a:t>
              </a:r>
            </a:p>
          </p:txBody>
        </p:sp>
        <p:sp>
          <p:nvSpPr>
            <p:cNvPr id="33" name="TekstSylinder 37">
              <a:extLst>
                <a:ext uri="{FF2B5EF4-FFF2-40B4-BE49-F238E27FC236}">
                  <a16:creationId xmlns:a16="http://schemas.microsoft.com/office/drawing/2014/main" id="{E1677410-5DB4-4ECF-9FF6-FA9633B92A78}"/>
                </a:ext>
              </a:extLst>
            </p:cNvPr>
            <p:cNvSpPr txBox="1"/>
            <p:nvPr/>
          </p:nvSpPr>
          <p:spPr>
            <a:xfrm>
              <a:off x="126185" y="4767856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NAV og sosiale tjenester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4" name="TekstSylinder 38">
              <a:extLst>
                <a:ext uri="{FF2B5EF4-FFF2-40B4-BE49-F238E27FC236}">
                  <a16:creationId xmlns:a16="http://schemas.microsoft.com/office/drawing/2014/main" id="{CFF13B64-7EDC-447A-93C7-048E6059264B}"/>
                </a:ext>
              </a:extLst>
            </p:cNvPr>
            <p:cNvSpPr txBox="1"/>
            <p:nvPr/>
          </p:nvSpPr>
          <p:spPr>
            <a:xfrm>
              <a:off x="8874612" y="4734772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Vergemål og bevilling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5" name="TekstSylinder 39">
              <a:extLst>
                <a:ext uri="{FF2B5EF4-FFF2-40B4-BE49-F238E27FC236}">
                  <a16:creationId xmlns:a16="http://schemas.microsoft.com/office/drawing/2014/main" id="{E35B571E-DD9B-4A15-B8F4-D72640038A05}"/>
                </a:ext>
              </a:extLst>
            </p:cNvPr>
            <p:cNvSpPr txBox="1"/>
            <p:nvPr/>
          </p:nvSpPr>
          <p:spPr>
            <a:xfrm>
              <a:off x="8880443" y="4155835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Samordnings-seksjonen</a:t>
              </a:r>
              <a:endParaRPr lang="nb-NO" sz="1100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6" name="TekstSylinder 40">
              <a:extLst>
                <a:ext uri="{FF2B5EF4-FFF2-40B4-BE49-F238E27FC236}">
                  <a16:creationId xmlns:a16="http://schemas.microsoft.com/office/drawing/2014/main" id="{35D5E5E5-1BC8-40E9-B137-D9CF81A0017D}"/>
                </a:ext>
              </a:extLst>
            </p:cNvPr>
            <p:cNvSpPr txBox="1"/>
            <p:nvPr/>
          </p:nvSpPr>
          <p:spPr>
            <a:xfrm>
              <a:off x="1867826" y="3575900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Rettsikkerhet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7" name="TekstSylinder 41">
              <a:extLst>
                <a:ext uri="{FF2B5EF4-FFF2-40B4-BE49-F238E27FC236}">
                  <a16:creationId xmlns:a16="http://schemas.microsoft.com/office/drawing/2014/main" id="{3D65C523-965B-49CD-AB32-6A58EC2DA47A}"/>
                </a:ext>
              </a:extLst>
            </p:cNvPr>
            <p:cNvSpPr txBox="1"/>
            <p:nvPr/>
          </p:nvSpPr>
          <p:spPr>
            <a:xfrm>
              <a:off x="8874612" y="5310210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Samfunnssikkerhet og beredskap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8" name="TekstSylinder 42">
              <a:extLst>
                <a:ext uri="{FF2B5EF4-FFF2-40B4-BE49-F238E27FC236}">
                  <a16:creationId xmlns:a16="http://schemas.microsoft.com/office/drawing/2014/main" id="{7DBC426B-7D16-4469-B1AA-E623ADD0D76E}"/>
                </a:ext>
              </a:extLst>
            </p:cNvPr>
            <p:cNvSpPr txBox="1"/>
            <p:nvPr/>
          </p:nvSpPr>
          <p:spPr>
            <a:xfrm>
              <a:off x="1867826" y="4162315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Utvikling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9" name="TekstSylinder 43">
              <a:extLst>
                <a:ext uri="{FF2B5EF4-FFF2-40B4-BE49-F238E27FC236}">
                  <a16:creationId xmlns:a16="http://schemas.microsoft.com/office/drawing/2014/main" id="{D399781A-70E8-465D-9DC9-637A3E203BA7}"/>
                </a:ext>
              </a:extLst>
            </p:cNvPr>
            <p:cNvSpPr txBox="1"/>
            <p:nvPr/>
          </p:nvSpPr>
          <p:spPr>
            <a:xfrm>
              <a:off x="8874612" y="3580397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Juridisk seksjon</a:t>
              </a:r>
            </a:p>
          </p:txBody>
        </p:sp>
        <p:sp>
          <p:nvSpPr>
            <p:cNvPr id="40" name="Frihåndsform: figur 39">
              <a:extLst>
                <a:ext uri="{FF2B5EF4-FFF2-40B4-BE49-F238E27FC236}">
                  <a16:creationId xmlns:a16="http://schemas.microsoft.com/office/drawing/2014/main" id="{FE7D0BDE-8428-49CA-9157-6C3F2CA23B36}"/>
                </a:ext>
              </a:extLst>
            </p:cNvPr>
            <p:cNvSpPr/>
            <p:nvPr/>
          </p:nvSpPr>
          <p:spPr>
            <a:xfrm>
              <a:off x="4883687" y="218287"/>
              <a:ext cx="3007810" cy="982100"/>
            </a:xfrm>
            <a:custGeom>
              <a:avLst/>
              <a:gdLst>
                <a:gd name="connsiteX0" fmla="*/ 0 w 2018883"/>
                <a:gd name="connsiteY0" fmla="*/ 0 h 800384"/>
                <a:gd name="connsiteX1" fmla="*/ 2018883 w 2018883"/>
                <a:gd name="connsiteY1" fmla="*/ 0 h 800384"/>
                <a:gd name="connsiteX2" fmla="*/ 2018883 w 2018883"/>
                <a:gd name="connsiteY2" fmla="*/ 800384 h 800384"/>
                <a:gd name="connsiteX3" fmla="*/ 0 w 2018883"/>
                <a:gd name="connsiteY3" fmla="*/ 800384 h 800384"/>
                <a:gd name="connsiteX4" fmla="*/ 0 w 2018883"/>
                <a:gd name="connsiteY4" fmla="*/ 0 h 80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8883" h="800384">
                  <a:moveTo>
                    <a:pt x="0" y="0"/>
                  </a:moveTo>
                  <a:lnTo>
                    <a:pt x="2018883" y="0"/>
                  </a:lnTo>
                  <a:lnTo>
                    <a:pt x="2018883" y="800384"/>
                  </a:lnTo>
                  <a:lnTo>
                    <a:pt x="0" y="800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Statsforvalter</a:t>
              </a: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9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Assisterende </a:t>
              </a:r>
              <a:r>
                <a:rPr kumimoji="0" lang="nb-NO" sz="12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</a:t>
              </a:r>
              <a:r>
                <a:rPr lang="nb-NO" sz="1200" kern="0" dirty="0" err="1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tatsforvalter</a:t>
              </a:r>
              <a:endParaRPr lang="nb-NO" sz="1200" kern="0" dirty="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41" name="Frihåndsform: figur 40">
              <a:extLst>
                <a:ext uri="{FF2B5EF4-FFF2-40B4-BE49-F238E27FC236}">
                  <a16:creationId xmlns:a16="http://schemas.microsoft.com/office/drawing/2014/main" id="{B2F32824-C53B-4012-83F5-5EC3DA763D64}"/>
                </a:ext>
              </a:extLst>
            </p:cNvPr>
            <p:cNvSpPr/>
            <p:nvPr/>
          </p:nvSpPr>
          <p:spPr>
            <a:xfrm>
              <a:off x="7030946" y="2778567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Reindrift</a:t>
              </a:r>
            </a:p>
          </p:txBody>
        </p:sp>
        <p:cxnSp>
          <p:nvCxnSpPr>
            <p:cNvPr id="42" name="Rett linje 41">
              <a:extLst>
                <a:ext uri="{FF2B5EF4-FFF2-40B4-BE49-F238E27FC236}">
                  <a16:creationId xmlns:a16="http://schemas.microsoft.com/office/drawing/2014/main" id="{94B8D406-C48E-4844-9A53-AF164BDA73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0319" y="2563297"/>
              <a:ext cx="0" cy="216415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</p:grp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3DE541E7-A754-48BE-95A7-7607F0146743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787489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2EBAE6F-30AE-4E68-86C5-2ACF4BCA932A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  <p:graphicFrame>
        <p:nvGraphicFramePr>
          <p:cNvPr id="7" name="Tabell 5">
            <a:extLst>
              <a:ext uri="{FF2B5EF4-FFF2-40B4-BE49-F238E27FC236}">
                <a16:creationId xmlns:a16="http://schemas.microsoft.com/office/drawing/2014/main" id="{6B56298B-19E5-4F99-BCCD-468D3F5A105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24155"/>
              </p:ext>
            </p:extLst>
          </p:nvPr>
        </p:nvGraphicFramePr>
        <p:xfrm>
          <a:off x="1708631" y="5480608"/>
          <a:ext cx="957196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92990">
                  <a:extLst>
                    <a:ext uri="{9D8B030D-6E8A-4147-A177-3AD203B41FA5}">
                      <a16:colId xmlns:a16="http://schemas.microsoft.com/office/drawing/2014/main" val="4022299606"/>
                    </a:ext>
                  </a:extLst>
                </a:gridCol>
                <a:gridCol w="2392990">
                  <a:extLst>
                    <a:ext uri="{9D8B030D-6E8A-4147-A177-3AD203B41FA5}">
                      <a16:colId xmlns:a16="http://schemas.microsoft.com/office/drawing/2014/main" val="124923326"/>
                    </a:ext>
                  </a:extLst>
                </a:gridCol>
                <a:gridCol w="2392990">
                  <a:extLst>
                    <a:ext uri="{9D8B030D-6E8A-4147-A177-3AD203B41FA5}">
                      <a16:colId xmlns:a16="http://schemas.microsoft.com/office/drawing/2014/main" val="2823436400"/>
                    </a:ext>
                  </a:extLst>
                </a:gridCol>
                <a:gridCol w="2392990">
                  <a:extLst>
                    <a:ext uri="{9D8B030D-6E8A-4147-A177-3AD203B41FA5}">
                      <a16:colId xmlns:a16="http://schemas.microsoft.com/office/drawing/2014/main" val="3886577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1300" b="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Kommuneforum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300" b="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Planforum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300" b="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Tilsynsforum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300" b="0" i="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Sørsamisk 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706743"/>
                  </a:ext>
                </a:extLst>
              </a:tr>
            </a:tbl>
          </a:graphicData>
        </a:graphic>
      </p:graphicFrame>
      <p:graphicFrame>
        <p:nvGraphicFramePr>
          <p:cNvPr id="9" name="Tabell 7">
            <a:extLst>
              <a:ext uri="{FF2B5EF4-FFF2-40B4-BE49-F238E27FC236}">
                <a16:creationId xmlns:a16="http://schemas.microsoft.com/office/drawing/2014/main" id="{8005561D-FBFF-4619-A0AC-750E6EC60E2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92524236"/>
              </p:ext>
            </p:extLst>
          </p:nvPr>
        </p:nvGraphicFramePr>
        <p:xfrm>
          <a:off x="1708631" y="5909166"/>
          <a:ext cx="957195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653">
                  <a:extLst>
                    <a:ext uri="{9D8B030D-6E8A-4147-A177-3AD203B41FA5}">
                      <a16:colId xmlns:a16="http://schemas.microsoft.com/office/drawing/2014/main" val="2395252981"/>
                    </a:ext>
                  </a:extLst>
                </a:gridCol>
                <a:gridCol w="3190653">
                  <a:extLst>
                    <a:ext uri="{9D8B030D-6E8A-4147-A177-3AD203B41FA5}">
                      <a16:colId xmlns:a16="http://schemas.microsoft.com/office/drawing/2014/main" val="3745066536"/>
                    </a:ext>
                  </a:extLst>
                </a:gridCol>
                <a:gridCol w="3190653">
                  <a:extLst>
                    <a:ext uri="{9D8B030D-6E8A-4147-A177-3AD203B41FA5}">
                      <a16:colId xmlns:a16="http://schemas.microsoft.com/office/drawing/2014/main" val="1419329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300" b="0" kern="120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Kommunikasjonsforum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300" b="0" kern="120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Kvalitetsforum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b-NO" sz="1300" b="0" kern="120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Økonomiforum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56600"/>
                  </a:ext>
                </a:extLst>
              </a:tr>
            </a:tbl>
          </a:graphicData>
        </a:graphic>
      </p:graphicFrame>
      <p:sp>
        <p:nvSpPr>
          <p:cNvPr id="10" name="TekstSylinder 8">
            <a:extLst>
              <a:ext uri="{FF2B5EF4-FFF2-40B4-BE49-F238E27FC236}">
                <a16:creationId xmlns:a16="http://schemas.microsoft.com/office/drawing/2014/main" id="{22709F40-DE20-4F8F-9DC9-15F55DA1F3A1}"/>
              </a:ext>
            </a:extLst>
          </p:cNvPr>
          <p:cNvSpPr txBox="1"/>
          <p:nvPr userDrawn="1"/>
        </p:nvSpPr>
        <p:spPr>
          <a:xfrm>
            <a:off x="2378209" y="5198933"/>
            <a:ext cx="1429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Samfunnsutvikling</a:t>
            </a:r>
          </a:p>
        </p:txBody>
      </p:sp>
      <p:sp>
        <p:nvSpPr>
          <p:cNvPr id="12" name="TekstSylinder 8">
            <a:extLst>
              <a:ext uri="{FF2B5EF4-FFF2-40B4-BE49-F238E27FC236}">
                <a16:creationId xmlns:a16="http://schemas.microsoft.com/office/drawing/2014/main" id="{95E9D52F-EA26-4D80-BFCC-D32ABA644250}"/>
              </a:ext>
            </a:extLst>
          </p:cNvPr>
          <p:cNvSpPr txBox="1"/>
          <p:nvPr userDrawn="1"/>
        </p:nvSpPr>
        <p:spPr>
          <a:xfrm>
            <a:off x="2298451" y="6272438"/>
            <a:ext cx="16461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Virksomhetsutvikling</a:t>
            </a:r>
          </a:p>
        </p:txBody>
      </p:sp>
      <p:sp>
        <p:nvSpPr>
          <p:cNvPr id="13" name="Venstre klammeparentes 199">
            <a:extLst>
              <a:ext uri="{FF2B5EF4-FFF2-40B4-BE49-F238E27FC236}">
                <a16:creationId xmlns:a16="http://schemas.microsoft.com/office/drawing/2014/main" id="{9147C92F-A80C-4D9A-9CDD-8CC8B4556891}"/>
              </a:ext>
            </a:extLst>
          </p:cNvPr>
          <p:cNvSpPr/>
          <p:nvPr userDrawn="1"/>
        </p:nvSpPr>
        <p:spPr>
          <a:xfrm>
            <a:off x="1446339" y="5320308"/>
            <a:ext cx="852112" cy="1098230"/>
          </a:xfrm>
          <a:custGeom>
            <a:avLst/>
            <a:gdLst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0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7" fmla="*/ 1635884 w 1635884"/>
              <a:gd name="connsiteY7" fmla="*/ 109823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0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0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7" fmla="*/ 1635884 w 1635884"/>
              <a:gd name="connsiteY7" fmla="*/ 109823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783772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0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7" fmla="*/ 1635884 w 1635884"/>
              <a:gd name="connsiteY7" fmla="*/ 109823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249094 w 1635884"/>
              <a:gd name="connsiteY3" fmla="*/ 655447 h 1098230"/>
              <a:gd name="connsiteX4" fmla="*/ 783772 w 1635884"/>
              <a:gd name="connsiteY4" fmla="*/ 540384 h 1098230"/>
              <a:gd name="connsiteX5" fmla="*/ 817942 w 1635884"/>
              <a:gd name="connsiteY5" fmla="*/ 540373 h 1098230"/>
              <a:gd name="connsiteX6" fmla="*/ 817942 w 1635884"/>
              <a:gd name="connsiteY6" fmla="*/ 11 h 1098230"/>
              <a:gd name="connsiteX7" fmla="*/ 1635884 w 1635884"/>
              <a:gd name="connsiteY7" fmla="*/ 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0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7" fmla="*/ 1635884 w 1635884"/>
              <a:gd name="connsiteY7" fmla="*/ 1098230 h 1098230"/>
              <a:gd name="connsiteX0" fmla="*/ 1635884 w 1635884"/>
              <a:gd name="connsiteY0" fmla="*/ 1098230 h 1098230"/>
              <a:gd name="connsiteX1" fmla="*/ 817942 w 1635884"/>
              <a:gd name="connsiteY1" fmla="*/ 1098219 h 1098230"/>
              <a:gd name="connsiteX2" fmla="*/ 817942 w 1635884"/>
              <a:gd name="connsiteY2" fmla="*/ 540395 h 1098230"/>
              <a:gd name="connsiteX3" fmla="*/ 783772 w 1635884"/>
              <a:gd name="connsiteY3" fmla="*/ 540384 h 1098230"/>
              <a:gd name="connsiteX4" fmla="*/ 817942 w 1635884"/>
              <a:gd name="connsiteY4" fmla="*/ 540373 h 1098230"/>
              <a:gd name="connsiteX5" fmla="*/ 817942 w 1635884"/>
              <a:gd name="connsiteY5" fmla="*/ 11 h 1098230"/>
              <a:gd name="connsiteX6" fmla="*/ 1635884 w 1635884"/>
              <a:gd name="connsiteY6" fmla="*/ 0 h 1098230"/>
              <a:gd name="connsiteX0" fmla="*/ 726502 w 1544444"/>
              <a:gd name="connsiteY0" fmla="*/ 540373 h 1098230"/>
              <a:gd name="connsiteX1" fmla="*/ 726502 w 1544444"/>
              <a:gd name="connsiteY1" fmla="*/ 11 h 1098230"/>
              <a:gd name="connsiteX2" fmla="*/ 1544444 w 1544444"/>
              <a:gd name="connsiteY2" fmla="*/ 0 h 1098230"/>
              <a:gd name="connsiteX3" fmla="*/ 1544444 w 1544444"/>
              <a:gd name="connsiteY3" fmla="*/ 1098230 h 1098230"/>
              <a:gd name="connsiteX4" fmla="*/ 726502 w 1544444"/>
              <a:gd name="connsiteY4" fmla="*/ 1098219 h 1098230"/>
              <a:gd name="connsiteX5" fmla="*/ 726502 w 1544444"/>
              <a:gd name="connsiteY5" fmla="*/ 540395 h 1098230"/>
              <a:gd name="connsiteX6" fmla="*/ 0 w 1544444"/>
              <a:gd name="connsiteY6" fmla="*/ 631824 h 1098230"/>
              <a:gd name="connsiteX0" fmla="*/ 1544444 w 1544444"/>
              <a:gd name="connsiteY0" fmla="*/ 1098230 h 1098230"/>
              <a:gd name="connsiteX1" fmla="*/ 726502 w 1544444"/>
              <a:gd name="connsiteY1" fmla="*/ 1098219 h 1098230"/>
              <a:gd name="connsiteX2" fmla="*/ 726502 w 1544444"/>
              <a:gd name="connsiteY2" fmla="*/ 540395 h 1098230"/>
              <a:gd name="connsiteX3" fmla="*/ 692332 w 1544444"/>
              <a:gd name="connsiteY3" fmla="*/ 540384 h 1098230"/>
              <a:gd name="connsiteX4" fmla="*/ 726502 w 1544444"/>
              <a:gd name="connsiteY4" fmla="*/ 540373 h 1098230"/>
              <a:gd name="connsiteX5" fmla="*/ 726502 w 1544444"/>
              <a:gd name="connsiteY5" fmla="*/ 11 h 1098230"/>
              <a:gd name="connsiteX6" fmla="*/ 1544444 w 1544444"/>
              <a:gd name="connsiteY6" fmla="*/ 0 h 1098230"/>
              <a:gd name="connsiteX0" fmla="*/ 34170 w 852112"/>
              <a:gd name="connsiteY0" fmla="*/ 540373 h 1098230"/>
              <a:gd name="connsiteX1" fmla="*/ 34170 w 852112"/>
              <a:gd name="connsiteY1" fmla="*/ 11 h 1098230"/>
              <a:gd name="connsiteX2" fmla="*/ 852112 w 852112"/>
              <a:gd name="connsiteY2" fmla="*/ 0 h 1098230"/>
              <a:gd name="connsiteX3" fmla="*/ 852112 w 852112"/>
              <a:gd name="connsiteY3" fmla="*/ 1098230 h 1098230"/>
              <a:gd name="connsiteX4" fmla="*/ 34170 w 852112"/>
              <a:gd name="connsiteY4" fmla="*/ 1098219 h 1098230"/>
              <a:gd name="connsiteX5" fmla="*/ 34170 w 852112"/>
              <a:gd name="connsiteY5" fmla="*/ 540395 h 1098230"/>
              <a:gd name="connsiteX0" fmla="*/ 852112 w 852112"/>
              <a:gd name="connsiteY0" fmla="*/ 1098230 h 1098230"/>
              <a:gd name="connsiteX1" fmla="*/ 34170 w 852112"/>
              <a:gd name="connsiteY1" fmla="*/ 1098219 h 1098230"/>
              <a:gd name="connsiteX2" fmla="*/ 34170 w 852112"/>
              <a:gd name="connsiteY2" fmla="*/ 540395 h 1098230"/>
              <a:gd name="connsiteX3" fmla="*/ 0 w 852112"/>
              <a:gd name="connsiteY3" fmla="*/ 540384 h 1098230"/>
              <a:gd name="connsiteX4" fmla="*/ 34170 w 852112"/>
              <a:gd name="connsiteY4" fmla="*/ 540373 h 1098230"/>
              <a:gd name="connsiteX5" fmla="*/ 34170 w 852112"/>
              <a:gd name="connsiteY5" fmla="*/ 11 h 1098230"/>
              <a:gd name="connsiteX6" fmla="*/ 852112 w 852112"/>
              <a:gd name="connsiteY6" fmla="*/ 0 h 109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2112" h="1098230" stroke="0" extrusionOk="0">
                <a:moveTo>
                  <a:pt x="34170" y="540373"/>
                </a:moveTo>
                <a:lnTo>
                  <a:pt x="34170" y="11"/>
                </a:lnTo>
                <a:cubicBezTo>
                  <a:pt x="34170" y="5"/>
                  <a:pt x="400375" y="0"/>
                  <a:pt x="852112" y="0"/>
                </a:cubicBezTo>
                <a:lnTo>
                  <a:pt x="852112" y="1098230"/>
                </a:lnTo>
                <a:lnTo>
                  <a:pt x="34170" y="1098219"/>
                </a:lnTo>
                <a:lnTo>
                  <a:pt x="34170" y="540395"/>
                </a:lnTo>
              </a:path>
              <a:path w="852112" h="1098230" fill="none">
                <a:moveTo>
                  <a:pt x="852112" y="1098230"/>
                </a:moveTo>
                <a:lnTo>
                  <a:pt x="34170" y="1098219"/>
                </a:lnTo>
                <a:lnTo>
                  <a:pt x="34170" y="540395"/>
                </a:lnTo>
                <a:cubicBezTo>
                  <a:pt x="28475" y="447423"/>
                  <a:pt x="0" y="540380"/>
                  <a:pt x="0" y="540384"/>
                </a:cubicBezTo>
                <a:lnTo>
                  <a:pt x="34170" y="540373"/>
                </a:lnTo>
                <a:lnTo>
                  <a:pt x="34170" y="11"/>
                </a:lnTo>
                <a:cubicBezTo>
                  <a:pt x="34170" y="5"/>
                  <a:pt x="400375" y="0"/>
                  <a:pt x="852112" y="0"/>
                </a:cubicBezTo>
              </a:path>
            </a:pathLst>
          </a:cu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063B7024-19EC-4D94-8924-A88D97BBB722}"/>
              </a:ext>
            </a:extLst>
          </p:cNvPr>
          <p:cNvGrpSpPr/>
          <p:nvPr userDrawn="1"/>
        </p:nvGrpSpPr>
        <p:grpSpPr>
          <a:xfrm>
            <a:off x="3830395" y="5320308"/>
            <a:ext cx="7590875" cy="1104829"/>
            <a:chOff x="3832863" y="5507840"/>
            <a:chExt cx="7590875" cy="1104829"/>
          </a:xfrm>
        </p:grpSpPr>
        <p:cxnSp>
          <p:nvCxnSpPr>
            <p:cNvPr id="15" name="Rett pilkobling 14">
              <a:extLst>
                <a:ext uri="{FF2B5EF4-FFF2-40B4-BE49-F238E27FC236}">
                  <a16:creationId xmlns:a16="http://schemas.microsoft.com/office/drawing/2014/main" id="{208B0204-1CE2-4B30-9736-59DBB6FC27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2863" y="5507840"/>
              <a:ext cx="7590874" cy="0"/>
            </a:xfrm>
            <a:prstGeom prst="straightConnector1">
              <a:avLst/>
            </a:prstGeom>
            <a:ln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pilkobling 15">
              <a:extLst>
                <a:ext uri="{FF2B5EF4-FFF2-40B4-BE49-F238E27FC236}">
                  <a16:creationId xmlns:a16="http://schemas.microsoft.com/office/drawing/2014/main" id="{9B31729B-E414-4F07-9BB6-9F80AB92D5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32863" y="6612669"/>
              <a:ext cx="7590875" cy="0"/>
            </a:xfrm>
            <a:prstGeom prst="straightConnector1">
              <a:avLst/>
            </a:prstGeom>
            <a:ln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9D247234-809B-4EAD-B8A5-9EE0DF7EF234}"/>
                </a:ext>
              </a:extLst>
            </p:cNvPr>
            <p:cNvCxnSpPr/>
            <p:nvPr/>
          </p:nvCxnSpPr>
          <p:spPr>
            <a:xfrm>
              <a:off x="11423737" y="5507840"/>
              <a:ext cx="0" cy="10982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DD43F3F-43F8-4EA8-9D7A-0C2A9339E8AB}"/>
              </a:ext>
            </a:extLst>
          </p:cNvPr>
          <p:cNvSpPr txBox="1"/>
          <p:nvPr userDrawn="1"/>
        </p:nvSpPr>
        <p:spPr>
          <a:xfrm>
            <a:off x="238235" y="5638590"/>
            <a:ext cx="1208104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nb-NO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Samordning på tvers</a:t>
            </a: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635391E4-7B53-4964-9DAC-5DC3086F9C40}"/>
              </a:ext>
            </a:extLst>
          </p:cNvPr>
          <p:cNvGrpSpPr/>
          <p:nvPr userDrawn="1"/>
        </p:nvGrpSpPr>
        <p:grpSpPr>
          <a:xfrm>
            <a:off x="238235" y="165039"/>
            <a:ext cx="11912630" cy="4929529"/>
            <a:chOff x="41135" y="218287"/>
            <a:chExt cx="12109730" cy="5650253"/>
          </a:xfrm>
        </p:grpSpPr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28D4247F-6350-49C9-B31C-52610104D2B2}"/>
                </a:ext>
              </a:extLst>
            </p:cNvPr>
            <p:cNvCxnSpPr>
              <a:cxnSpLocks/>
            </p:cNvCxnSpPr>
            <p:nvPr/>
          </p:nvCxnSpPr>
          <p:spPr>
            <a:xfrm>
              <a:off x="6004715" y="1867612"/>
              <a:ext cx="315177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21" name="Rett linje 20">
              <a:extLst>
                <a:ext uri="{FF2B5EF4-FFF2-40B4-BE49-F238E27FC236}">
                  <a16:creationId xmlns:a16="http://schemas.microsoft.com/office/drawing/2014/main" id="{9486CA7B-A9FE-47E8-95B7-E1B6C0BD04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167" y="2540203"/>
              <a:ext cx="10471340" cy="41471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22" name="Rett linje 21">
              <a:extLst>
                <a:ext uri="{FF2B5EF4-FFF2-40B4-BE49-F238E27FC236}">
                  <a16:creationId xmlns:a16="http://schemas.microsoft.com/office/drawing/2014/main" id="{386724A9-5860-4613-95B8-25FD81A53988}"/>
                </a:ext>
              </a:extLst>
            </p:cNvPr>
            <p:cNvCxnSpPr>
              <a:cxnSpLocks/>
            </p:cNvCxnSpPr>
            <p:nvPr/>
          </p:nvCxnSpPr>
          <p:spPr>
            <a:xfrm>
              <a:off x="6301126" y="1113493"/>
              <a:ext cx="0" cy="1430923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23" name="TekstSylinder 10">
              <a:extLst>
                <a:ext uri="{FF2B5EF4-FFF2-40B4-BE49-F238E27FC236}">
                  <a16:creationId xmlns:a16="http://schemas.microsoft.com/office/drawing/2014/main" id="{3502598A-3B4C-49E2-BCFE-F960D37A0C29}"/>
                </a:ext>
              </a:extLst>
            </p:cNvPr>
            <p:cNvSpPr txBox="1"/>
            <p:nvPr/>
          </p:nvSpPr>
          <p:spPr>
            <a:xfrm>
              <a:off x="5394429" y="3573657"/>
              <a:ext cx="1451013" cy="51069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</a:t>
              </a:r>
              <a:r>
                <a:rPr kumimoji="0" lang="nb-NO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ervicefag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24" name="TekstSylinder 11">
              <a:extLst>
                <a:ext uri="{FF2B5EF4-FFF2-40B4-BE49-F238E27FC236}">
                  <a16:creationId xmlns:a16="http://schemas.microsoft.com/office/drawing/2014/main" id="{A1157888-25D8-48A0-B9E4-9FA29556CD7E}"/>
                </a:ext>
              </a:extLst>
            </p:cNvPr>
            <p:cNvSpPr txBox="1"/>
            <p:nvPr/>
          </p:nvSpPr>
          <p:spPr>
            <a:xfrm>
              <a:off x="5399094" y="4160073"/>
              <a:ext cx="1428334" cy="510695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V</a:t>
              </a:r>
              <a:r>
                <a:rPr kumimoji="0" lang="nb-NO" sz="11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irksomhets</a:t>
              </a: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-utvikling</a:t>
              </a:r>
            </a:p>
          </p:txBody>
        </p: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4B17393B-CE7D-4EFC-866B-A1571E086349}"/>
                </a:ext>
              </a:extLst>
            </p:cNvPr>
            <p:cNvCxnSpPr/>
            <p:nvPr/>
          </p:nvCxnSpPr>
          <p:spPr>
            <a:xfrm flipV="1">
              <a:off x="857167" y="2581673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CF408A5-7899-4182-96BB-CD66D48F5E65}"/>
                </a:ext>
              </a:extLst>
            </p:cNvPr>
            <p:cNvCxnSpPr/>
            <p:nvPr/>
          </p:nvCxnSpPr>
          <p:spPr>
            <a:xfrm flipV="1">
              <a:off x="2597668" y="256329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9D4555EC-2373-4030-BE3B-6FE10F547380}"/>
                </a:ext>
              </a:extLst>
            </p:cNvPr>
            <p:cNvCxnSpPr/>
            <p:nvPr/>
          </p:nvCxnSpPr>
          <p:spPr>
            <a:xfrm flipV="1">
              <a:off x="9593060" y="2535073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28" name="TekstSylinder 16">
              <a:extLst>
                <a:ext uri="{FF2B5EF4-FFF2-40B4-BE49-F238E27FC236}">
                  <a16:creationId xmlns:a16="http://schemas.microsoft.com/office/drawing/2014/main" id="{17A26416-5BA8-47DA-BFAB-388D62FD5094}"/>
                </a:ext>
              </a:extLst>
            </p:cNvPr>
            <p:cNvSpPr txBox="1"/>
            <p:nvPr/>
          </p:nvSpPr>
          <p:spPr>
            <a:xfrm>
              <a:off x="10588079" y="3575053"/>
              <a:ext cx="1478241" cy="51483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Naturmangfold</a:t>
              </a:r>
            </a:p>
          </p:txBody>
        </p:sp>
        <p:sp>
          <p:nvSpPr>
            <p:cNvPr id="29" name="TekstSylinder 17">
              <a:extLst>
                <a:ext uri="{FF2B5EF4-FFF2-40B4-BE49-F238E27FC236}">
                  <a16:creationId xmlns:a16="http://schemas.microsoft.com/office/drawing/2014/main" id="{BF3DF4FB-EF68-457A-80D8-39EF80BC6194}"/>
                </a:ext>
              </a:extLst>
            </p:cNvPr>
            <p:cNvSpPr txBox="1"/>
            <p:nvPr/>
          </p:nvSpPr>
          <p:spPr>
            <a:xfrm>
              <a:off x="10588079" y="4160861"/>
              <a:ext cx="1460763" cy="51483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Plan og inngrepsforvaltning</a:t>
              </a:r>
            </a:p>
          </p:txBody>
        </p:sp>
        <p:sp>
          <p:nvSpPr>
            <p:cNvPr id="30" name="TekstSylinder 18">
              <a:extLst>
                <a:ext uri="{FF2B5EF4-FFF2-40B4-BE49-F238E27FC236}">
                  <a16:creationId xmlns:a16="http://schemas.microsoft.com/office/drawing/2014/main" id="{CB50841C-D42A-4CF4-BBA7-32299240DBDF}"/>
                </a:ext>
              </a:extLst>
            </p:cNvPr>
            <p:cNvSpPr txBox="1"/>
            <p:nvPr/>
          </p:nvSpPr>
          <p:spPr>
            <a:xfrm>
              <a:off x="10588079" y="4761565"/>
              <a:ext cx="1457602" cy="51483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Forurensning</a:t>
              </a:r>
            </a:p>
          </p:txBody>
        </p: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B36029B2-1AA2-4DF0-BE39-117940EF5FA9}"/>
                </a:ext>
              </a:extLst>
            </p:cNvPr>
            <p:cNvCxnSpPr/>
            <p:nvPr/>
          </p:nvCxnSpPr>
          <p:spPr>
            <a:xfrm flipV="1">
              <a:off x="6111858" y="256329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32" name="TekstSylinder 21">
              <a:extLst>
                <a:ext uri="{FF2B5EF4-FFF2-40B4-BE49-F238E27FC236}">
                  <a16:creationId xmlns:a16="http://schemas.microsoft.com/office/drawing/2014/main" id="{D2C97F68-26FA-4B40-981F-519CB6E89701}"/>
                </a:ext>
              </a:extLst>
            </p:cNvPr>
            <p:cNvSpPr txBox="1"/>
            <p:nvPr/>
          </p:nvSpPr>
          <p:spPr>
            <a:xfrm>
              <a:off x="3621556" y="3573658"/>
              <a:ext cx="1451013" cy="510696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Skogbruk og arealforvaltning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33" name="TekstSylinder 22">
              <a:extLst>
                <a:ext uri="{FF2B5EF4-FFF2-40B4-BE49-F238E27FC236}">
                  <a16:creationId xmlns:a16="http://schemas.microsoft.com/office/drawing/2014/main" id="{70F9CFA9-A3A2-46AC-913B-569EC60DA3DA}"/>
                </a:ext>
              </a:extLst>
            </p:cNvPr>
            <p:cNvSpPr txBox="1"/>
            <p:nvPr/>
          </p:nvSpPr>
          <p:spPr>
            <a:xfrm>
              <a:off x="3621556" y="4164558"/>
              <a:ext cx="1451013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J</a:t>
              </a: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ordbruk og mat</a:t>
              </a:r>
            </a:p>
          </p:txBody>
        </p:sp>
        <p:cxnSp>
          <p:nvCxnSpPr>
            <p:cNvPr id="34" name="Rett linje 33">
              <a:extLst>
                <a:ext uri="{FF2B5EF4-FFF2-40B4-BE49-F238E27FC236}">
                  <a16:creationId xmlns:a16="http://schemas.microsoft.com/office/drawing/2014/main" id="{A9C96500-43DC-4BB8-B35E-FCB2EB32BCE3}"/>
                </a:ext>
              </a:extLst>
            </p:cNvPr>
            <p:cNvCxnSpPr/>
            <p:nvPr/>
          </p:nvCxnSpPr>
          <p:spPr>
            <a:xfrm flipV="1">
              <a:off x="4332265" y="256329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cxnSp>
          <p:nvCxnSpPr>
            <p:cNvPr id="35" name="Rett linje 34">
              <a:extLst>
                <a:ext uri="{FF2B5EF4-FFF2-40B4-BE49-F238E27FC236}">
                  <a16:creationId xmlns:a16="http://schemas.microsoft.com/office/drawing/2014/main" id="{2D2A9E9E-3185-488C-A108-76BED00E46F3}"/>
                </a:ext>
              </a:extLst>
            </p:cNvPr>
            <p:cNvCxnSpPr/>
            <p:nvPr/>
          </p:nvCxnSpPr>
          <p:spPr>
            <a:xfrm flipV="1">
              <a:off x="11328507" y="2533287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  <p:sp>
          <p:nvSpPr>
            <p:cNvPr id="36" name="Frihåndsform: figur 35">
              <a:extLst>
                <a:ext uri="{FF2B5EF4-FFF2-40B4-BE49-F238E27FC236}">
                  <a16:creationId xmlns:a16="http://schemas.microsoft.com/office/drawing/2014/main" id="{BCE2EE35-893A-4995-8772-F4D7A5CFE756}"/>
                </a:ext>
              </a:extLst>
            </p:cNvPr>
            <p:cNvSpPr/>
            <p:nvPr/>
          </p:nvSpPr>
          <p:spPr>
            <a:xfrm>
              <a:off x="1781636" y="2779710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Helse og omsorg</a:t>
              </a:r>
            </a:p>
          </p:txBody>
        </p:sp>
        <p:sp>
          <p:nvSpPr>
            <p:cNvPr id="37" name="Frihåndsform: figur 36">
              <a:extLst>
                <a:ext uri="{FF2B5EF4-FFF2-40B4-BE49-F238E27FC236}">
                  <a16:creationId xmlns:a16="http://schemas.microsoft.com/office/drawing/2014/main" id="{481CFA0D-BE24-4EFD-8DB9-32700283C590}"/>
                </a:ext>
              </a:extLst>
            </p:cNvPr>
            <p:cNvSpPr/>
            <p:nvPr/>
          </p:nvSpPr>
          <p:spPr>
            <a:xfrm>
              <a:off x="3515155" y="2779710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Landbruk</a:t>
              </a:r>
            </a:p>
          </p:txBody>
        </p:sp>
        <p:sp>
          <p:nvSpPr>
            <p:cNvPr id="38" name="Frihåndsform: figur 37">
              <a:extLst>
                <a:ext uri="{FF2B5EF4-FFF2-40B4-BE49-F238E27FC236}">
                  <a16:creationId xmlns:a16="http://schemas.microsoft.com/office/drawing/2014/main" id="{178B221A-4D14-4A39-AB37-3E7C637590B8}"/>
                </a:ext>
              </a:extLst>
            </p:cNvPr>
            <p:cNvSpPr/>
            <p:nvPr/>
          </p:nvSpPr>
          <p:spPr>
            <a:xfrm>
              <a:off x="8777028" y="2769414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Kommunal og justis</a:t>
              </a:r>
            </a:p>
          </p:txBody>
        </p:sp>
        <p:sp>
          <p:nvSpPr>
            <p:cNvPr id="39" name="Frihåndsform: figur 38">
              <a:extLst>
                <a:ext uri="{FF2B5EF4-FFF2-40B4-BE49-F238E27FC236}">
                  <a16:creationId xmlns:a16="http://schemas.microsoft.com/office/drawing/2014/main" id="{4F58D057-A453-4ED4-85EE-D530243CC8E0}"/>
                </a:ext>
              </a:extLst>
            </p:cNvPr>
            <p:cNvSpPr/>
            <p:nvPr/>
          </p:nvSpPr>
          <p:spPr>
            <a:xfrm>
              <a:off x="41135" y="2777428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Oppvekst og velferd</a:t>
              </a:r>
            </a:p>
          </p:txBody>
        </p:sp>
        <p:sp>
          <p:nvSpPr>
            <p:cNvPr id="40" name="Frihåndsform: figur 39">
              <a:extLst>
                <a:ext uri="{FF2B5EF4-FFF2-40B4-BE49-F238E27FC236}">
                  <a16:creationId xmlns:a16="http://schemas.microsoft.com/office/drawing/2014/main" id="{6537141C-EDA3-4CB1-94AD-917FCD0351DF}"/>
                </a:ext>
              </a:extLst>
            </p:cNvPr>
            <p:cNvSpPr/>
            <p:nvPr/>
          </p:nvSpPr>
          <p:spPr>
            <a:xfrm>
              <a:off x="10518800" y="2780284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n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Klima og miljø</a:t>
              </a:r>
            </a:p>
          </p:txBody>
        </p:sp>
        <p:sp>
          <p:nvSpPr>
            <p:cNvPr id="41" name="Frihåndsform: figur 40">
              <a:extLst>
                <a:ext uri="{FF2B5EF4-FFF2-40B4-BE49-F238E27FC236}">
                  <a16:creationId xmlns:a16="http://schemas.microsoft.com/office/drawing/2014/main" id="{93DA96C4-5537-4D80-8137-AF5298E0A94F}"/>
                </a:ext>
              </a:extLst>
            </p:cNvPr>
            <p:cNvSpPr/>
            <p:nvPr/>
          </p:nvSpPr>
          <p:spPr>
            <a:xfrm>
              <a:off x="5295826" y="2777428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b="1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Organisasjon og utvikling</a:t>
              </a:r>
            </a:p>
          </p:txBody>
        </p:sp>
        <p:sp>
          <p:nvSpPr>
            <p:cNvPr id="42" name="TekstSylinder 34">
              <a:extLst>
                <a:ext uri="{FF2B5EF4-FFF2-40B4-BE49-F238E27FC236}">
                  <a16:creationId xmlns:a16="http://schemas.microsoft.com/office/drawing/2014/main" id="{50A1CAFA-0917-420C-A194-47B24B18B9A0}"/>
                </a:ext>
              </a:extLst>
            </p:cNvPr>
            <p:cNvSpPr txBox="1"/>
            <p:nvPr/>
          </p:nvSpPr>
          <p:spPr>
            <a:xfrm>
              <a:off x="126185" y="4168394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Barnehage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43" name="TekstSylinder 35">
              <a:extLst>
                <a:ext uri="{FF2B5EF4-FFF2-40B4-BE49-F238E27FC236}">
                  <a16:creationId xmlns:a16="http://schemas.microsoft.com/office/drawing/2014/main" id="{26D8E5BC-A3A7-4921-8708-6E9106AB6232}"/>
                </a:ext>
              </a:extLst>
            </p:cNvPr>
            <p:cNvSpPr txBox="1"/>
            <p:nvPr/>
          </p:nvSpPr>
          <p:spPr>
            <a:xfrm>
              <a:off x="123790" y="3578144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Opplæring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44" name="TekstSylinder 36">
              <a:extLst>
                <a:ext uri="{FF2B5EF4-FFF2-40B4-BE49-F238E27FC236}">
                  <a16:creationId xmlns:a16="http://schemas.microsoft.com/office/drawing/2014/main" id="{24DBA23D-012C-495F-A419-5F68D5DF8414}"/>
                </a:ext>
              </a:extLst>
            </p:cNvPr>
            <p:cNvSpPr txBox="1"/>
            <p:nvPr/>
          </p:nvSpPr>
          <p:spPr>
            <a:xfrm>
              <a:off x="126185" y="5362331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Barnevern</a:t>
              </a:r>
            </a:p>
          </p:txBody>
        </p:sp>
        <p:sp>
          <p:nvSpPr>
            <p:cNvPr id="45" name="TekstSylinder 37">
              <a:extLst>
                <a:ext uri="{FF2B5EF4-FFF2-40B4-BE49-F238E27FC236}">
                  <a16:creationId xmlns:a16="http://schemas.microsoft.com/office/drawing/2014/main" id="{841235C7-2590-427C-B228-71EA12356E7E}"/>
                </a:ext>
              </a:extLst>
            </p:cNvPr>
            <p:cNvSpPr txBox="1"/>
            <p:nvPr/>
          </p:nvSpPr>
          <p:spPr>
            <a:xfrm>
              <a:off x="126185" y="4767856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NAV og sosiale tjenester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46" name="TekstSylinder 38">
              <a:extLst>
                <a:ext uri="{FF2B5EF4-FFF2-40B4-BE49-F238E27FC236}">
                  <a16:creationId xmlns:a16="http://schemas.microsoft.com/office/drawing/2014/main" id="{16D2FC19-C2C1-4CFA-9A84-A9B2460FCE1D}"/>
                </a:ext>
              </a:extLst>
            </p:cNvPr>
            <p:cNvSpPr txBox="1"/>
            <p:nvPr/>
          </p:nvSpPr>
          <p:spPr>
            <a:xfrm>
              <a:off x="8874612" y="4734772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Vergemål og bevilling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47" name="TekstSylinder 39">
              <a:extLst>
                <a:ext uri="{FF2B5EF4-FFF2-40B4-BE49-F238E27FC236}">
                  <a16:creationId xmlns:a16="http://schemas.microsoft.com/office/drawing/2014/main" id="{4A71EE21-B0DC-422D-B77A-EF55427DC899}"/>
                </a:ext>
              </a:extLst>
            </p:cNvPr>
            <p:cNvSpPr txBox="1"/>
            <p:nvPr/>
          </p:nvSpPr>
          <p:spPr>
            <a:xfrm>
              <a:off x="8880443" y="4155835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Samordnings-seksjonen</a:t>
              </a:r>
              <a:endParaRPr lang="nb-NO" sz="1100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48" name="TekstSylinder 40">
              <a:extLst>
                <a:ext uri="{FF2B5EF4-FFF2-40B4-BE49-F238E27FC236}">
                  <a16:creationId xmlns:a16="http://schemas.microsoft.com/office/drawing/2014/main" id="{4C4E98B8-2C09-4F3A-83FF-2548DEF43A53}"/>
                </a:ext>
              </a:extLst>
            </p:cNvPr>
            <p:cNvSpPr txBox="1"/>
            <p:nvPr/>
          </p:nvSpPr>
          <p:spPr>
            <a:xfrm>
              <a:off x="1867826" y="3575900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Rettsikkerhet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49" name="TekstSylinder 41">
              <a:extLst>
                <a:ext uri="{FF2B5EF4-FFF2-40B4-BE49-F238E27FC236}">
                  <a16:creationId xmlns:a16="http://schemas.microsoft.com/office/drawing/2014/main" id="{EE1CED98-CFDC-4842-82AD-6E40814905DD}"/>
                </a:ext>
              </a:extLst>
            </p:cNvPr>
            <p:cNvSpPr txBox="1"/>
            <p:nvPr/>
          </p:nvSpPr>
          <p:spPr>
            <a:xfrm>
              <a:off x="8874612" y="5310210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Samfunnssikkerhet og beredskap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50" name="TekstSylinder 42">
              <a:extLst>
                <a:ext uri="{FF2B5EF4-FFF2-40B4-BE49-F238E27FC236}">
                  <a16:creationId xmlns:a16="http://schemas.microsoft.com/office/drawing/2014/main" id="{8612EBE8-730A-4D16-B22D-3DC9782F54C1}"/>
                </a:ext>
              </a:extLst>
            </p:cNvPr>
            <p:cNvSpPr txBox="1"/>
            <p:nvPr/>
          </p:nvSpPr>
          <p:spPr>
            <a:xfrm>
              <a:off x="1867826" y="4162315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Utvikling</a:t>
              </a:r>
              <a:endParaRPr kumimoji="0" lang="nb-NO" sz="11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51" name="TekstSylinder 43">
              <a:extLst>
                <a:ext uri="{FF2B5EF4-FFF2-40B4-BE49-F238E27FC236}">
                  <a16:creationId xmlns:a16="http://schemas.microsoft.com/office/drawing/2014/main" id="{214B963D-1B84-45D1-85F5-1D74DF2AAA4F}"/>
                </a:ext>
              </a:extLst>
            </p:cNvPr>
            <p:cNvSpPr txBox="1"/>
            <p:nvPr/>
          </p:nvSpPr>
          <p:spPr>
            <a:xfrm>
              <a:off x="8874612" y="3580397"/>
              <a:ext cx="1451012" cy="506209"/>
            </a:xfrm>
            <a:prstGeom prst="rect">
              <a:avLst/>
            </a:prstGeom>
            <a:solidFill>
              <a:srgbClr val="00ADBA"/>
            </a:solidFill>
            <a:ln>
              <a:noFill/>
            </a:ln>
            <a:effectLst/>
          </p:spPr>
          <p:txBody>
            <a:bodyPr spcFirstLastPara="0" vert="horz" wrap="square" lIns="5715" tIns="5715" rIns="5715" bIns="571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100" kern="0" dirty="0">
                  <a:solidFill>
                    <a:schemeClr val="bg2">
                      <a:lumMod val="10000"/>
                    </a:schemeClr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Juridisk seksjon</a:t>
              </a:r>
            </a:p>
          </p:txBody>
        </p:sp>
        <p:sp>
          <p:nvSpPr>
            <p:cNvPr id="52" name="Frihåndsform: figur 51">
              <a:extLst>
                <a:ext uri="{FF2B5EF4-FFF2-40B4-BE49-F238E27FC236}">
                  <a16:creationId xmlns:a16="http://schemas.microsoft.com/office/drawing/2014/main" id="{50F619A4-037C-40FE-A828-90AA98787856}"/>
                </a:ext>
              </a:extLst>
            </p:cNvPr>
            <p:cNvSpPr/>
            <p:nvPr/>
          </p:nvSpPr>
          <p:spPr>
            <a:xfrm>
              <a:off x="4883687" y="218287"/>
              <a:ext cx="3007810" cy="982100"/>
            </a:xfrm>
            <a:custGeom>
              <a:avLst/>
              <a:gdLst>
                <a:gd name="connsiteX0" fmla="*/ 0 w 2018883"/>
                <a:gd name="connsiteY0" fmla="*/ 0 h 800384"/>
                <a:gd name="connsiteX1" fmla="*/ 2018883 w 2018883"/>
                <a:gd name="connsiteY1" fmla="*/ 0 h 800384"/>
                <a:gd name="connsiteX2" fmla="*/ 2018883 w 2018883"/>
                <a:gd name="connsiteY2" fmla="*/ 800384 h 800384"/>
                <a:gd name="connsiteX3" fmla="*/ 0 w 2018883"/>
                <a:gd name="connsiteY3" fmla="*/ 800384 h 800384"/>
                <a:gd name="connsiteX4" fmla="*/ 0 w 2018883"/>
                <a:gd name="connsiteY4" fmla="*/ 0 h 80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8883" h="800384">
                  <a:moveTo>
                    <a:pt x="0" y="0"/>
                  </a:moveTo>
                  <a:lnTo>
                    <a:pt x="2018883" y="0"/>
                  </a:lnTo>
                  <a:lnTo>
                    <a:pt x="2018883" y="800384"/>
                  </a:lnTo>
                  <a:lnTo>
                    <a:pt x="0" y="800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7620" tIns="7620" rIns="7620" bIns="7620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Statsforvalter</a:t>
              </a:r>
            </a:p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9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Assisterende </a:t>
              </a:r>
              <a:r>
                <a:rPr kumimoji="0" lang="nb-NO" sz="12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</a:t>
              </a:r>
              <a:r>
                <a:rPr lang="nb-NO" sz="1200" kern="0" dirty="0" err="1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tatsforvalter</a:t>
              </a:r>
              <a:endParaRPr lang="nb-NO" sz="1200" kern="0" dirty="0">
                <a:solidFill>
                  <a:prstClr val="whit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sp>
          <p:nvSpPr>
            <p:cNvPr id="53" name="Frihåndsform: figur 52">
              <a:extLst>
                <a:ext uri="{FF2B5EF4-FFF2-40B4-BE49-F238E27FC236}">
                  <a16:creationId xmlns:a16="http://schemas.microsoft.com/office/drawing/2014/main" id="{544D1254-76CA-4D38-BACE-B350AAD19F70}"/>
                </a:ext>
              </a:extLst>
            </p:cNvPr>
            <p:cNvSpPr/>
            <p:nvPr/>
          </p:nvSpPr>
          <p:spPr>
            <a:xfrm>
              <a:off x="7030946" y="2778567"/>
              <a:ext cx="1632065" cy="712450"/>
            </a:xfrm>
            <a:custGeom>
              <a:avLst/>
              <a:gdLst>
                <a:gd name="connsiteX0" fmla="*/ 0 w 1268397"/>
                <a:gd name="connsiteY0" fmla="*/ 0 h 634198"/>
                <a:gd name="connsiteX1" fmla="*/ 1268397 w 1268397"/>
                <a:gd name="connsiteY1" fmla="*/ 0 h 634198"/>
                <a:gd name="connsiteX2" fmla="*/ 1268397 w 1268397"/>
                <a:gd name="connsiteY2" fmla="*/ 634198 h 634198"/>
                <a:gd name="connsiteX3" fmla="*/ 0 w 1268397"/>
                <a:gd name="connsiteY3" fmla="*/ 634198 h 634198"/>
                <a:gd name="connsiteX4" fmla="*/ 0 w 1268397"/>
                <a:gd name="connsiteY4" fmla="*/ 0 h 63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397" h="634198">
                  <a:moveTo>
                    <a:pt x="0" y="0"/>
                  </a:moveTo>
                  <a:lnTo>
                    <a:pt x="1268397" y="0"/>
                  </a:lnTo>
                  <a:lnTo>
                    <a:pt x="1268397" y="634198"/>
                  </a:lnTo>
                  <a:lnTo>
                    <a:pt x="0" y="634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4E"/>
            </a:solidFill>
            <a:ln w="10795" cap="flat" cmpd="sng" algn="ctr">
              <a:noFill/>
              <a:prstDash val="solid"/>
            </a:ln>
            <a:effectLst/>
          </p:spPr>
          <p:txBody>
            <a:bodyPr spcFirstLastPara="0" vert="horz" wrap="square" lIns="6985" tIns="6985" rIns="6985" bIns="6985" numCol="1" spcCol="1270" anchor="ctr" anchorCtr="0">
              <a:no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b-NO" sz="1200" kern="0" dirty="0">
                  <a:solidFill>
                    <a:prstClr val="white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Reindrift</a:t>
              </a:r>
            </a:p>
          </p:txBody>
        </p: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F92AB531-07A3-4582-AA9D-C85E1CA1761B}"/>
                </a:ext>
              </a:extLst>
            </p:cNvPr>
            <p:cNvCxnSpPr/>
            <p:nvPr/>
          </p:nvCxnSpPr>
          <p:spPr>
            <a:xfrm flipV="1">
              <a:off x="7820319" y="2544416"/>
              <a:ext cx="0" cy="235294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/>
          </p:spPr>
        </p:cxnSp>
      </p:grpSp>
      <p:sp>
        <p:nvSpPr>
          <p:cNvPr id="55" name="Frihåndsform: figur 54">
            <a:extLst>
              <a:ext uri="{FF2B5EF4-FFF2-40B4-BE49-F238E27FC236}">
                <a16:creationId xmlns:a16="http://schemas.microsoft.com/office/drawing/2014/main" id="{704373E3-6BDB-426E-BE72-162E6BF0B6C2}"/>
              </a:ext>
            </a:extLst>
          </p:cNvPr>
          <p:cNvSpPr/>
          <p:nvPr userDrawn="1"/>
        </p:nvSpPr>
        <p:spPr>
          <a:xfrm>
            <a:off x="4545231" y="1232219"/>
            <a:ext cx="1594328" cy="752888"/>
          </a:xfrm>
          <a:custGeom>
            <a:avLst/>
            <a:gdLst>
              <a:gd name="connsiteX0" fmla="*/ 0 w 1268397"/>
              <a:gd name="connsiteY0" fmla="*/ 0 h 634198"/>
              <a:gd name="connsiteX1" fmla="*/ 1268397 w 1268397"/>
              <a:gd name="connsiteY1" fmla="*/ 0 h 634198"/>
              <a:gd name="connsiteX2" fmla="*/ 1268397 w 1268397"/>
              <a:gd name="connsiteY2" fmla="*/ 634198 h 634198"/>
              <a:gd name="connsiteX3" fmla="*/ 0 w 1268397"/>
              <a:gd name="connsiteY3" fmla="*/ 634198 h 634198"/>
              <a:gd name="connsiteX4" fmla="*/ 0 w 1268397"/>
              <a:gd name="connsiteY4" fmla="*/ 0 h 63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8397" h="634198">
                <a:moveTo>
                  <a:pt x="0" y="0"/>
                </a:moveTo>
                <a:lnTo>
                  <a:pt x="1268397" y="0"/>
                </a:lnTo>
                <a:lnTo>
                  <a:pt x="1268397" y="634198"/>
                </a:lnTo>
                <a:lnTo>
                  <a:pt x="0" y="634198"/>
                </a:lnTo>
                <a:lnTo>
                  <a:pt x="0" y="0"/>
                </a:lnTo>
                <a:close/>
              </a:path>
            </a:pathLst>
          </a:custGeom>
          <a:solidFill>
            <a:srgbClr val="B3D6D9"/>
          </a:solidFill>
          <a:ln w="10795" cap="flat" cmpd="sng" algn="ctr">
            <a:noFill/>
            <a:prstDash val="solid"/>
          </a:ln>
          <a:effectLst/>
        </p:spPr>
        <p:txBody>
          <a:bodyPr spcFirstLastPara="0" vert="horz" wrap="square" lIns="6985" tIns="6985" rIns="6985" bIns="6985" numCol="1" spcCol="1270" anchor="ctr" anchorCtr="0"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Kommunikasjon og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b-NO" sz="1200" kern="0" dirty="0">
                <a:solidFill>
                  <a:schemeClr val="bg2">
                    <a:lumMod val="1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lederstøtte</a:t>
            </a:r>
            <a:endParaRPr lang="nb-NO" sz="1200" b="1" kern="0" dirty="0">
              <a:solidFill>
                <a:schemeClr val="bg2">
                  <a:lumMod val="10000"/>
                </a:schemeClr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02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86F416E-DCDD-D943-A517-E77ED9881F89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StatsforvaltereniTrondelag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00C3C50-FBE4-46EE-B152-E432740BFA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955" y="4875120"/>
            <a:ext cx="4114798" cy="12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20C5837D-520B-4868-BA06-253D8CD075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98" y="4875458"/>
            <a:ext cx="4114798" cy="1246784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A1683AB1-BC2F-474F-9D0F-EE2C330A53E1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StatsforvaltereniTrondelag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8C4B912C-E1EE-4997-958C-AD2A5BD882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098" y="4875458"/>
            <a:ext cx="4114798" cy="1246784"/>
          </a:xfrm>
          <a:prstGeom prst="rect">
            <a:avLst/>
          </a:prstGeom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237579D3-9443-4C2C-8EAA-7610BDA171DD}"/>
              </a:ext>
            </a:extLst>
          </p:cNvPr>
          <p:cNvSpPr txBox="1"/>
          <p:nvPr userDrawn="1"/>
        </p:nvSpPr>
        <p:spPr>
          <a:xfrm>
            <a:off x="959829" y="5857083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StatsforvaltereniTrondelag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DE8715DE-5416-9048-B462-7D91320F89F7}"/>
              </a:ext>
            </a:extLst>
          </p:cNvPr>
          <p:cNvSpPr txBox="1"/>
          <p:nvPr userDrawn="1"/>
        </p:nvSpPr>
        <p:spPr>
          <a:xfrm>
            <a:off x="8896396" y="5725022"/>
            <a:ext cx="257109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8D75634F-8BFE-4890-B40D-AA62743007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398" y="5288605"/>
            <a:ext cx="4114798" cy="1246784"/>
          </a:xfrm>
          <a:prstGeom prst="rect">
            <a:avLst/>
          </a:prstGeom>
        </p:spPr>
      </p:pic>
      <p:sp>
        <p:nvSpPr>
          <p:cNvPr id="24" name="TekstSylinder 23">
            <a:extLst>
              <a:ext uri="{FF2B5EF4-FFF2-40B4-BE49-F238E27FC236}">
                <a16:creationId xmlns:a16="http://schemas.microsoft.com/office/drawing/2014/main" id="{0AF33A0F-6BDE-463D-A9CC-DEC8172BA180}"/>
              </a:ext>
            </a:extLst>
          </p:cNvPr>
          <p:cNvSpPr txBox="1"/>
          <p:nvPr userDrawn="1"/>
        </p:nvSpPr>
        <p:spPr>
          <a:xfrm>
            <a:off x="8981697" y="5827752"/>
            <a:ext cx="2571094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StatsforvaltereniTrondelag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Trondelag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A65D8C2-666F-4DAA-B072-B96964B5C2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EC0169C8-CD00-488C-AADD-B00619D9A4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5B9E482-612A-4627-ABAB-54CA86C30C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753" y="4988753"/>
            <a:ext cx="5397131" cy="16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25EC75F7-6BB1-4101-A61D-05C0E5FFE1C3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C534689-D106-4ECC-82ED-94B5BFFDCDD0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5FA3954-742F-4DD6-A8DB-A675A20FB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78551F1D-07A4-4C98-96C0-57A6FAFA5666}"/>
              </a:ext>
            </a:extLst>
          </p:cNvPr>
          <p:cNvSpPr txBox="1"/>
          <p:nvPr userDrawn="1"/>
        </p:nvSpPr>
        <p:spPr>
          <a:xfrm>
            <a:off x="10462846" y="6483913"/>
            <a:ext cx="16844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altLang="nb-NO" sz="800" dirty="0">
                <a:solidFill>
                  <a:srgbClr val="00244E">
                    <a:alpha val="30000"/>
                  </a:srgbClr>
                </a:solidFill>
                <a:latin typeface="+mn-lt"/>
                <a:cs typeface="Arial" panose="020B0604020202020204" pitchFamily="34" charset="0"/>
              </a:rPr>
              <a:t>© Statsforvalteren i Trøndelag</a:t>
            </a:r>
          </a:p>
        </p:txBody>
      </p:sp>
    </p:spTree>
    <p:extLst>
      <p:ext uri="{BB962C8B-B14F-4D97-AF65-F5344CB8AC3E}">
        <p14:creationId xmlns:p14="http://schemas.microsoft.com/office/powerpoint/2010/main" val="1986212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664" r:id="rId7"/>
    <p:sldLayoutId id="2147483713" r:id="rId8"/>
    <p:sldLayoutId id="2147483768" r:id="rId9"/>
    <p:sldLayoutId id="2147483769" r:id="rId10"/>
    <p:sldLayoutId id="2147483770" r:id="rId11"/>
    <p:sldLayoutId id="2147483771" r:id="rId12"/>
    <p:sldLayoutId id="2147483685" r:id="rId13"/>
    <p:sldLayoutId id="2147483714" r:id="rId14"/>
    <p:sldLayoutId id="2147483702" r:id="rId15"/>
    <p:sldLayoutId id="2147483736" r:id="rId16"/>
    <p:sldLayoutId id="2147483733" r:id="rId17"/>
    <p:sldLayoutId id="2147483716" r:id="rId18"/>
    <p:sldLayoutId id="2147483707" r:id="rId19"/>
    <p:sldLayoutId id="2147483675" r:id="rId20"/>
    <p:sldLayoutId id="2147483706" r:id="rId21"/>
    <p:sldLayoutId id="2147483709" r:id="rId22"/>
    <p:sldLayoutId id="2147483711" r:id="rId23"/>
    <p:sldLayoutId id="2147483710" r:id="rId24"/>
    <p:sldLayoutId id="2147483712" r:id="rId25"/>
    <p:sldLayoutId id="2147483655" r:id="rId26"/>
    <p:sldLayoutId id="2147483705" r:id="rId27"/>
    <p:sldLayoutId id="2147483773" r:id="rId28"/>
    <p:sldLayoutId id="2147483774" r:id="rId29"/>
    <p:sldLayoutId id="2147483775" r:id="rId30"/>
    <p:sldLayoutId id="2147483776" r:id="rId31"/>
    <p:sldLayoutId id="2147483777" r:id="rId32"/>
    <p:sldLayoutId id="2147483759" r:id="rId33"/>
    <p:sldLayoutId id="2147483758" r:id="rId34"/>
    <p:sldLayoutId id="2147483757" r:id="rId35"/>
    <p:sldLayoutId id="2147483746" r:id="rId3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0CADBB2-8980-44F7-93F1-DFD4170CD9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DFØ APP</a:t>
            </a:r>
          </a:p>
        </p:txBody>
      </p:sp>
    </p:spTree>
    <p:extLst>
      <p:ext uri="{BB962C8B-B14F-4D97-AF65-F5344CB8AC3E}">
        <p14:creationId xmlns:p14="http://schemas.microsoft.com/office/powerpoint/2010/main" val="357944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9BBC8C-4F25-19A6-ECF3-220EAECF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DFØ App - Vedlegg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D90356C-D86F-F783-2658-831E135623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Får da velge mellom å ta bilde der å da eller velge fra bildebiblioteket i telefonen.</a:t>
            </a:r>
          </a:p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 vedlegget et navn og trykk OK.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02DCC70-762F-CF51-F5CE-061F7BFA22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39000" y="2628900"/>
            <a:ext cx="2324100" cy="977900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5" name="Plassholder for innhold 5">
            <a:extLst>
              <a:ext uri="{FF2B5EF4-FFF2-40B4-BE49-F238E27FC236}">
                <a16:creationId xmlns:a16="http://schemas.microsoft.com/office/drawing/2014/main" id="{2765B8EC-0C55-9F4F-D6C0-5EF1A939D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15" y="1411288"/>
            <a:ext cx="2834770" cy="504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0298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B3919C-4234-D9EA-A436-2BE208BA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DFØ App – Send Inn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AE191E7-B52E-3FEE-46AD-34CBC1E5EB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Når alle refusjoner og nødvendige opplysninger er lagt inn sender man inn reiseregningen.</a:t>
            </a:r>
          </a:p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Trykk på SEND øverst i høyre hjørne. </a:t>
            </a:r>
          </a:p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 må da bekrefte at det du krever refundert er riktig, trykk så SEND INN.</a:t>
            </a:r>
          </a:p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Ønsker man bare å lagre trykker man på disketten øverst i høyre hjørne.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DB3797B-C89A-97EA-BFA5-1F9AE05C19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6201" y="2679701"/>
            <a:ext cx="1346199" cy="749299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5" name="Plassholder for innhold 5">
            <a:extLst>
              <a:ext uri="{FF2B5EF4-FFF2-40B4-BE49-F238E27FC236}">
                <a16:creationId xmlns:a16="http://schemas.microsoft.com/office/drawing/2014/main" id="{5CD747AA-1DEA-5F38-BB8F-49B03661D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75" y="1411288"/>
            <a:ext cx="2834651" cy="504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12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ECB8E0-5B43-1102-AA8F-FF0FAC93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DFØ App - Reiserute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6C7A1-8F3E-CE87-BFA8-6FF3D121B6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5187227" cy="4144259"/>
          </a:xfrm>
        </p:spPr>
        <p:txBody>
          <a:bodyPr/>
          <a:lstStyle/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Logg inn på app, velg Reiseregning.</a:t>
            </a:r>
          </a:p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Trykk + øverst i høyre hjørne.</a:t>
            </a:r>
          </a:p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Kommer da inn på skjermbilde til høyre.</a:t>
            </a:r>
          </a:p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Legg inn info om reisestart og reiseslutt.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03BF9A5-9DBD-39E8-FDC0-7D94AB8040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05699" y="2324100"/>
            <a:ext cx="1573721" cy="1854200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5" name="Plassholder for innhold 5">
            <a:extLst>
              <a:ext uri="{FF2B5EF4-FFF2-40B4-BE49-F238E27FC236}">
                <a16:creationId xmlns:a16="http://schemas.microsoft.com/office/drawing/2014/main" id="{97F96043-143C-85F1-6F85-3435D3220A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75" y="1411288"/>
            <a:ext cx="2834651" cy="5041900"/>
          </a:xfrm>
        </p:spPr>
      </p:pic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64CD4E68-54F8-5C51-E33D-BE302A9E3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475" y="1563688"/>
            <a:ext cx="2834651" cy="504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091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E7B7B2-55B3-7649-F26A-D0D1DD41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DFØ App - Reiserute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A71B9DE-71D2-E44A-3746-C92AE536E4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 videre nedover bilde og legg inn info om Formål, Sted, Regulativ og evt. Kommentar.</a:t>
            </a:r>
          </a:p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Vedr. Regulativ – Bruk Dagsreise ved reise uten overnatting. Bruk Tjenestereise på hotell ved reise med overnatting på hotell.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5B04747-739E-4099-051C-07303DE1CC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04099" y="2286000"/>
            <a:ext cx="1565089" cy="1600200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5" name="Plassholder for innhold 5">
            <a:extLst>
              <a:ext uri="{FF2B5EF4-FFF2-40B4-BE49-F238E27FC236}">
                <a16:creationId xmlns:a16="http://schemas.microsoft.com/office/drawing/2014/main" id="{04B3BBE5-5FB6-C574-8E16-CCA651D8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75" y="1411288"/>
            <a:ext cx="2834651" cy="504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1320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BCEE90-2065-B312-63EF-69F70AFC4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DFØ App - Refusjoner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49E6621-1D9C-3840-8F5E-851E364C31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Trykk videre på Refusjoner.</a:t>
            </a:r>
          </a:p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 legger man inn de utleggene man skal ha refundert.</a:t>
            </a:r>
          </a:p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 kjøring av egen bil gå på Kilometergodtgjørelse.</a:t>
            </a:r>
          </a:p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Trykk +Legg til ny distanse.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DE6EBBA-1B2D-58C1-94DF-211DB67058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05701" y="2158800"/>
            <a:ext cx="1485900" cy="2210000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5" name="Plassholder for innhold 5">
            <a:extLst>
              <a:ext uri="{FF2B5EF4-FFF2-40B4-BE49-F238E27FC236}">
                <a16:creationId xmlns:a16="http://schemas.microsoft.com/office/drawing/2014/main" id="{6F4279BA-A96F-791B-81FC-78EEE83DA0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75" y="1397841"/>
            <a:ext cx="2834651" cy="504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057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8E02F2-126E-0829-25C3-B3C0C9E56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DFØ App - Refusjoner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744BAB2-C207-EFF7-765A-D97D90525F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Legg inn info om Fra sted og Til sted og antall km.</a:t>
            </a:r>
          </a:p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Evt. passasjertillegg og Type kjøretøy legges inn her.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B80119-CABD-4B3F-D193-BC26647F1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67282" y="2705100"/>
            <a:ext cx="1882589" cy="723900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5" name="Plassholder for innhold 5">
            <a:extLst>
              <a:ext uri="{FF2B5EF4-FFF2-40B4-BE49-F238E27FC236}">
                <a16:creationId xmlns:a16="http://schemas.microsoft.com/office/drawing/2014/main" id="{AF2B7823-9C8F-2B69-D28C-879CB372A9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75" y="1411288"/>
            <a:ext cx="2834651" cy="504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003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EF24E1-D3D9-DE0E-9CE9-A3160F79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DFØ App - Refusjoner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E2D39A-6FB5-0088-0B0F-8F86A09ECF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Hak av for evt. Kostgodtgjørelse.</a:t>
            </a:r>
          </a:p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Hak av for de måltider man allerede har fått dekket.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38F172A-0A9A-7F18-BA0D-FBD2BF8728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4894" y="2286000"/>
            <a:ext cx="2178424" cy="941294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5" name="Plassholder for innhold 5">
            <a:extLst>
              <a:ext uri="{FF2B5EF4-FFF2-40B4-BE49-F238E27FC236}">
                <a16:creationId xmlns:a16="http://schemas.microsoft.com/office/drawing/2014/main" id="{46D12291-DBF8-CD48-2FB3-1B9FE0ED75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75" y="1411288"/>
            <a:ext cx="2834651" cy="504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627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8FD260-1160-708F-852B-AF678752B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DFØ App - Refusjoner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C9B026-EFFD-740E-4369-64534C4D81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 videre ned for å legge til andre utgiftsrefusjoner.</a:t>
            </a:r>
          </a:p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Trykk + Legg til ny utgiftspost.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496AEB7-33E6-4891-B169-5F3D29B989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7625" y="2641600"/>
            <a:ext cx="2084294" cy="787400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5" name="Plassholder for innhold 5">
            <a:extLst>
              <a:ext uri="{FF2B5EF4-FFF2-40B4-BE49-F238E27FC236}">
                <a16:creationId xmlns:a16="http://schemas.microsoft.com/office/drawing/2014/main" id="{B2CADEBD-8027-9412-9B63-6EC8B30AA0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75" y="1411288"/>
            <a:ext cx="2834651" cy="504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9356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666D7E-4EB9-D012-86D5-7B5BD32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DFØ App - Refusjoner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6D804B3-426D-4802-8855-69E92FB724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Velg Utgiftstype og legg inn beløp, beskrivelse og evt. begrunnelse.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CF8BC87-CD01-B7A7-54AB-EC3A1CE8BD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2301" y="2158800"/>
            <a:ext cx="2387600" cy="1077209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5" name="Plassholder for innhold 5">
            <a:extLst>
              <a:ext uri="{FF2B5EF4-FFF2-40B4-BE49-F238E27FC236}">
                <a16:creationId xmlns:a16="http://schemas.microsoft.com/office/drawing/2014/main" id="{74C69C4B-DA54-CFB0-3E45-53D65E23BB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75" y="1411288"/>
            <a:ext cx="2834651" cy="504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7853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CF18F9-D307-A1C4-FE16-08F29558B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DFØ App - Vedlegg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C03C194-2ADB-0FD3-5E6D-D26BBC99B8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å legge til kvitteringer etc. trykk på fliken Vedlegg.</a:t>
            </a:r>
          </a:p>
          <a:p>
            <a:pPr marL="354013" marR="0" lvl="0" indent="-3540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Trykk +Nytt vedlegg.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D87EAB1-186A-E23A-5AE0-997FC17F76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11789" y="2158799"/>
            <a:ext cx="2353236" cy="665083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5" name="Plassholder for innhold 5">
            <a:extLst>
              <a:ext uri="{FF2B5EF4-FFF2-40B4-BE49-F238E27FC236}">
                <a16:creationId xmlns:a16="http://schemas.microsoft.com/office/drawing/2014/main" id="{AABC4E6F-31AF-34AC-D8E4-BB55188F1A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75" y="1411288"/>
            <a:ext cx="2834651" cy="504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9105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" id="{250C5F18-368F-4EE6-A082-206F31F3657E}" vid="{33AC187B-8BCF-4526-A733-4403B76A63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SFTL PowerPoint-mal</Template>
  <TotalTime>28</TotalTime>
  <Words>313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Open Sans</vt:lpstr>
      <vt:lpstr>Open Sans Light</vt:lpstr>
      <vt:lpstr>Open Sans SemiBold</vt:lpstr>
      <vt:lpstr>Office-tema</vt:lpstr>
      <vt:lpstr>PowerPoint-presentasjon</vt:lpstr>
      <vt:lpstr>DFØ App - Reiserute</vt:lpstr>
      <vt:lpstr>DFØ App - Reiserute</vt:lpstr>
      <vt:lpstr>DFØ App - Refusjoner</vt:lpstr>
      <vt:lpstr>DFØ App - Refusjoner</vt:lpstr>
      <vt:lpstr>DFØ App - Refusjoner</vt:lpstr>
      <vt:lpstr>DFØ App - Refusjoner</vt:lpstr>
      <vt:lpstr>DFØ App - Refusjoner</vt:lpstr>
      <vt:lpstr>DFØ App - Vedlegg</vt:lpstr>
      <vt:lpstr>DFØ App - Vedlegg</vt:lpstr>
      <vt:lpstr>DFØ App – Send Inn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Tollefsen, Stefan</dc:creator>
  <cp:lastModifiedBy>Tollefsen, Stefan</cp:lastModifiedBy>
  <cp:revision>1</cp:revision>
  <dcterms:created xsi:type="dcterms:W3CDTF">2022-10-20T11:10:47Z</dcterms:created>
  <dcterms:modified xsi:type="dcterms:W3CDTF">2022-10-20T11:39:46Z</dcterms:modified>
</cp:coreProperties>
</file>