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8" r:id="rId4"/>
    <p:sldMasterId id="2147483709" r:id="rId5"/>
  </p:sldMasterIdLst>
  <p:notesMasterIdLst>
    <p:notesMasterId r:id="rId36"/>
  </p:notesMasterIdLst>
  <p:sldIdLst>
    <p:sldId id="882" r:id="rId6"/>
    <p:sldId id="275" r:id="rId7"/>
    <p:sldId id="267" r:id="rId8"/>
    <p:sldId id="697" r:id="rId9"/>
    <p:sldId id="626" r:id="rId10"/>
    <p:sldId id="625" r:id="rId11"/>
    <p:sldId id="926" r:id="rId12"/>
    <p:sldId id="694" r:id="rId13"/>
    <p:sldId id="282" r:id="rId14"/>
    <p:sldId id="784" r:id="rId15"/>
    <p:sldId id="861" r:id="rId16"/>
    <p:sldId id="839" r:id="rId17"/>
    <p:sldId id="939" r:id="rId18"/>
    <p:sldId id="842" r:id="rId19"/>
    <p:sldId id="612" r:id="rId20"/>
    <p:sldId id="915" r:id="rId21"/>
    <p:sldId id="892" r:id="rId22"/>
    <p:sldId id="792" r:id="rId23"/>
    <p:sldId id="917" r:id="rId24"/>
    <p:sldId id="910" r:id="rId25"/>
    <p:sldId id="909" r:id="rId26"/>
    <p:sldId id="924" r:id="rId27"/>
    <p:sldId id="927" r:id="rId28"/>
    <p:sldId id="936" r:id="rId29"/>
    <p:sldId id="830" r:id="rId30"/>
    <p:sldId id="930" r:id="rId31"/>
    <p:sldId id="890" r:id="rId32"/>
    <p:sldId id="928" r:id="rId33"/>
    <p:sldId id="937" r:id="rId34"/>
    <p:sldId id="834" r:id="rId35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sen, Sissel" initials="AS" lastIdx="1" clrIdx="0">
    <p:extLst>
      <p:ext uri="{19B8F6BF-5375-455C-9EA6-DF929625EA0E}">
        <p15:presenceInfo xmlns:p15="http://schemas.microsoft.com/office/powerpoint/2012/main" userId="S::fmfisian@fylkesmannen.no::c660d134-0ccc-407a-af43-0a3b936005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ADBA"/>
    <a:srgbClr val="D09E00"/>
    <a:srgbClr val="FFCF37"/>
    <a:srgbClr val="7A942F"/>
    <a:srgbClr val="3B0B43"/>
    <a:srgbClr val="00244E"/>
    <a:srgbClr val="EFF0E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72" autoAdjust="0"/>
    <p:restoredTop sz="95211" autoAdjust="0"/>
  </p:normalViewPr>
  <p:slideViewPr>
    <p:cSldViewPr snapToGrid="0">
      <p:cViewPr varScale="1">
        <p:scale>
          <a:sx n="151" d="100"/>
          <a:sy n="151" d="100"/>
        </p:scale>
        <p:origin x="300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50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 custLinFactNeighborX="0" custLinFactNeighborY="1086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524A97-D187-4268-B5E8-627BFBAB5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4434F4-8AA8-4D44-9494-2DFE455F59B9}" type="pres">
      <dgm:prSet presAssocID="{49524A97-D187-4268-B5E8-627BFBAB5CC9}" presName="CompostProcess" presStyleCnt="0">
        <dgm:presLayoutVars>
          <dgm:dir/>
          <dgm:resizeHandles val="exact"/>
        </dgm:presLayoutVars>
      </dgm:prSet>
      <dgm:spPr/>
    </dgm:pt>
    <dgm:pt modelId="{EEB5B869-BBBB-44FE-B998-1CD4AADCF8AE}" type="pres">
      <dgm:prSet presAssocID="{49524A97-D187-4268-B5E8-627BFBAB5CC9}" presName="arrow" presStyleLbl="bgShp" presStyleIdx="0" presStyleCnt="1" custScaleX="117647"/>
      <dgm:spPr/>
    </dgm:pt>
    <dgm:pt modelId="{2FBF13D4-AAD2-43DD-94AC-DD57D1077104}" type="pres">
      <dgm:prSet presAssocID="{49524A97-D187-4268-B5E8-627BFBAB5CC9}" presName="linearProcess" presStyleCnt="0"/>
      <dgm:spPr/>
    </dgm:pt>
  </dgm:ptLst>
  <dgm:cxnLst>
    <dgm:cxn modelId="{62DB88E8-75F7-41F8-B669-C14F193E1570}" type="presOf" srcId="{49524A97-D187-4268-B5E8-627BFBAB5CC9}" destId="{9D4434F4-8AA8-4D44-9494-2DFE455F59B9}" srcOrd="0" destOrd="0" presId="urn:microsoft.com/office/officeart/2005/8/layout/hProcess9"/>
    <dgm:cxn modelId="{F526E0F2-92B3-41C1-853D-CB7E52DD3544}" type="presParOf" srcId="{9D4434F4-8AA8-4D44-9494-2DFE455F59B9}" destId="{EEB5B869-BBBB-44FE-B998-1CD4AADCF8AE}" srcOrd="0" destOrd="0" presId="urn:microsoft.com/office/officeart/2005/8/layout/hProcess9"/>
    <dgm:cxn modelId="{0EFCDA23-8EC8-4FD6-B9D6-D81F35504EC7}" type="presParOf" srcId="{9D4434F4-8AA8-4D44-9494-2DFE455F59B9}" destId="{2FBF13D4-AAD2-43DD-94AC-DD57D1077104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B869-BBBB-44FE-B998-1CD4AADCF8AE}">
      <dsp:nvSpPr>
        <dsp:cNvPr id="0" name=""/>
        <dsp:cNvSpPr/>
      </dsp:nvSpPr>
      <dsp:spPr>
        <a:xfrm>
          <a:off x="2" y="0"/>
          <a:ext cx="11277595" cy="5297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11.12.2023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304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738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39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3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43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148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30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689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060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975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386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61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914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68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9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65" r="30147"/>
          <a:stretch/>
        </p:blipFill>
        <p:spPr>
          <a:xfrm>
            <a:off x="8815283" y="2114373"/>
            <a:ext cx="3376717" cy="4064272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1134" y="6261302"/>
            <a:ext cx="1715102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79A54D75-E3E5-449D-A077-7CBB70E42E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090"/>
            <a:ext cx="4457035" cy="13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4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45CBD4F4-68BE-4F47-8B5C-36CCA3F4D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6392" r="10958" b="238"/>
          <a:stretch/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8" y="1268413"/>
            <a:ext cx="9829799" cy="2387600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0340" y="6261302"/>
            <a:ext cx="1495896" cy="23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37F3AC3D-4348-45E2-AF34-988B0BB80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t="-1267" r="30420" b="-49"/>
          <a:stretch/>
        </p:blipFill>
        <p:spPr>
          <a:xfrm>
            <a:off x="8533990" y="1756439"/>
            <a:ext cx="3658010" cy="439129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A16E3E-B1C0-4317-AF87-A1CA372BC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6" y="5147740"/>
            <a:ext cx="4438761" cy="13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5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92B71E0-3195-409D-A18E-AA9BE35C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3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1" y="1262063"/>
            <a:ext cx="8879957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841C5F2E-501F-4EEE-A829-7888FDD9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15600" y="6261302"/>
            <a:ext cx="1370635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/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4C19D712-A025-44A6-A74A-F43D4938E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152" y="3785856"/>
            <a:ext cx="5917726" cy="736600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10D81D9-ADB9-4780-85D3-DBEC90A44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068" r="35197"/>
          <a:stretch/>
        </p:blipFill>
        <p:spPr>
          <a:xfrm>
            <a:off x="8584869" y="5219998"/>
            <a:ext cx="3607132" cy="97124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B5D2A224-6E74-4642-853A-756A735E9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8" r="35176" b="21182"/>
          <a:stretch/>
        </p:blipFill>
        <p:spPr>
          <a:xfrm>
            <a:off x="8584868" y="1425553"/>
            <a:ext cx="3607132" cy="379444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E850E14-BFA9-4A98-AD90-DB3F15C6B2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144573"/>
            <a:ext cx="4460905" cy="13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6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65B4E-3106-41EA-A18E-A32701260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 b="16574"/>
          <a:stretch/>
        </p:blipFill>
        <p:spPr>
          <a:xfrm>
            <a:off x="1" y="0"/>
            <a:ext cx="12190431" cy="5223600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1342" y="6261302"/>
            <a:ext cx="161489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11C58C2-963B-4C52-B492-24CC06CE5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2" y="1393938"/>
            <a:ext cx="6225491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48)</a:t>
            </a:r>
            <a:br>
              <a:rPr lang="nb-NO" dirty="0"/>
            </a:br>
            <a:r>
              <a:rPr lang="nb-NO" dirty="0"/>
              <a:t>på </a:t>
            </a:r>
            <a:r>
              <a:rPr lang="nb-NO" dirty="0" err="1"/>
              <a:t>forsidemal</a:t>
            </a:r>
            <a:endParaRPr lang="nb-NO" dirty="0"/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A169B907-B5EA-4317-903B-A917EDBD2B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01244"/>
            <a:ext cx="6390641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9D0D6D3-AD51-4F50-84A0-079A6987086C}"/>
              </a:ext>
            </a:extLst>
          </p:cNvPr>
          <p:cNvSpPr txBox="1"/>
          <p:nvPr userDrawn="1"/>
        </p:nvSpPr>
        <p:spPr>
          <a:xfrm>
            <a:off x="10906646" y="5106746"/>
            <a:ext cx="979589" cy="116854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Anders Aasheim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1CAE4857-7C07-4B51-9933-2EF29E35B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132384"/>
            <a:ext cx="4469450" cy="13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381865"/>
            <a:ext cx="10078772" cy="392738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875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3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 (pkt. 44) på maks en linje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4">
    <p:bg>
      <p:bgPr>
        <a:solidFill>
          <a:srgbClr val="002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414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EBC83C3D-279D-4943-9096-22F4835BB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339742"/>
            <a:ext cx="10080625" cy="396621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dirty="0"/>
              <a:t>Innhold (24). Ikke skriv for mye! Det tar oppmerksomheten fra deg og budskapet ditt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20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5">
    <p:bg>
      <p:bgPr>
        <a:solidFill>
          <a:srgbClr val="EF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20" name="Bilde 19" descr="Et bilde som inneholder sitter&#10;&#10;Automatisk generert beskrivelse">
            <a:extLst>
              <a:ext uri="{FF2B5EF4-FFF2-40B4-BE49-F238E27FC236}">
                <a16:creationId xmlns:a16="http://schemas.microsoft.com/office/drawing/2014/main" id="{C670D3EB-56B3-4283-9424-EA856B0B3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18509"/>
          <a:stretch/>
        </p:blipFill>
        <p:spPr>
          <a:xfrm>
            <a:off x="0" y="51150"/>
            <a:ext cx="12192000" cy="6480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414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EBC83C3D-279D-4943-9096-22F4835BB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339742"/>
            <a:ext cx="10080625" cy="396621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nb-NO" dirty="0"/>
              <a:t>Innhold (24). Ikke skriv for mye! Det tar oppmerksomheten fra deg og budskapet ditt</a:t>
            </a:r>
          </a:p>
        </p:txBody>
      </p:sp>
    </p:spTree>
    <p:extLst>
      <p:ext uri="{BB962C8B-B14F-4D97-AF65-F5344CB8AC3E}">
        <p14:creationId xmlns:p14="http://schemas.microsoft.com/office/powerpoint/2010/main" val="3035140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fak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9950DEB-AF6A-4F66-8531-0BDED610FDA0}"/>
              </a:ext>
            </a:extLst>
          </p:cNvPr>
          <p:cNvSpPr/>
          <p:nvPr userDrawn="1"/>
        </p:nvSpPr>
        <p:spPr>
          <a:xfrm>
            <a:off x="7501933" y="2164467"/>
            <a:ext cx="3643689" cy="4144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Viktig informasjon her.</a:t>
            </a:r>
          </a:p>
          <a:p>
            <a:pPr lvl="0"/>
            <a:r>
              <a:rPr lang="nb-NO" dirty="0"/>
              <a:t>Her kan du skrive en tilleggsopplysning som hører til tema. </a:t>
            </a:r>
          </a:p>
          <a:p>
            <a:pPr lvl="0"/>
            <a:r>
              <a:rPr lang="nb-NO" dirty="0"/>
              <a:t>Lovparagraf, statistikk eller en huskeliste.</a:t>
            </a:r>
          </a:p>
          <a:p>
            <a:pPr lvl="0"/>
            <a:r>
              <a:rPr lang="nb-NO" dirty="0"/>
              <a:t>Skriv gjerne inn kilde,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som er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655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9" r="30318"/>
          <a:stretch/>
        </p:blipFill>
        <p:spPr>
          <a:xfrm>
            <a:off x="8792348" y="2021248"/>
            <a:ext cx="3399652" cy="4157397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8296" y="6261302"/>
            <a:ext cx="187793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 dirty="0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4D7B0109-BD37-41E0-8E80-0EB087E09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8209"/>
            <a:ext cx="4516051" cy="13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164466"/>
            <a:ext cx="6400800" cy="41442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</a:p>
          <a:p>
            <a:pPr lvl="0"/>
            <a:r>
              <a:rPr lang="nb-NO" dirty="0"/>
              <a:t>Publikum bør slippe å lese alt som blir sagt. </a:t>
            </a:r>
          </a:p>
          <a:p>
            <a:pPr lvl="0"/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tema.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maks en linje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295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bilder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1548005-5060-42D5-8114-2034562A3A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8" y="2158799"/>
            <a:ext cx="4891087" cy="4143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8ECAF71A-5674-4519-AC96-C268E69162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5225" y="2158798"/>
            <a:ext cx="4891087" cy="4143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632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6" y="4929809"/>
            <a:ext cx="4845929" cy="11657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7731" y="5106358"/>
            <a:ext cx="4439054" cy="800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Tekst som tilføyer informasjon til bildet. Denne siden kan brukes til å </a:t>
            </a:r>
            <a:br>
              <a:rPr lang="nb-NO" dirty="0"/>
            </a:br>
            <a:r>
              <a:rPr lang="nb-NO" dirty="0"/>
              <a:t>sammenlikne noe.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 dirty="0"/>
              <a:t>Overskrift (44)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7" y="2147945"/>
            <a:ext cx="4845929" cy="2666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2780" y="6586917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7824"/>
            <a:ext cx="4605929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D0912DF3-0BEA-4436-8492-5E23DD74BE5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90383" y="2143921"/>
            <a:ext cx="4845929" cy="2666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for på ikonet for å sette inn bilde 1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F298CD5-58A9-440A-8C22-7BE0383F98DF}"/>
              </a:ext>
            </a:extLst>
          </p:cNvPr>
          <p:cNvSpPr/>
          <p:nvPr userDrawn="1"/>
        </p:nvSpPr>
        <p:spPr>
          <a:xfrm>
            <a:off x="6290383" y="4929809"/>
            <a:ext cx="4845929" cy="11657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14CD3513-43F5-4A2C-9004-92F8E31B82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52428" y="5106358"/>
            <a:ext cx="4439054" cy="800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Tekst som tilføyer informasjon til bildet. Denne siden kan brukes til å </a:t>
            </a:r>
            <a:br>
              <a:rPr lang="nb-NO" dirty="0"/>
            </a:br>
            <a:r>
              <a:rPr lang="nb-NO" dirty="0"/>
              <a:t>sammenlikne noe.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782710"/>
            <a:ext cx="3168000" cy="13128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5686" y="4953698"/>
            <a:ext cx="2686050" cy="970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Denne siden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782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Plassholder for bilde 21">
            <a:extLst>
              <a:ext uri="{FF2B5EF4-FFF2-40B4-BE49-F238E27FC236}">
                <a16:creationId xmlns:a16="http://schemas.microsoft.com/office/drawing/2014/main" id="{235A59CA-44E9-4008-9B4D-814D79D2EF4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74053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1</a:t>
            </a:r>
          </a:p>
        </p:txBody>
      </p:sp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FF60397A-F576-4BC3-A1E6-086A1FEAFCB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21183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2</a:t>
            </a:r>
          </a:p>
        </p:txBody>
      </p:sp>
      <p:sp>
        <p:nvSpPr>
          <p:cNvPr id="24" name="Plassholder for bilde 21">
            <a:extLst>
              <a:ext uri="{FF2B5EF4-FFF2-40B4-BE49-F238E27FC236}">
                <a16:creationId xmlns:a16="http://schemas.microsoft.com/office/drawing/2014/main" id="{CCB083E2-C376-4099-A642-0BCD13499F5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77497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3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1042715-D5C9-43E1-937E-801F25C9CEF9}"/>
              </a:ext>
            </a:extLst>
          </p:cNvPr>
          <p:cNvSpPr/>
          <p:nvPr userDrawn="1"/>
        </p:nvSpPr>
        <p:spPr>
          <a:xfrm>
            <a:off x="4512000" y="4782708"/>
            <a:ext cx="3168000" cy="13128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DE54AD0-B486-4306-9798-873EA43503B8}"/>
              </a:ext>
            </a:extLst>
          </p:cNvPr>
          <p:cNvSpPr/>
          <p:nvPr userDrawn="1"/>
        </p:nvSpPr>
        <p:spPr>
          <a:xfrm>
            <a:off x="7977497" y="4782708"/>
            <a:ext cx="3168000" cy="13128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34FF5613-3959-40AB-B183-E55DF8C6FD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8472" y="4953699"/>
            <a:ext cx="2686050" cy="9708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som naturtyper, arter, byer, brukergrupper, kommuner, områder, personer og så videre.</a:t>
            </a:r>
          </a:p>
        </p:txBody>
      </p:sp>
      <p:sp>
        <p:nvSpPr>
          <p:cNvPr id="30" name="Plassholder for tekst 8">
            <a:extLst>
              <a:ext uri="{FF2B5EF4-FFF2-40B4-BE49-F238E27FC236}">
                <a16:creationId xmlns:a16="http://schemas.microsoft.com/office/drawing/2014/main" id="{AE8FA53E-1250-4815-BB26-C8D179545F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57567" y="4953699"/>
            <a:ext cx="2686050" cy="970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inn.</a:t>
            </a:r>
          </a:p>
        </p:txBody>
      </p:sp>
      <p:sp>
        <p:nvSpPr>
          <p:cNvPr id="32" name="Plassholder for tekst 4">
            <a:extLst>
              <a:ext uri="{FF2B5EF4-FFF2-40B4-BE49-F238E27FC236}">
                <a16:creationId xmlns:a16="http://schemas.microsoft.com/office/drawing/2014/main" id="{F0907A15-095B-4EB9-A12E-1E6A42CE5F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 dirty="0"/>
              <a:t>Overskrift (44) for tre bilder med tekst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CA1E09C1-A043-490B-9C57-4379C84F7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13970" r="-23053" b="37117"/>
          <a:stretch/>
        </p:blipFill>
        <p:spPr>
          <a:xfrm>
            <a:off x="0" y="0"/>
            <a:ext cx="3666708" cy="67884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BBEDAB9-C04E-4A14-9E49-A4610A1D9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9" t="63665" r="36910" b="-1360"/>
          <a:stretch/>
        </p:blipFill>
        <p:spPr>
          <a:xfrm>
            <a:off x="9028647" y="0"/>
            <a:ext cx="3163353" cy="523144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2225384"/>
            <a:ext cx="3201671" cy="4106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 dirty="0"/>
              <a:t>Felles overskrift (44)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C3271A8-63DD-432D-9F4D-178C9BFF3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9444" y="2510205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Faktaboksene kan brukes til å sammenlikne noe.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For eksempel: </a:t>
            </a:r>
          </a:p>
          <a:p>
            <a:pPr lvl="0"/>
            <a:r>
              <a:rPr lang="nb-NO" dirty="0"/>
              <a:t>Hvis du skal forklare gangen i en prosess eller sammenlikne tre paragrafer eller lovverk.</a:t>
            </a:r>
          </a:p>
        </p:txBody>
      </p:sp>
      <p:sp>
        <p:nvSpPr>
          <p:cNvPr id="22" name="Plassholder for tekst 5">
            <a:extLst>
              <a:ext uri="{FF2B5EF4-FFF2-40B4-BE49-F238E27FC236}">
                <a16:creationId xmlns:a16="http://schemas.microsoft.com/office/drawing/2014/main" id="{DABAB31D-C207-43FD-9D90-A893E271C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28" y="2510204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Når punktene er hele setninger, skal det være stor bokstav i hvert punkt.</a:t>
            </a:r>
          </a:p>
          <a:p>
            <a:pPr lvl="0"/>
            <a:r>
              <a:rPr lang="nb-NO" dirty="0"/>
              <a:t>Gi alle punktene samme struktur og form.</a:t>
            </a:r>
          </a:p>
        </p:txBody>
      </p:sp>
      <p:sp>
        <p:nvSpPr>
          <p:cNvPr id="27" name="Plassholder for tekst 5">
            <a:extLst>
              <a:ext uri="{FF2B5EF4-FFF2-40B4-BE49-F238E27FC236}">
                <a16:creationId xmlns:a16="http://schemas.microsoft.com/office/drawing/2014/main" id="{C2812094-6CB5-47A5-BD6C-974F38B8A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71482" y="2510204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Eller hvis du skal forklare gangen i en prosess eller et tilsyn som består av tre deler.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8EE52AF-903E-4CCA-8338-42D86FB9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13970" r="-23053" b="37117"/>
          <a:stretch/>
        </p:blipFill>
        <p:spPr>
          <a:xfrm>
            <a:off x="0" y="0"/>
            <a:ext cx="3666708" cy="678842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9" t="63665" r="36910" b="-1360"/>
          <a:stretch/>
        </p:blipFill>
        <p:spPr>
          <a:xfrm>
            <a:off x="9028647" y="0"/>
            <a:ext cx="3163353" cy="523144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1" y="1104899"/>
            <a:ext cx="3201671" cy="520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8646" y="1400451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Overskrift (24) for faktaboks 1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Plassholder for tekst 5">
            <a:extLst>
              <a:ext uri="{FF2B5EF4-FFF2-40B4-BE49-F238E27FC236}">
                <a16:creationId xmlns:a16="http://schemas.microsoft.com/office/drawing/2014/main" id="{B93ED3B8-07C5-4CDA-A6E9-0BA7FB5BAE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8646" y="2743478"/>
            <a:ext cx="2587097" cy="3198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Faktaboksene kan brukes til å sammenlikne noe.</a:t>
            </a:r>
          </a:p>
          <a:p>
            <a:pPr lvl="0"/>
            <a:r>
              <a:rPr lang="nb-NO" dirty="0"/>
              <a:t>For eksempel: </a:t>
            </a:r>
          </a:p>
          <a:p>
            <a:pPr lvl="0"/>
            <a:r>
              <a:rPr lang="nb-NO" dirty="0"/>
              <a:t>Hvis du skal forklare gangen i en prosess eller sammenlikne tre paragrafer eller lovverk.</a:t>
            </a:r>
          </a:p>
        </p:txBody>
      </p:sp>
      <p:sp>
        <p:nvSpPr>
          <p:cNvPr id="23" name="Plassholder for tekst 5">
            <a:extLst>
              <a:ext uri="{FF2B5EF4-FFF2-40B4-BE49-F238E27FC236}">
                <a16:creationId xmlns:a16="http://schemas.microsoft.com/office/drawing/2014/main" id="{951064B7-2DA7-4BAA-A286-482E2931E9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17746" y="2741228"/>
            <a:ext cx="2587097" cy="3200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Når punktene er hele setninger, skal det være stor bokstav i hvert punkt.</a:t>
            </a:r>
          </a:p>
          <a:p>
            <a:pPr lvl="0"/>
            <a:r>
              <a:rPr lang="nb-NO" dirty="0"/>
              <a:t>Gi alle punktene samme struktur og form.</a:t>
            </a:r>
          </a:p>
        </p:txBody>
      </p:sp>
      <p:sp>
        <p:nvSpPr>
          <p:cNvPr id="24" name="Plassholder for tekst 5">
            <a:extLst>
              <a:ext uri="{FF2B5EF4-FFF2-40B4-BE49-F238E27FC236}">
                <a16:creationId xmlns:a16="http://schemas.microsoft.com/office/drawing/2014/main" id="{5B481223-9A05-452D-8494-8DA68BD98D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3196" y="2732396"/>
            <a:ext cx="2587097" cy="320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Eller hvis du skal forklare gangen i en prosess eller et tilsyn som består av tre deler.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6E0FC759-AD96-4543-AAB1-55E5803E9A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6591" y="1385332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Overskrift (24) for faktaboks 2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D0C4EBA2-1A15-44AA-8CC0-74FB23B96B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4536" y="1394164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Overskrift (24) for faktaboks 3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70198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92" r="42684" b="13325"/>
          <a:stretch/>
        </p:blipFill>
        <p:spPr>
          <a:xfrm>
            <a:off x="8479498" y="1286511"/>
            <a:ext cx="3712502" cy="4939359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0042" y="6261302"/>
            <a:ext cx="139619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BBF596A4-CF44-4CFC-A504-3CA2F3163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9824"/>
            <a:ext cx="4543720" cy="13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1" t="21009" b="21799"/>
          <a:stretch/>
        </p:blipFill>
        <p:spPr>
          <a:xfrm>
            <a:off x="1055687" y="1244437"/>
            <a:ext cx="5108592" cy="4680000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6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36) til for eksempel </a:t>
            </a:r>
            <a:br>
              <a:rPr lang="nb-NO" dirty="0"/>
            </a:br>
            <a:r>
              <a:rPr lang="nb-NO" dirty="0"/>
              <a:t>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148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9" t="-3143" r="-31067" b="45897"/>
          <a:stretch/>
        </p:blipFill>
        <p:spPr>
          <a:xfrm>
            <a:off x="1055689" y="2209116"/>
            <a:ext cx="5940458" cy="3715320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36) til for eksempel sitat eller ett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Bilde 107">
            <a:extLst>
              <a:ext uri="{FF2B5EF4-FFF2-40B4-BE49-F238E27FC236}">
                <a16:creationId xmlns:a16="http://schemas.microsoft.com/office/drawing/2014/main" id="{5A8E4623-EB3D-4FB4-ADD3-E6D4F00F7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1" y="3968088"/>
            <a:ext cx="10199684" cy="2828498"/>
          </a:xfrm>
          <a:prstGeom prst="rect">
            <a:avLst/>
          </a:prstGeom>
        </p:spPr>
      </p:pic>
      <p:sp>
        <p:nvSpPr>
          <p:cNvPr id="109" name="Frihåndsform: figur 108">
            <a:extLst>
              <a:ext uri="{FF2B5EF4-FFF2-40B4-BE49-F238E27FC236}">
                <a16:creationId xmlns:a16="http://schemas.microsoft.com/office/drawing/2014/main" id="{826C01D7-F485-4210-A502-A581160EDB32}"/>
              </a:ext>
            </a:extLst>
          </p:cNvPr>
          <p:cNvSpPr/>
          <p:nvPr userDrawn="1"/>
        </p:nvSpPr>
        <p:spPr>
          <a:xfrm>
            <a:off x="5289901" y="1163471"/>
            <a:ext cx="2018883" cy="856111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embetsledelse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</a:t>
            </a:r>
            <a:b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assisterende statsforvaltere</a:t>
            </a:r>
          </a:p>
        </p:txBody>
      </p:sp>
      <p:sp>
        <p:nvSpPr>
          <p:cNvPr id="110" name="Frihåndsform: figur 109">
            <a:extLst>
              <a:ext uri="{FF2B5EF4-FFF2-40B4-BE49-F238E27FC236}">
                <a16:creationId xmlns:a16="http://schemas.microsoft.com/office/drawing/2014/main" id="{753326AD-BD52-4ED4-8816-5971B6F0F3D0}"/>
              </a:ext>
            </a:extLst>
          </p:cNvPr>
          <p:cNvSpPr/>
          <p:nvPr userDrawn="1"/>
        </p:nvSpPr>
        <p:spPr>
          <a:xfrm>
            <a:off x="4429928" y="2301202"/>
            <a:ext cx="1736233" cy="465081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samfunnssikkerhet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og beredskap</a:t>
            </a:r>
          </a:p>
        </p:txBody>
      </p:sp>
      <p:sp>
        <p:nvSpPr>
          <p:cNvPr id="111" name="Frihåndsform: figur 110">
            <a:extLst>
              <a:ext uri="{FF2B5EF4-FFF2-40B4-BE49-F238E27FC236}">
                <a16:creationId xmlns:a16="http://schemas.microsoft.com/office/drawing/2014/main" id="{424E0F80-3A6E-4EEF-9106-367B1A935663}"/>
              </a:ext>
            </a:extLst>
          </p:cNvPr>
          <p:cNvSpPr/>
          <p:nvPr userDrawn="1"/>
        </p:nvSpPr>
        <p:spPr>
          <a:xfrm>
            <a:off x="6437979" y="2306657"/>
            <a:ext cx="1736233" cy="451456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støtte og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kommunikasjon</a:t>
            </a:r>
          </a:p>
        </p:txBody>
      </p:sp>
      <p:sp>
        <p:nvSpPr>
          <p:cNvPr id="112" name="Plassholder for lysbildenummer 5">
            <a:extLst>
              <a:ext uri="{FF2B5EF4-FFF2-40B4-BE49-F238E27FC236}">
                <a16:creationId xmlns:a16="http://schemas.microsoft.com/office/drawing/2014/main" id="{8986D95C-46CD-4AA7-970C-DBED96C3F72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3" name="TekstSylinder 112">
            <a:extLst>
              <a:ext uri="{FF2B5EF4-FFF2-40B4-BE49-F238E27FC236}">
                <a16:creationId xmlns:a16="http://schemas.microsoft.com/office/drawing/2014/main" id="{5374D1D1-A661-495E-B12E-E02D739DC69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14" name="Bilde 113">
            <a:extLst>
              <a:ext uri="{FF2B5EF4-FFF2-40B4-BE49-F238E27FC236}">
                <a16:creationId xmlns:a16="http://schemas.microsoft.com/office/drawing/2014/main" id="{FDFC3245-AC95-4261-83DD-2904095BCE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cxnSp>
        <p:nvCxnSpPr>
          <p:cNvPr id="120" name="Rett linje 119">
            <a:extLst>
              <a:ext uri="{FF2B5EF4-FFF2-40B4-BE49-F238E27FC236}">
                <a16:creationId xmlns:a16="http://schemas.microsoft.com/office/drawing/2014/main" id="{BF3AD259-0704-4278-8DF0-0B68A909CFCD}"/>
              </a:ext>
            </a:extLst>
          </p:cNvPr>
          <p:cNvCxnSpPr/>
          <p:nvPr userDrawn="1"/>
        </p:nvCxnSpPr>
        <p:spPr>
          <a:xfrm>
            <a:off x="6166161" y="2511188"/>
            <a:ext cx="271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tt linje 120">
            <a:extLst>
              <a:ext uri="{FF2B5EF4-FFF2-40B4-BE49-F238E27FC236}">
                <a16:creationId xmlns:a16="http://schemas.microsoft.com/office/drawing/2014/main" id="{19EE84D1-DE6A-4417-AEDC-0E6731B498FC}"/>
              </a:ext>
            </a:extLst>
          </p:cNvPr>
          <p:cNvCxnSpPr>
            <a:cxnSpLocks/>
          </p:cNvCxnSpPr>
          <p:nvPr userDrawn="1"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tt linje 121">
            <a:extLst>
              <a:ext uri="{FF2B5EF4-FFF2-40B4-BE49-F238E27FC236}">
                <a16:creationId xmlns:a16="http://schemas.microsoft.com/office/drawing/2014/main" id="{12876D30-8490-4205-B7E2-F6C353D8DBEC}"/>
              </a:ext>
            </a:extLst>
          </p:cNvPr>
          <p:cNvCxnSpPr/>
          <p:nvPr userDrawn="1"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ihåndsform: figur 125">
            <a:extLst>
              <a:ext uri="{FF2B5EF4-FFF2-40B4-BE49-F238E27FC236}">
                <a16:creationId xmlns:a16="http://schemas.microsoft.com/office/drawing/2014/main" id="{657E75D8-652D-4AE2-AF9E-10EA2FC24E9C}"/>
              </a:ext>
            </a:extLst>
          </p:cNvPr>
          <p:cNvSpPr/>
          <p:nvPr/>
        </p:nvSpPr>
        <p:spPr>
          <a:xfrm>
            <a:off x="1488906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100" b="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justis og </a:t>
            </a:r>
            <a:br>
              <a:rPr lang="nb-NO" sz="1100" b="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100" b="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kommunal</a:t>
            </a:r>
          </a:p>
        </p:txBody>
      </p:sp>
      <p:cxnSp>
        <p:nvCxnSpPr>
          <p:cNvPr id="125" name="Rett linje 124">
            <a:extLst>
              <a:ext uri="{FF2B5EF4-FFF2-40B4-BE49-F238E27FC236}">
                <a16:creationId xmlns:a16="http://schemas.microsoft.com/office/drawing/2014/main" id="{A14E5F46-2789-47D2-B2E3-ECBD024C70FD}"/>
              </a:ext>
            </a:extLst>
          </p:cNvPr>
          <p:cNvCxnSpPr/>
          <p:nvPr/>
        </p:nvCxnSpPr>
        <p:spPr>
          <a:xfrm flipV="1">
            <a:off x="210083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ihåndsform: figur 139">
            <a:extLst>
              <a:ext uri="{FF2B5EF4-FFF2-40B4-BE49-F238E27FC236}">
                <a16:creationId xmlns:a16="http://schemas.microsoft.com/office/drawing/2014/main" id="{C4B1A3D6-3D43-41F6-8212-64D0AB750D01}"/>
              </a:ext>
            </a:extLst>
          </p:cNvPr>
          <p:cNvSpPr/>
          <p:nvPr/>
        </p:nvSpPr>
        <p:spPr>
          <a:xfrm>
            <a:off x="2879213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helse og 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sosial</a:t>
            </a:r>
          </a:p>
        </p:txBody>
      </p:sp>
      <p:cxnSp>
        <p:nvCxnSpPr>
          <p:cNvPr id="146" name="Rett linje 145">
            <a:extLst>
              <a:ext uri="{FF2B5EF4-FFF2-40B4-BE49-F238E27FC236}">
                <a16:creationId xmlns:a16="http://schemas.microsoft.com/office/drawing/2014/main" id="{9FE2D001-CB9A-4673-A40C-02429B028CD8}"/>
              </a:ext>
            </a:extLst>
          </p:cNvPr>
          <p:cNvCxnSpPr/>
          <p:nvPr/>
        </p:nvCxnSpPr>
        <p:spPr>
          <a:xfrm flipV="1">
            <a:off x="3517216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Frihåndsform: figur 151">
            <a:extLst>
              <a:ext uri="{FF2B5EF4-FFF2-40B4-BE49-F238E27FC236}">
                <a16:creationId xmlns:a16="http://schemas.microsoft.com/office/drawing/2014/main" id="{13E1B108-1DB4-4FB7-8B9D-DA762FEB2284}"/>
              </a:ext>
            </a:extLst>
          </p:cNvPr>
          <p:cNvSpPr/>
          <p:nvPr/>
        </p:nvSpPr>
        <p:spPr>
          <a:xfrm>
            <a:off x="4269519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oppvekst og barnevern</a:t>
            </a:r>
          </a:p>
        </p:txBody>
      </p:sp>
      <p:cxnSp>
        <p:nvCxnSpPr>
          <p:cNvPr id="160" name="Rett linje 159">
            <a:extLst>
              <a:ext uri="{FF2B5EF4-FFF2-40B4-BE49-F238E27FC236}">
                <a16:creationId xmlns:a16="http://schemas.microsoft.com/office/drawing/2014/main" id="{691B41CB-A158-43DC-8AC5-A33D9B6EA829}"/>
              </a:ext>
            </a:extLst>
          </p:cNvPr>
          <p:cNvCxnSpPr/>
          <p:nvPr/>
        </p:nvCxnSpPr>
        <p:spPr>
          <a:xfrm flipV="1">
            <a:off x="488159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ihåndsform: figur 167">
            <a:extLst>
              <a:ext uri="{FF2B5EF4-FFF2-40B4-BE49-F238E27FC236}">
                <a16:creationId xmlns:a16="http://schemas.microsoft.com/office/drawing/2014/main" id="{0EB6D4D3-E2C5-4D4B-B19B-99A677223301}"/>
              </a:ext>
            </a:extLst>
          </p:cNvPr>
          <p:cNvSpPr/>
          <p:nvPr/>
        </p:nvSpPr>
        <p:spPr>
          <a:xfrm>
            <a:off x="5659825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miljø</a:t>
            </a:r>
          </a:p>
        </p:txBody>
      </p:sp>
      <p:cxnSp>
        <p:nvCxnSpPr>
          <p:cNvPr id="177" name="Rett linje 176">
            <a:extLst>
              <a:ext uri="{FF2B5EF4-FFF2-40B4-BE49-F238E27FC236}">
                <a16:creationId xmlns:a16="http://schemas.microsoft.com/office/drawing/2014/main" id="{D2F46824-146F-4114-8DA1-48EF743D1CF2}"/>
              </a:ext>
            </a:extLst>
          </p:cNvPr>
          <p:cNvCxnSpPr/>
          <p:nvPr/>
        </p:nvCxnSpPr>
        <p:spPr>
          <a:xfrm flipV="1">
            <a:off x="6300141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Frihåndsform: figur 186">
            <a:extLst>
              <a:ext uri="{FF2B5EF4-FFF2-40B4-BE49-F238E27FC236}">
                <a16:creationId xmlns:a16="http://schemas.microsoft.com/office/drawing/2014/main" id="{CF252337-CB08-426E-A6A9-1C81021C81C7}"/>
              </a:ext>
            </a:extLst>
          </p:cNvPr>
          <p:cNvSpPr/>
          <p:nvPr/>
        </p:nvSpPr>
        <p:spPr>
          <a:xfrm>
            <a:off x="7050131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reindrift</a:t>
            </a:r>
          </a:p>
        </p:txBody>
      </p:sp>
      <p:cxnSp>
        <p:nvCxnSpPr>
          <p:cNvPr id="193" name="Rett linje 192">
            <a:extLst>
              <a:ext uri="{FF2B5EF4-FFF2-40B4-BE49-F238E27FC236}">
                <a16:creationId xmlns:a16="http://schemas.microsoft.com/office/drawing/2014/main" id="{38A1C4B4-A65C-48E6-965B-B41B19B49113}"/>
              </a:ext>
            </a:extLst>
          </p:cNvPr>
          <p:cNvCxnSpPr/>
          <p:nvPr/>
        </p:nvCxnSpPr>
        <p:spPr>
          <a:xfrm flipV="1">
            <a:off x="7668852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Frihåndsform: figur 198">
            <a:extLst>
              <a:ext uri="{FF2B5EF4-FFF2-40B4-BE49-F238E27FC236}">
                <a16:creationId xmlns:a16="http://schemas.microsoft.com/office/drawing/2014/main" id="{E3DB1DC2-CB00-4E32-A214-4A3483F6B51A}"/>
              </a:ext>
            </a:extLst>
          </p:cNvPr>
          <p:cNvSpPr/>
          <p:nvPr/>
        </p:nvSpPr>
        <p:spPr>
          <a:xfrm>
            <a:off x="8440437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landbruk</a:t>
            </a:r>
          </a:p>
        </p:txBody>
      </p:sp>
      <p:cxnSp>
        <p:nvCxnSpPr>
          <p:cNvPr id="200" name="Rett linje 199">
            <a:extLst>
              <a:ext uri="{FF2B5EF4-FFF2-40B4-BE49-F238E27FC236}">
                <a16:creationId xmlns:a16="http://schemas.microsoft.com/office/drawing/2014/main" id="{AF13D9F7-729F-49CF-A36B-EB309B9808EB}"/>
              </a:ext>
            </a:extLst>
          </p:cNvPr>
          <p:cNvCxnSpPr/>
          <p:nvPr/>
        </p:nvCxnSpPr>
        <p:spPr>
          <a:xfrm flipV="1">
            <a:off x="907656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ihåndsform: figur 201">
            <a:extLst>
              <a:ext uri="{FF2B5EF4-FFF2-40B4-BE49-F238E27FC236}">
                <a16:creationId xmlns:a16="http://schemas.microsoft.com/office/drawing/2014/main" id="{783A4EE6-1706-4772-8324-9EF9501ADC68}"/>
              </a:ext>
            </a:extLst>
          </p:cNvPr>
          <p:cNvSpPr/>
          <p:nvPr/>
        </p:nvSpPr>
        <p:spPr>
          <a:xfrm>
            <a:off x="9830745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HR og 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økonomi</a:t>
            </a:r>
          </a:p>
        </p:txBody>
      </p:sp>
      <p:cxnSp>
        <p:nvCxnSpPr>
          <p:cNvPr id="203" name="Rett linje 202">
            <a:extLst>
              <a:ext uri="{FF2B5EF4-FFF2-40B4-BE49-F238E27FC236}">
                <a16:creationId xmlns:a16="http://schemas.microsoft.com/office/drawing/2014/main" id="{6DAFE6B3-372F-4BF0-9004-B0AFB8557EAD}"/>
              </a:ext>
            </a:extLst>
          </p:cNvPr>
          <p:cNvCxnSpPr/>
          <p:nvPr/>
        </p:nvCxnSpPr>
        <p:spPr>
          <a:xfrm flipV="1">
            <a:off x="10425776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95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Bilde 73">
            <a:extLst>
              <a:ext uri="{FF2B5EF4-FFF2-40B4-BE49-F238E27FC236}">
                <a16:creationId xmlns:a16="http://schemas.microsoft.com/office/drawing/2014/main" id="{E00DF0EB-7973-49B4-BCF8-69039DF60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1" y="3968088"/>
            <a:ext cx="10199684" cy="2828498"/>
          </a:xfrm>
          <a:prstGeom prst="rect">
            <a:avLst/>
          </a:prstGeom>
        </p:spPr>
      </p:pic>
      <p:sp>
        <p:nvSpPr>
          <p:cNvPr id="75" name="Frihåndsform: figur 74">
            <a:extLst>
              <a:ext uri="{FF2B5EF4-FFF2-40B4-BE49-F238E27FC236}">
                <a16:creationId xmlns:a16="http://schemas.microsoft.com/office/drawing/2014/main" id="{36D30F7D-20D2-474A-986C-9F9434A31E58}"/>
              </a:ext>
            </a:extLst>
          </p:cNvPr>
          <p:cNvSpPr/>
          <p:nvPr userDrawn="1"/>
        </p:nvSpPr>
        <p:spPr>
          <a:xfrm>
            <a:off x="5289901" y="1163471"/>
            <a:ext cx="2018883" cy="856111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embetsledelse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</a:t>
            </a:r>
            <a:b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assisterende statsforvaltere</a:t>
            </a:r>
          </a:p>
        </p:txBody>
      </p:sp>
      <p:sp>
        <p:nvSpPr>
          <p:cNvPr id="76" name="Frihåndsform: figur 75">
            <a:extLst>
              <a:ext uri="{FF2B5EF4-FFF2-40B4-BE49-F238E27FC236}">
                <a16:creationId xmlns:a16="http://schemas.microsoft.com/office/drawing/2014/main" id="{F2F58954-BC29-478F-88F4-60ECCE842A42}"/>
              </a:ext>
            </a:extLst>
          </p:cNvPr>
          <p:cNvSpPr/>
          <p:nvPr userDrawn="1"/>
        </p:nvSpPr>
        <p:spPr>
          <a:xfrm>
            <a:off x="4429928" y="2301202"/>
            <a:ext cx="1736233" cy="465081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samfunnssikkerhet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og beredskap</a:t>
            </a:r>
          </a:p>
        </p:txBody>
      </p:sp>
      <p:sp>
        <p:nvSpPr>
          <p:cNvPr id="77" name="Frihåndsform: figur 76">
            <a:extLst>
              <a:ext uri="{FF2B5EF4-FFF2-40B4-BE49-F238E27FC236}">
                <a16:creationId xmlns:a16="http://schemas.microsoft.com/office/drawing/2014/main" id="{D4A90403-61BA-4257-B60B-0EE8EDCBDDED}"/>
              </a:ext>
            </a:extLst>
          </p:cNvPr>
          <p:cNvSpPr/>
          <p:nvPr userDrawn="1"/>
        </p:nvSpPr>
        <p:spPr>
          <a:xfrm>
            <a:off x="6437979" y="2306657"/>
            <a:ext cx="1736233" cy="451456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støtte og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kommunikasjon</a:t>
            </a:r>
          </a:p>
        </p:txBody>
      </p:sp>
      <p:sp>
        <p:nvSpPr>
          <p:cNvPr id="78" name="Plassholder for lysbildenummer 5">
            <a:extLst>
              <a:ext uri="{FF2B5EF4-FFF2-40B4-BE49-F238E27FC236}">
                <a16:creationId xmlns:a16="http://schemas.microsoft.com/office/drawing/2014/main" id="{40C88E64-C69B-4E4A-81E4-328092F496C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20C57133-27B3-4A67-BA13-A734BF4FFF0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80" name="Bilde 79">
            <a:extLst>
              <a:ext uri="{FF2B5EF4-FFF2-40B4-BE49-F238E27FC236}">
                <a16:creationId xmlns:a16="http://schemas.microsoft.com/office/drawing/2014/main" id="{530B0B66-F991-4E1B-B0E4-500B05E4D3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81" name="TekstSylinder 80">
            <a:extLst>
              <a:ext uri="{FF2B5EF4-FFF2-40B4-BE49-F238E27FC236}">
                <a16:creationId xmlns:a16="http://schemas.microsoft.com/office/drawing/2014/main" id="{D28C4A04-A5E2-4B35-94EA-FC375A5DD83C}"/>
              </a:ext>
            </a:extLst>
          </p:cNvPr>
          <p:cNvSpPr txBox="1"/>
          <p:nvPr userDrawn="1"/>
        </p:nvSpPr>
        <p:spPr>
          <a:xfrm>
            <a:off x="1702798" y="5712994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 dirty="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2" name="Rett pilkobling 81">
            <a:extLst>
              <a:ext uri="{FF2B5EF4-FFF2-40B4-BE49-F238E27FC236}">
                <a16:creationId xmlns:a16="http://schemas.microsoft.com/office/drawing/2014/main" id="{B8B82FBA-B417-450B-99F7-5E68CBB92D9B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6130" y="2406580"/>
            <a:ext cx="0" cy="342953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054FA457-C12B-47DC-90A9-C81C1F06B881}"/>
              </a:ext>
            </a:extLst>
          </p:cNvPr>
          <p:cNvCxnSpPr>
            <a:cxnSpLocks/>
            <a:endCxn id="81" idx="1"/>
          </p:cNvCxnSpPr>
          <p:nvPr userDrawn="1"/>
        </p:nvCxnSpPr>
        <p:spPr>
          <a:xfrm>
            <a:off x="1256130" y="5828410"/>
            <a:ext cx="446668" cy="0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CC82FCE2-748E-4F62-B5AD-A29CB1A93B6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74669" y="5415857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DE44242C-CF01-4367-B4EA-C5918B32F236}"/>
              </a:ext>
            </a:extLst>
          </p:cNvPr>
          <p:cNvCxnSpPr>
            <a:cxnSpLocks/>
          </p:cNvCxnSpPr>
          <p:nvPr userDrawn="1"/>
        </p:nvCxnSpPr>
        <p:spPr>
          <a:xfrm flipH="1">
            <a:off x="1498842" y="5000654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F61F57AE-09A5-4C37-A68F-593E5B913299}"/>
              </a:ext>
            </a:extLst>
          </p:cNvPr>
          <p:cNvCxnSpPr/>
          <p:nvPr userDrawn="1"/>
        </p:nvCxnSpPr>
        <p:spPr>
          <a:xfrm>
            <a:off x="6166161" y="2511188"/>
            <a:ext cx="271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63FE7F85-D6C9-4C47-BE14-A6F4B5B53E4B}"/>
              </a:ext>
            </a:extLst>
          </p:cNvPr>
          <p:cNvCxnSpPr>
            <a:cxnSpLocks/>
          </p:cNvCxnSpPr>
          <p:nvPr userDrawn="1"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>
            <a:extLst>
              <a:ext uri="{FF2B5EF4-FFF2-40B4-BE49-F238E27FC236}">
                <a16:creationId xmlns:a16="http://schemas.microsoft.com/office/drawing/2014/main" id="{2BECDE2D-A11F-445A-A14A-0E997421445A}"/>
              </a:ext>
            </a:extLst>
          </p:cNvPr>
          <p:cNvCxnSpPr/>
          <p:nvPr userDrawn="1"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F9EBF053-03C3-4984-A245-50E25E814CF0}"/>
              </a:ext>
            </a:extLst>
          </p:cNvPr>
          <p:cNvGrpSpPr/>
          <p:nvPr userDrawn="1"/>
        </p:nvGrpSpPr>
        <p:grpSpPr>
          <a:xfrm>
            <a:off x="1488906" y="2951215"/>
            <a:ext cx="1268397" cy="2245359"/>
            <a:chOff x="1060861" y="2951215"/>
            <a:chExt cx="1268397" cy="2245359"/>
          </a:xfrm>
        </p:grpSpPr>
        <p:grpSp>
          <p:nvGrpSpPr>
            <p:cNvPr id="90" name="Gruppe 89">
              <a:extLst>
                <a:ext uri="{FF2B5EF4-FFF2-40B4-BE49-F238E27FC236}">
                  <a16:creationId xmlns:a16="http://schemas.microsoft.com/office/drawing/2014/main" id="{62242E3C-BBEF-4DF0-855E-BDA442625B95}"/>
                </a:ext>
              </a:extLst>
            </p:cNvPr>
            <p:cNvGrpSpPr/>
            <p:nvPr userDrawn="1"/>
          </p:nvGrpSpPr>
          <p:grpSpPr>
            <a:xfrm>
              <a:off x="1060861" y="3186509"/>
              <a:ext cx="1268397" cy="2010065"/>
              <a:chOff x="1060861" y="3186509"/>
              <a:chExt cx="1268397" cy="2010065"/>
            </a:xfrm>
          </p:grpSpPr>
          <p:sp>
            <p:nvSpPr>
              <p:cNvPr id="92" name="Frihåndsform: figur 91">
                <a:extLst>
                  <a:ext uri="{FF2B5EF4-FFF2-40B4-BE49-F238E27FC236}">
                    <a16:creationId xmlns:a16="http://schemas.microsoft.com/office/drawing/2014/main" id="{B8F4191E-C87D-42A9-BB4B-1BD53B65B540}"/>
                  </a:ext>
                </a:extLst>
              </p:cNvPr>
              <p:cNvSpPr/>
              <p:nvPr/>
            </p:nvSpPr>
            <p:spPr>
              <a:xfrm>
                <a:off x="1060861" y="3186509"/>
                <a:ext cx="1268397" cy="634198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1100" b="0" kern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justis og </a:t>
                </a:r>
                <a:br>
                  <a:rPr lang="nb-NO" sz="1100" b="0" kern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</a:br>
                <a:r>
                  <a:rPr lang="nb-NO" sz="1100" b="0" kern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kommunal</a:t>
                </a:r>
              </a:p>
            </p:txBody>
          </p:sp>
          <p:grpSp>
            <p:nvGrpSpPr>
              <p:cNvPr id="93" name="Gruppe 92">
                <a:extLst>
                  <a:ext uri="{FF2B5EF4-FFF2-40B4-BE49-F238E27FC236}">
                    <a16:creationId xmlns:a16="http://schemas.microsoft.com/office/drawing/2014/main" id="{91EE3BAA-A3D3-4EA6-941D-1153FAA785F8}"/>
                  </a:ext>
                </a:extLst>
              </p:cNvPr>
              <p:cNvGrpSpPr/>
              <p:nvPr/>
            </p:nvGrpSpPr>
            <p:grpSpPr>
              <a:xfrm>
                <a:off x="1242047" y="3951585"/>
                <a:ext cx="1086540" cy="374502"/>
                <a:chOff x="285158" y="2636796"/>
                <a:chExt cx="1130880" cy="374502"/>
              </a:xfrm>
            </p:grpSpPr>
            <p:sp>
              <p:nvSpPr>
                <p:cNvPr id="103" name="Rektangel 102">
                  <a:extLst>
                    <a:ext uri="{FF2B5EF4-FFF2-40B4-BE49-F238E27FC236}">
                      <a16:creationId xmlns:a16="http://schemas.microsoft.com/office/drawing/2014/main" id="{6BABBD4A-BC24-49F5-AFFB-04380E21C333}"/>
                    </a:ext>
                  </a:extLst>
                </p:cNvPr>
                <p:cNvSpPr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4" name="TekstSylinder 103">
                  <a:extLst>
                    <a:ext uri="{FF2B5EF4-FFF2-40B4-BE49-F238E27FC236}">
                      <a16:creationId xmlns:a16="http://schemas.microsoft.com/office/drawing/2014/main" id="{29505110-0362-4E83-91BC-9E59C94DACDE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juridisk</a:t>
                  </a:r>
                </a:p>
              </p:txBody>
            </p:sp>
          </p:grpSp>
          <p:grpSp>
            <p:nvGrpSpPr>
              <p:cNvPr id="94" name="Gruppe 93">
                <a:extLst>
                  <a:ext uri="{FF2B5EF4-FFF2-40B4-BE49-F238E27FC236}">
                    <a16:creationId xmlns:a16="http://schemas.microsoft.com/office/drawing/2014/main" id="{7F7764ED-F001-4302-8128-BDDBDA7950A1}"/>
                  </a:ext>
                </a:extLst>
              </p:cNvPr>
              <p:cNvGrpSpPr/>
              <p:nvPr/>
            </p:nvGrpSpPr>
            <p:grpSpPr>
              <a:xfrm>
                <a:off x="1242039" y="4386164"/>
                <a:ext cx="1086540" cy="374502"/>
                <a:chOff x="285158" y="3248783"/>
                <a:chExt cx="1130880" cy="374502"/>
              </a:xfrm>
            </p:grpSpPr>
            <p:sp>
              <p:nvSpPr>
                <p:cNvPr id="101" name="Rektangel 100">
                  <a:extLst>
                    <a:ext uri="{FF2B5EF4-FFF2-40B4-BE49-F238E27FC236}">
                      <a16:creationId xmlns:a16="http://schemas.microsoft.com/office/drawing/2014/main" id="{EC73EAEE-B524-43B9-983C-672ACA5F5E80}"/>
                    </a:ext>
                  </a:extLst>
                </p:cNvPr>
                <p:cNvSpPr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2" name="TekstSylinder 101">
                  <a:extLst>
                    <a:ext uri="{FF2B5EF4-FFF2-40B4-BE49-F238E27FC236}">
                      <a16:creationId xmlns:a16="http://schemas.microsoft.com/office/drawing/2014/main" id="{6BC6BDF4-2C9D-4E5B-BCB6-F29E5353ED7A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vergemål</a:t>
                  </a:r>
                </a:p>
              </p:txBody>
            </p:sp>
          </p:grpSp>
          <p:grpSp>
            <p:nvGrpSpPr>
              <p:cNvPr id="95" name="Gruppe 94">
                <a:extLst>
                  <a:ext uri="{FF2B5EF4-FFF2-40B4-BE49-F238E27FC236}">
                    <a16:creationId xmlns:a16="http://schemas.microsoft.com/office/drawing/2014/main" id="{D57F2767-8B65-4691-8685-3D1C7C661195}"/>
                  </a:ext>
                </a:extLst>
              </p:cNvPr>
              <p:cNvGrpSpPr/>
              <p:nvPr/>
            </p:nvGrpSpPr>
            <p:grpSpPr>
              <a:xfrm>
                <a:off x="1242047" y="4822072"/>
                <a:ext cx="1086532" cy="374502"/>
                <a:chOff x="285158" y="3860771"/>
                <a:chExt cx="1130880" cy="374502"/>
              </a:xfrm>
            </p:grpSpPr>
            <p:sp>
              <p:nvSpPr>
                <p:cNvPr id="99" name="Rektangel 98">
                  <a:extLst>
                    <a:ext uri="{FF2B5EF4-FFF2-40B4-BE49-F238E27FC236}">
                      <a16:creationId xmlns:a16="http://schemas.microsoft.com/office/drawing/2014/main" id="{3729453F-0032-4F61-8E5B-129464D89093}"/>
                    </a:ext>
                  </a:extLst>
                </p:cNvPr>
                <p:cNvSpPr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0" name="TekstSylinder 99">
                  <a:extLst>
                    <a:ext uri="{FF2B5EF4-FFF2-40B4-BE49-F238E27FC236}">
                      <a16:creationId xmlns:a16="http://schemas.microsoft.com/office/drawing/2014/main" id="{653931DB-3470-4A29-9EAA-4D35F29319CD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/>
                    <a:t>plan</a:t>
                  </a:r>
                </a:p>
              </p:txBody>
            </p:sp>
          </p:grpSp>
          <p:cxnSp>
            <p:nvCxnSpPr>
              <p:cNvPr id="96" name="Rett linje 95">
                <a:extLst>
                  <a:ext uri="{FF2B5EF4-FFF2-40B4-BE49-F238E27FC236}">
                    <a16:creationId xmlns:a16="http://schemas.microsoft.com/office/drawing/2014/main" id="{DC01417A-AF98-406E-BA21-F7A614C7CE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797" y="3814357"/>
                <a:ext cx="0" cy="1187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linje 96">
                <a:extLst>
                  <a:ext uri="{FF2B5EF4-FFF2-40B4-BE49-F238E27FC236}">
                    <a16:creationId xmlns:a16="http://schemas.microsoft.com/office/drawing/2014/main" id="{6C0E5B20-74DD-4475-845A-E060467924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150172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>
                <a:extLst>
                  <a:ext uri="{FF2B5EF4-FFF2-40B4-BE49-F238E27FC236}">
                    <a16:creationId xmlns:a16="http://schemas.microsoft.com/office/drawing/2014/main" id="{A8D2D985-3CC0-4E81-B143-5EDF3D6805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568816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Rett linje 90">
              <a:extLst>
                <a:ext uri="{FF2B5EF4-FFF2-40B4-BE49-F238E27FC236}">
                  <a16:creationId xmlns:a16="http://schemas.microsoft.com/office/drawing/2014/main" id="{A47560DB-A31D-42E0-B993-D462094958B1}"/>
                </a:ext>
              </a:extLst>
            </p:cNvPr>
            <p:cNvCxnSpPr/>
            <p:nvPr/>
          </p:nvCxnSpPr>
          <p:spPr>
            <a:xfrm flipV="1">
              <a:off x="167278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e 116">
            <a:extLst>
              <a:ext uri="{FF2B5EF4-FFF2-40B4-BE49-F238E27FC236}">
                <a16:creationId xmlns:a16="http://schemas.microsoft.com/office/drawing/2014/main" id="{F1D7B0A2-3504-4154-ABA2-2B1FA14676FA}"/>
              </a:ext>
            </a:extLst>
          </p:cNvPr>
          <p:cNvGrpSpPr/>
          <p:nvPr userDrawn="1"/>
        </p:nvGrpSpPr>
        <p:grpSpPr>
          <a:xfrm>
            <a:off x="4269519" y="2951215"/>
            <a:ext cx="1268397" cy="2236602"/>
            <a:chOff x="4130383" y="2951215"/>
            <a:chExt cx="1268397" cy="2236602"/>
          </a:xfrm>
        </p:grpSpPr>
        <p:sp>
          <p:nvSpPr>
            <p:cNvPr id="118" name="Frihåndsform: figur 117">
              <a:extLst>
                <a:ext uri="{FF2B5EF4-FFF2-40B4-BE49-F238E27FC236}">
                  <a16:creationId xmlns:a16="http://schemas.microsoft.com/office/drawing/2014/main" id="{97F8309D-4CA7-4539-B0E7-01A7F1A1887F}"/>
                </a:ext>
              </a:extLst>
            </p:cNvPr>
            <p:cNvSpPr/>
            <p:nvPr/>
          </p:nvSpPr>
          <p:spPr>
            <a:xfrm>
              <a:off x="4130383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barnevern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ABA7D73C-3D87-4DBD-8E3A-5BE3F7F1E0FC}"/>
                </a:ext>
              </a:extLst>
            </p:cNvPr>
            <p:cNvGrpSpPr/>
            <p:nvPr/>
          </p:nvGrpSpPr>
          <p:grpSpPr>
            <a:xfrm>
              <a:off x="4310446" y="3951585"/>
              <a:ext cx="1088334" cy="374502"/>
              <a:chOff x="3021890" y="2636796"/>
              <a:chExt cx="1130880" cy="374502"/>
            </a:xfrm>
          </p:grpSpPr>
          <p:sp>
            <p:nvSpPr>
              <p:cNvPr id="131" name="Rektangel 130">
                <a:extLst>
                  <a:ext uri="{FF2B5EF4-FFF2-40B4-BE49-F238E27FC236}">
                    <a16:creationId xmlns:a16="http://schemas.microsoft.com/office/drawing/2014/main" id="{4B503BED-0635-4619-BEA0-71FD22BEA23F}"/>
                  </a:ext>
                </a:extLst>
              </p:cNvPr>
              <p:cNvSpPr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2" name="TekstSylinder 131">
                <a:extLst>
                  <a:ext uri="{FF2B5EF4-FFF2-40B4-BE49-F238E27FC236}">
                    <a16:creationId xmlns:a16="http://schemas.microsoft.com/office/drawing/2014/main" id="{6539B0D4-9C0D-431F-9331-7450E8F7F87A}"/>
                  </a:ext>
                </a:extLst>
              </p:cNvPr>
              <p:cNvSpPr txBox="1"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/>
                  <a:t>skole</a:t>
                </a:r>
              </a:p>
            </p:txBody>
          </p:sp>
        </p:grpSp>
        <p:grpSp>
          <p:nvGrpSpPr>
            <p:cNvPr id="120" name="Gruppe 119">
              <a:extLst>
                <a:ext uri="{FF2B5EF4-FFF2-40B4-BE49-F238E27FC236}">
                  <a16:creationId xmlns:a16="http://schemas.microsoft.com/office/drawing/2014/main" id="{33623CEF-F6A2-4157-8AB9-3DAF7E09EC42}"/>
                </a:ext>
              </a:extLst>
            </p:cNvPr>
            <p:cNvGrpSpPr/>
            <p:nvPr/>
          </p:nvGrpSpPr>
          <p:grpSpPr>
            <a:xfrm>
              <a:off x="4320877" y="4386164"/>
              <a:ext cx="1075466" cy="374502"/>
              <a:chOff x="3021890" y="3248783"/>
              <a:chExt cx="1130880" cy="374502"/>
            </a:xfrm>
          </p:grpSpPr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45CFCA29-B81B-48E8-901D-68FC52D44FE9}"/>
                  </a:ext>
                </a:extLst>
              </p:cNvPr>
              <p:cNvSpPr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0" name="TekstSylinder 129">
                <a:extLst>
                  <a:ext uri="{FF2B5EF4-FFF2-40B4-BE49-F238E27FC236}">
                    <a16:creationId xmlns:a16="http://schemas.microsoft.com/office/drawing/2014/main" id="{5AD32D83-92F7-4C11-9CF9-9E6882BB9F9B}"/>
                  </a:ext>
                </a:extLst>
              </p:cNvPr>
              <p:cNvSpPr txBox="1"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barnehage</a:t>
                </a:r>
              </a:p>
            </p:txBody>
          </p:sp>
        </p:grpSp>
        <p:grpSp>
          <p:nvGrpSpPr>
            <p:cNvPr id="121" name="Gruppe 120">
              <a:extLst>
                <a:ext uri="{FF2B5EF4-FFF2-40B4-BE49-F238E27FC236}">
                  <a16:creationId xmlns:a16="http://schemas.microsoft.com/office/drawing/2014/main" id="{16CE6E2C-DF72-43D8-A4CA-A0D95A4A8B28}"/>
                </a:ext>
              </a:extLst>
            </p:cNvPr>
            <p:cNvGrpSpPr/>
            <p:nvPr/>
          </p:nvGrpSpPr>
          <p:grpSpPr>
            <a:xfrm>
              <a:off x="4323204" y="4813315"/>
              <a:ext cx="1073139" cy="374502"/>
              <a:chOff x="3021890" y="3860771"/>
              <a:chExt cx="1130880" cy="374502"/>
            </a:xfrm>
          </p:grpSpPr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F8972075-4451-440F-8D72-E3CCC7943501}"/>
                  </a:ext>
                </a:extLst>
              </p:cNvPr>
              <p:cNvSpPr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8" name="TekstSylinder 127">
                <a:extLst>
                  <a:ext uri="{FF2B5EF4-FFF2-40B4-BE49-F238E27FC236}">
                    <a16:creationId xmlns:a16="http://schemas.microsoft.com/office/drawing/2014/main" id="{84057984-4D9F-4684-90A2-6D3339CDE726}"/>
                  </a:ext>
                </a:extLst>
              </p:cNvPr>
              <p:cNvSpPr txBox="1"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barnevern</a:t>
                </a:r>
              </a:p>
            </p:txBody>
          </p:sp>
        </p:grpSp>
        <p:cxnSp>
          <p:nvCxnSpPr>
            <p:cNvPr id="122" name="Rett linje 121">
              <a:extLst>
                <a:ext uri="{FF2B5EF4-FFF2-40B4-BE49-F238E27FC236}">
                  <a16:creationId xmlns:a16="http://schemas.microsoft.com/office/drawing/2014/main" id="{A5FCE203-5271-40F4-ADBA-A4964A73FC9E}"/>
                </a:ext>
              </a:extLst>
            </p:cNvPr>
            <p:cNvCxnSpPr>
              <a:cxnSpLocks/>
            </p:cNvCxnSpPr>
            <p:nvPr/>
          </p:nvCxnSpPr>
          <p:spPr>
            <a:xfrm>
              <a:off x="4145589" y="3807774"/>
              <a:ext cx="0" cy="1187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tt linje 122">
              <a:extLst>
                <a:ext uri="{FF2B5EF4-FFF2-40B4-BE49-F238E27FC236}">
                  <a16:creationId xmlns:a16="http://schemas.microsoft.com/office/drawing/2014/main" id="{FE94274B-90A3-4DBD-98A2-450E904121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14358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tt linje 123">
              <a:extLst>
                <a:ext uri="{FF2B5EF4-FFF2-40B4-BE49-F238E27FC236}">
                  <a16:creationId xmlns:a16="http://schemas.microsoft.com/office/drawing/2014/main" id="{720FC16C-1E3B-418A-9323-8306A19E6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562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tt linje 124">
              <a:extLst>
                <a:ext uri="{FF2B5EF4-FFF2-40B4-BE49-F238E27FC236}">
                  <a16:creationId xmlns:a16="http://schemas.microsoft.com/office/drawing/2014/main" id="{95F0B99B-1854-4206-9F7F-18C7A9F67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tt linje 125">
              <a:extLst>
                <a:ext uri="{FF2B5EF4-FFF2-40B4-BE49-F238E27FC236}">
                  <a16:creationId xmlns:a16="http://schemas.microsoft.com/office/drawing/2014/main" id="{BE78A516-1947-4475-A450-7098D3A48465}"/>
                </a:ext>
              </a:extLst>
            </p:cNvPr>
            <p:cNvCxnSpPr/>
            <p:nvPr/>
          </p:nvCxnSpPr>
          <p:spPr>
            <a:xfrm flipV="1">
              <a:off x="4742458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e 132">
            <a:extLst>
              <a:ext uri="{FF2B5EF4-FFF2-40B4-BE49-F238E27FC236}">
                <a16:creationId xmlns:a16="http://schemas.microsoft.com/office/drawing/2014/main" id="{DD5366D6-3B9A-4455-B1CC-E71DAD457E00}"/>
              </a:ext>
            </a:extLst>
          </p:cNvPr>
          <p:cNvGrpSpPr/>
          <p:nvPr userDrawn="1"/>
        </p:nvGrpSpPr>
        <p:grpSpPr>
          <a:xfrm>
            <a:off x="5659825" y="2951215"/>
            <a:ext cx="1268397" cy="2660063"/>
            <a:chOff x="5665144" y="2951215"/>
            <a:chExt cx="1268397" cy="2660063"/>
          </a:xfrm>
        </p:grpSpPr>
        <p:sp>
          <p:nvSpPr>
            <p:cNvPr id="134" name="Frihåndsform: figur 133">
              <a:extLst>
                <a:ext uri="{FF2B5EF4-FFF2-40B4-BE49-F238E27FC236}">
                  <a16:creationId xmlns:a16="http://schemas.microsoft.com/office/drawing/2014/main" id="{16499C97-DB38-451B-8FA5-C2FD76145EC7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miljø</a:t>
              </a:r>
            </a:p>
          </p:txBody>
        </p:sp>
        <p:grpSp>
          <p:nvGrpSpPr>
            <p:cNvPr id="135" name="Gruppe 134">
              <a:extLst>
                <a:ext uri="{FF2B5EF4-FFF2-40B4-BE49-F238E27FC236}">
                  <a16:creationId xmlns:a16="http://schemas.microsoft.com/office/drawing/2014/main" id="{C87084C4-FBC6-4E47-A960-AA9C717C0C29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150" name="Rektangel 149">
                <a:extLst>
                  <a:ext uri="{FF2B5EF4-FFF2-40B4-BE49-F238E27FC236}">
                    <a16:creationId xmlns:a16="http://schemas.microsoft.com/office/drawing/2014/main" id="{44501463-4A78-49C7-AEAB-5824671CBAFE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1" name="TekstSylinder 150">
                <a:extLst>
                  <a:ext uri="{FF2B5EF4-FFF2-40B4-BE49-F238E27FC236}">
                    <a16:creationId xmlns:a16="http://schemas.microsoft.com/office/drawing/2014/main" id="{105C5833-D867-4D29-8222-6BE947CE617E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forurensning</a:t>
                </a:r>
              </a:p>
            </p:txBody>
          </p:sp>
        </p:grpSp>
        <p:grpSp>
          <p:nvGrpSpPr>
            <p:cNvPr id="136" name="Gruppe 135">
              <a:extLst>
                <a:ext uri="{FF2B5EF4-FFF2-40B4-BE49-F238E27FC236}">
                  <a16:creationId xmlns:a16="http://schemas.microsoft.com/office/drawing/2014/main" id="{46B42751-082B-45DF-9F64-3507EC3C1745}"/>
                </a:ext>
              </a:extLst>
            </p:cNvPr>
            <p:cNvGrpSpPr/>
            <p:nvPr/>
          </p:nvGrpSpPr>
          <p:grpSpPr>
            <a:xfrm>
              <a:off x="5844681" y="4379982"/>
              <a:ext cx="1088860" cy="374502"/>
              <a:chOff x="4390256" y="3248783"/>
              <a:chExt cx="1130880" cy="374502"/>
            </a:xfrm>
          </p:grpSpPr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89CC7B3B-4D0F-4BAE-8C3E-60B8D1F0C397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TekstSylinder 148">
                <a:extLst>
                  <a:ext uri="{FF2B5EF4-FFF2-40B4-BE49-F238E27FC236}">
                    <a16:creationId xmlns:a16="http://schemas.microsoft.com/office/drawing/2014/main" id="{06B66A54-1F51-4DCA-B030-86C757AAE63A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vilt og</a:t>
                </a:r>
                <a:br>
                  <a:rPr lang="nb-NO" sz="900" kern="1200" dirty="0"/>
                </a:br>
                <a:r>
                  <a:rPr lang="nb-NO" sz="900" kern="1200" dirty="0"/>
                  <a:t>motorferdsel</a:t>
                </a:r>
              </a:p>
            </p:txBody>
          </p:sp>
        </p:grpSp>
        <p:grpSp>
          <p:nvGrpSpPr>
            <p:cNvPr id="137" name="Gruppe 136">
              <a:extLst>
                <a:ext uri="{FF2B5EF4-FFF2-40B4-BE49-F238E27FC236}">
                  <a16:creationId xmlns:a16="http://schemas.microsoft.com/office/drawing/2014/main" id="{D10F513B-ECA8-4977-966D-A0381EDFF2A7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146" name="Rektangel 145">
                <a:extLst>
                  <a:ext uri="{FF2B5EF4-FFF2-40B4-BE49-F238E27FC236}">
                    <a16:creationId xmlns:a16="http://schemas.microsoft.com/office/drawing/2014/main" id="{F364FF21-572E-42F7-B19F-1E12BB2C459A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7" name="TekstSylinder 146">
                <a:extLst>
                  <a:ext uri="{FF2B5EF4-FFF2-40B4-BE49-F238E27FC236}">
                    <a16:creationId xmlns:a16="http://schemas.microsoft.com/office/drawing/2014/main" id="{3DE2F5BF-544C-4027-AC21-5659BAE9ABD8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fisk og vann</a:t>
                </a:r>
              </a:p>
            </p:txBody>
          </p:sp>
        </p:grpSp>
        <p:grpSp>
          <p:nvGrpSpPr>
            <p:cNvPr id="138" name="Gruppe 137">
              <a:extLst>
                <a:ext uri="{FF2B5EF4-FFF2-40B4-BE49-F238E27FC236}">
                  <a16:creationId xmlns:a16="http://schemas.microsoft.com/office/drawing/2014/main" id="{A84E2741-5274-44F0-90A9-E1C53281EB10}"/>
                </a:ext>
              </a:extLst>
            </p:cNvPr>
            <p:cNvGrpSpPr/>
            <p:nvPr/>
          </p:nvGrpSpPr>
          <p:grpSpPr>
            <a:xfrm>
              <a:off x="5844681" y="5236776"/>
              <a:ext cx="1088860" cy="374502"/>
              <a:chOff x="4390256" y="3248783"/>
              <a:chExt cx="1130880" cy="374502"/>
            </a:xfrm>
          </p:grpSpPr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3F166ED2-CB26-42A9-8532-D214093748B2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5" name="TekstSylinder 144">
                <a:extLst>
                  <a:ext uri="{FF2B5EF4-FFF2-40B4-BE49-F238E27FC236}">
                    <a16:creationId xmlns:a16="http://schemas.microsoft.com/office/drawing/2014/main" id="{478A25A9-AE3E-4FAA-A054-E7E6539AAEE4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naturvern</a:t>
                </a:r>
              </a:p>
            </p:txBody>
          </p:sp>
        </p:grpSp>
        <p:cxnSp>
          <p:nvCxnSpPr>
            <p:cNvPr id="139" name="Rett linje 138">
              <a:extLst>
                <a:ext uri="{FF2B5EF4-FFF2-40B4-BE49-F238E27FC236}">
                  <a16:creationId xmlns:a16="http://schemas.microsoft.com/office/drawing/2014/main" id="{8B905795-71A1-40BE-A50C-986903F8D182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tt linje 139">
              <a:extLst>
                <a:ext uri="{FF2B5EF4-FFF2-40B4-BE49-F238E27FC236}">
                  <a16:creationId xmlns:a16="http://schemas.microsoft.com/office/drawing/2014/main" id="{A49CFC29-FA4B-4F26-B240-90AAF2AEC0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tt linje 140">
              <a:extLst>
                <a:ext uri="{FF2B5EF4-FFF2-40B4-BE49-F238E27FC236}">
                  <a16:creationId xmlns:a16="http://schemas.microsoft.com/office/drawing/2014/main" id="{8F41240A-DA78-4BAC-B556-DF24E56BBF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Rett linje 141">
              <a:extLst>
                <a:ext uri="{FF2B5EF4-FFF2-40B4-BE49-F238E27FC236}">
                  <a16:creationId xmlns:a16="http://schemas.microsoft.com/office/drawing/2014/main" id="{09ADA910-9DF2-47FF-8FD3-85471849B2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Rett linje 142">
              <a:extLst>
                <a:ext uri="{FF2B5EF4-FFF2-40B4-BE49-F238E27FC236}">
                  <a16:creationId xmlns:a16="http://schemas.microsoft.com/office/drawing/2014/main" id="{1B237A8D-C4D5-458F-A491-8D7DE0858542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uppe 151">
            <a:extLst>
              <a:ext uri="{FF2B5EF4-FFF2-40B4-BE49-F238E27FC236}">
                <a16:creationId xmlns:a16="http://schemas.microsoft.com/office/drawing/2014/main" id="{D79CEDC6-9742-4E23-908F-5BC2FC52CF62}"/>
              </a:ext>
            </a:extLst>
          </p:cNvPr>
          <p:cNvGrpSpPr/>
          <p:nvPr userDrawn="1"/>
        </p:nvGrpSpPr>
        <p:grpSpPr>
          <a:xfrm>
            <a:off x="7050131" y="2951215"/>
            <a:ext cx="1268397" cy="1809451"/>
            <a:chOff x="7199905" y="2951215"/>
            <a:chExt cx="1268397" cy="1809451"/>
          </a:xfrm>
        </p:grpSpPr>
        <p:sp>
          <p:nvSpPr>
            <p:cNvPr id="153" name="Frihåndsform: figur 152">
              <a:extLst>
                <a:ext uri="{FF2B5EF4-FFF2-40B4-BE49-F238E27FC236}">
                  <a16:creationId xmlns:a16="http://schemas.microsoft.com/office/drawing/2014/main" id="{0014D65B-FAFB-4165-B659-6C8570D9D73A}"/>
                </a:ext>
              </a:extLst>
            </p:cNvPr>
            <p:cNvSpPr/>
            <p:nvPr/>
          </p:nvSpPr>
          <p:spPr>
            <a:xfrm>
              <a:off x="7199905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</p:txBody>
        </p:sp>
        <p:grpSp>
          <p:nvGrpSpPr>
            <p:cNvPr id="154" name="Gruppe 153">
              <a:extLst>
                <a:ext uri="{FF2B5EF4-FFF2-40B4-BE49-F238E27FC236}">
                  <a16:creationId xmlns:a16="http://schemas.microsoft.com/office/drawing/2014/main" id="{20EE26FB-E018-42AE-AF1F-EA76CB84CE82}"/>
                </a:ext>
              </a:extLst>
            </p:cNvPr>
            <p:cNvGrpSpPr/>
            <p:nvPr/>
          </p:nvGrpSpPr>
          <p:grpSpPr>
            <a:xfrm>
              <a:off x="7381880" y="3951585"/>
              <a:ext cx="1086421" cy="374502"/>
              <a:chOff x="5758622" y="2636796"/>
              <a:chExt cx="1130880" cy="374502"/>
            </a:xfrm>
          </p:grpSpPr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36AF7F51-EE4F-4F10-8FD7-C67A48BA1F7E}"/>
                  </a:ext>
                </a:extLst>
              </p:cNvPr>
              <p:cNvSpPr/>
              <p:nvPr userDrawn="1"/>
            </p:nvSpPr>
            <p:spPr>
              <a:xfrm>
                <a:off x="5758622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3" name="TekstSylinder 162">
                <a:extLst>
                  <a:ext uri="{FF2B5EF4-FFF2-40B4-BE49-F238E27FC236}">
                    <a16:creationId xmlns:a16="http://schemas.microsoft.com/office/drawing/2014/main" id="{74E2F107-1B07-42F0-8A62-180D4343E451}"/>
                  </a:ext>
                </a:extLst>
              </p:cNvPr>
              <p:cNvSpPr txBox="1"/>
              <p:nvPr userDrawn="1"/>
            </p:nvSpPr>
            <p:spPr>
              <a:xfrm>
                <a:off x="5758622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50" kern="1200" dirty="0"/>
                  <a:t>ressurs og</a:t>
                </a:r>
                <a:br>
                  <a:rPr lang="nb-NO" sz="850" kern="1200" dirty="0"/>
                </a:br>
                <a:r>
                  <a:rPr lang="nb-NO" sz="850" kern="1200" dirty="0"/>
                  <a:t>næring</a:t>
                </a:r>
              </a:p>
            </p:txBody>
          </p:sp>
        </p:grpSp>
        <p:grpSp>
          <p:nvGrpSpPr>
            <p:cNvPr id="155" name="Gruppe 154">
              <a:extLst>
                <a:ext uri="{FF2B5EF4-FFF2-40B4-BE49-F238E27FC236}">
                  <a16:creationId xmlns:a16="http://schemas.microsoft.com/office/drawing/2014/main" id="{D6A84A5B-F416-4868-A027-B159587426E0}"/>
                </a:ext>
              </a:extLst>
            </p:cNvPr>
            <p:cNvGrpSpPr/>
            <p:nvPr/>
          </p:nvGrpSpPr>
          <p:grpSpPr>
            <a:xfrm>
              <a:off x="7381879" y="4386164"/>
              <a:ext cx="1086421" cy="374502"/>
              <a:chOff x="5758622" y="3248783"/>
              <a:chExt cx="1130880" cy="374502"/>
            </a:xfrm>
          </p:grpSpPr>
          <p:sp>
            <p:nvSpPr>
              <p:cNvPr id="160" name="Rektangel 159">
                <a:extLst>
                  <a:ext uri="{FF2B5EF4-FFF2-40B4-BE49-F238E27FC236}">
                    <a16:creationId xmlns:a16="http://schemas.microsoft.com/office/drawing/2014/main" id="{A45699AC-B326-4730-A9C5-26B212F8DB50}"/>
                  </a:ext>
                </a:extLst>
              </p:cNvPr>
              <p:cNvSpPr/>
              <p:nvPr userDrawn="1"/>
            </p:nvSpPr>
            <p:spPr>
              <a:xfrm>
                <a:off x="5758622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1" name="TekstSylinder 160">
                <a:extLst>
                  <a:ext uri="{FF2B5EF4-FFF2-40B4-BE49-F238E27FC236}">
                    <a16:creationId xmlns:a16="http://schemas.microsoft.com/office/drawing/2014/main" id="{E8CECC42-0695-4111-9872-BA29771FA1C1}"/>
                  </a:ext>
                </a:extLst>
              </p:cNvPr>
              <p:cNvSpPr txBox="1"/>
              <p:nvPr userDrawn="1"/>
            </p:nvSpPr>
            <p:spPr>
              <a:xfrm>
                <a:off x="5758622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tilskudd</a:t>
                </a:r>
              </a:p>
            </p:txBody>
          </p:sp>
        </p:grpSp>
        <p:cxnSp>
          <p:nvCxnSpPr>
            <p:cNvPr id="156" name="Rett linje 155">
              <a:extLst>
                <a:ext uri="{FF2B5EF4-FFF2-40B4-BE49-F238E27FC236}">
                  <a16:creationId xmlns:a16="http://schemas.microsoft.com/office/drawing/2014/main" id="{568D70A9-27A8-44E1-B91D-B8473C27A252}"/>
                </a:ext>
              </a:extLst>
            </p:cNvPr>
            <p:cNvCxnSpPr>
              <a:cxnSpLocks/>
            </p:cNvCxnSpPr>
            <p:nvPr/>
          </p:nvCxnSpPr>
          <p:spPr>
            <a:xfrm>
              <a:off x="7211369" y="3801694"/>
              <a:ext cx="0" cy="765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Rett linje 156">
              <a:extLst>
                <a:ext uri="{FF2B5EF4-FFF2-40B4-BE49-F238E27FC236}">
                  <a16:creationId xmlns:a16="http://schemas.microsoft.com/office/drawing/2014/main" id="{1D9CE344-1B53-4ADA-A37E-88A343227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Rett linje 157">
              <a:extLst>
                <a:ext uri="{FF2B5EF4-FFF2-40B4-BE49-F238E27FC236}">
                  <a16:creationId xmlns:a16="http://schemas.microsoft.com/office/drawing/2014/main" id="{7498E261-5518-4F0B-8F4C-327D79CBB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Rett linje 158">
              <a:extLst>
                <a:ext uri="{FF2B5EF4-FFF2-40B4-BE49-F238E27FC236}">
                  <a16:creationId xmlns:a16="http://schemas.microsoft.com/office/drawing/2014/main" id="{84E1B2A0-3219-4A28-A22F-CF0E64B711BB}"/>
                </a:ext>
              </a:extLst>
            </p:cNvPr>
            <p:cNvCxnSpPr/>
            <p:nvPr/>
          </p:nvCxnSpPr>
          <p:spPr>
            <a:xfrm flipV="1">
              <a:off x="7818626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uppe 163">
            <a:extLst>
              <a:ext uri="{FF2B5EF4-FFF2-40B4-BE49-F238E27FC236}">
                <a16:creationId xmlns:a16="http://schemas.microsoft.com/office/drawing/2014/main" id="{3A9C904B-C9B2-4244-960A-C9A0476F8E88}"/>
              </a:ext>
            </a:extLst>
          </p:cNvPr>
          <p:cNvGrpSpPr/>
          <p:nvPr userDrawn="1"/>
        </p:nvGrpSpPr>
        <p:grpSpPr>
          <a:xfrm>
            <a:off x="8440437" y="2951215"/>
            <a:ext cx="1268397" cy="869492"/>
            <a:chOff x="8734667" y="2951215"/>
            <a:chExt cx="1268397" cy="869492"/>
          </a:xfrm>
        </p:grpSpPr>
        <p:sp>
          <p:nvSpPr>
            <p:cNvPr id="165" name="Frihåndsform: figur 164">
              <a:extLst>
                <a:ext uri="{FF2B5EF4-FFF2-40B4-BE49-F238E27FC236}">
                  <a16:creationId xmlns:a16="http://schemas.microsoft.com/office/drawing/2014/main" id="{89C79ACD-212B-4202-83CC-0FB6F12B172F}"/>
                </a:ext>
              </a:extLst>
            </p:cNvPr>
            <p:cNvSpPr/>
            <p:nvPr/>
          </p:nvSpPr>
          <p:spPr>
            <a:xfrm>
              <a:off x="8734667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</p:txBody>
        </p:sp>
        <p:cxnSp>
          <p:nvCxnSpPr>
            <p:cNvPr id="166" name="Rett linje 165">
              <a:extLst>
                <a:ext uri="{FF2B5EF4-FFF2-40B4-BE49-F238E27FC236}">
                  <a16:creationId xmlns:a16="http://schemas.microsoft.com/office/drawing/2014/main" id="{6424E493-A3D0-48EB-8A06-C6C4075E8D3D}"/>
                </a:ext>
              </a:extLst>
            </p:cNvPr>
            <p:cNvCxnSpPr/>
            <p:nvPr/>
          </p:nvCxnSpPr>
          <p:spPr>
            <a:xfrm flipV="1">
              <a:off x="9370794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uppe 166">
            <a:extLst>
              <a:ext uri="{FF2B5EF4-FFF2-40B4-BE49-F238E27FC236}">
                <a16:creationId xmlns:a16="http://schemas.microsoft.com/office/drawing/2014/main" id="{5241463F-AEF8-4CD0-8365-306F8565AC65}"/>
              </a:ext>
            </a:extLst>
          </p:cNvPr>
          <p:cNvGrpSpPr/>
          <p:nvPr userDrawn="1"/>
        </p:nvGrpSpPr>
        <p:grpSpPr>
          <a:xfrm>
            <a:off x="9830745" y="2951215"/>
            <a:ext cx="1268397" cy="869492"/>
            <a:chOff x="10269428" y="2951215"/>
            <a:chExt cx="1268397" cy="869492"/>
          </a:xfrm>
        </p:grpSpPr>
        <p:sp>
          <p:nvSpPr>
            <p:cNvPr id="168" name="Frihåndsform: figur 167">
              <a:extLst>
                <a:ext uri="{FF2B5EF4-FFF2-40B4-BE49-F238E27FC236}">
                  <a16:creationId xmlns:a16="http://schemas.microsoft.com/office/drawing/2014/main" id="{B39B185C-250C-434B-B498-FAAACE577860}"/>
                </a:ext>
              </a:extLst>
            </p:cNvPr>
            <p:cNvSpPr/>
            <p:nvPr/>
          </p:nvSpPr>
          <p:spPr>
            <a:xfrm>
              <a:off x="10269428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HR og </a:t>
              </a:r>
              <a:b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økonomi</a:t>
              </a:r>
            </a:p>
          </p:txBody>
        </p:sp>
        <p:cxnSp>
          <p:nvCxnSpPr>
            <p:cNvPr id="169" name="Rett linje 168">
              <a:extLst>
                <a:ext uri="{FF2B5EF4-FFF2-40B4-BE49-F238E27FC236}">
                  <a16:creationId xmlns:a16="http://schemas.microsoft.com/office/drawing/2014/main" id="{3613D3EC-2D6E-4AB3-BD37-9C4E8CB6BE99}"/>
                </a:ext>
              </a:extLst>
            </p:cNvPr>
            <p:cNvCxnSpPr/>
            <p:nvPr/>
          </p:nvCxnSpPr>
          <p:spPr>
            <a:xfrm flipV="1">
              <a:off x="1086445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Rett pilkobling 169">
            <a:extLst>
              <a:ext uri="{FF2B5EF4-FFF2-40B4-BE49-F238E27FC236}">
                <a16:creationId xmlns:a16="http://schemas.microsoft.com/office/drawing/2014/main" id="{74DC5F3D-6E1A-43C0-BB73-F58318D03CF9}"/>
              </a:ext>
            </a:extLst>
          </p:cNvPr>
          <p:cNvCxnSpPr>
            <a:cxnSpLocks/>
          </p:cNvCxnSpPr>
          <p:nvPr userDrawn="1"/>
        </p:nvCxnSpPr>
        <p:spPr>
          <a:xfrm>
            <a:off x="3810623" y="5836111"/>
            <a:ext cx="7125249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uppe 171">
            <a:extLst>
              <a:ext uri="{FF2B5EF4-FFF2-40B4-BE49-F238E27FC236}">
                <a16:creationId xmlns:a16="http://schemas.microsoft.com/office/drawing/2014/main" id="{F0721FFB-C875-4A66-AC78-0B2F082DD2C5}"/>
              </a:ext>
            </a:extLst>
          </p:cNvPr>
          <p:cNvGrpSpPr/>
          <p:nvPr userDrawn="1"/>
        </p:nvGrpSpPr>
        <p:grpSpPr>
          <a:xfrm>
            <a:off x="2883144" y="2952183"/>
            <a:ext cx="1268397" cy="2660063"/>
            <a:chOff x="5665144" y="2951215"/>
            <a:chExt cx="1268397" cy="2660063"/>
          </a:xfrm>
        </p:grpSpPr>
        <p:sp>
          <p:nvSpPr>
            <p:cNvPr id="173" name="Frihåndsform: figur 172">
              <a:extLst>
                <a:ext uri="{FF2B5EF4-FFF2-40B4-BE49-F238E27FC236}">
                  <a16:creationId xmlns:a16="http://schemas.microsoft.com/office/drawing/2014/main" id="{67153559-4918-42A1-B08D-7B654E8852D4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sosial</a:t>
              </a:r>
            </a:p>
          </p:txBody>
        </p:sp>
        <p:grpSp>
          <p:nvGrpSpPr>
            <p:cNvPr id="174" name="Gruppe 173">
              <a:extLst>
                <a:ext uri="{FF2B5EF4-FFF2-40B4-BE49-F238E27FC236}">
                  <a16:creationId xmlns:a16="http://schemas.microsoft.com/office/drawing/2014/main" id="{65FDA2E5-50A6-4FEB-AF4D-F5EE82486744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CB2EFBB6-3BEB-44D9-A4FE-CC4F5CEEDD51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0" name="TekstSylinder 189">
                <a:extLst>
                  <a:ext uri="{FF2B5EF4-FFF2-40B4-BE49-F238E27FC236}">
                    <a16:creationId xmlns:a16="http://schemas.microsoft.com/office/drawing/2014/main" id="{C9C40F7A-82D5-4C15-A785-685C877FC8AF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sosial og familie</a:t>
                </a:r>
              </a:p>
            </p:txBody>
          </p:sp>
        </p:grpSp>
        <p:grpSp>
          <p:nvGrpSpPr>
            <p:cNvPr id="175" name="Gruppe 174">
              <a:extLst>
                <a:ext uri="{FF2B5EF4-FFF2-40B4-BE49-F238E27FC236}">
                  <a16:creationId xmlns:a16="http://schemas.microsoft.com/office/drawing/2014/main" id="{C64BA1D6-6627-4A20-B239-687F748311BC}"/>
                </a:ext>
              </a:extLst>
            </p:cNvPr>
            <p:cNvGrpSpPr/>
            <p:nvPr/>
          </p:nvGrpSpPr>
          <p:grpSpPr>
            <a:xfrm>
              <a:off x="5844681" y="4379982"/>
              <a:ext cx="1088860" cy="374502"/>
              <a:chOff x="4390256" y="3248783"/>
              <a:chExt cx="1130880" cy="374502"/>
            </a:xfrm>
          </p:grpSpPr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231E42C0-ED00-4A98-8C86-7ABA882B8BDF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8" name="TekstSylinder 187">
                <a:extLst>
                  <a:ext uri="{FF2B5EF4-FFF2-40B4-BE49-F238E27FC236}">
                    <a16:creationId xmlns:a16="http://schemas.microsoft.com/office/drawing/2014/main" id="{C53FC538-C16A-4F23-87BA-4FF0DC416E0F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spesialist-helsetjenester</a:t>
                </a:r>
              </a:p>
            </p:txBody>
          </p:sp>
        </p:grpSp>
        <p:grpSp>
          <p:nvGrpSpPr>
            <p:cNvPr id="176" name="Gruppe 175">
              <a:extLst>
                <a:ext uri="{FF2B5EF4-FFF2-40B4-BE49-F238E27FC236}">
                  <a16:creationId xmlns:a16="http://schemas.microsoft.com/office/drawing/2014/main" id="{5C3A2117-8DE5-42EE-8384-3CF67311306C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185" name="Rektangel 184">
                <a:extLst>
                  <a:ext uri="{FF2B5EF4-FFF2-40B4-BE49-F238E27FC236}">
                    <a16:creationId xmlns:a16="http://schemas.microsoft.com/office/drawing/2014/main" id="{C11D379E-6F09-44EC-B496-BFFEEECE9FF8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6" name="TekstSylinder 185">
                <a:extLst>
                  <a:ext uri="{FF2B5EF4-FFF2-40B4-BE49-F238E27FC236}">
                    <a16:creationId xmlns:a16="http://schemas.microsoft.com/office/drawing/2014/main" id="{D4FEFE82-DD43-4FB6-9FCF-B61B4839527A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kommune-helsetjenester</a:t>
                </a:r>
              </a:p>
            </p:txBody>
          </p:sp>
        </p:grpSp>
        <p:grpSp>
          <p:nvGrpSpPr>
            <p:cNvPr id="177" name="Gruppe 176">
              <a:extLst>
                <a:ext uri="{FF2B5EF4-FFF2-40B4-BE49-F238E27FC236}">
                  <a16:creationId xmlns:a16="http://schemas.microsoft.com/office/drawing/2014/main" id="{4EBB2AC2-9484-4C71-9961-BDBA0C43FDA0}"/>
                </a:ext>
              </a:extLst>
            </p:cNvPr>
            <p:cNvGrpSpPr/>
            <p:nvPr/>
          </p:nvGrpSpPr>
          <p:grpSpPr>
            <a:xfrm>
              <a:off x="5844681" y="5236776"/>
              <a:ext cx="1088860" cy="374502"/>
              <a:chOff x="4390256" y="3248783"/>
              <a:chExt cx="1130880" cy="374502"/>
            </a:xfrm>
          </p:grpSpPr>
          <p:sp>
            <p:nvSpPr>
              <p:cNvPr id="183" name="Rektangel 182">
                <a:extLst>
                  <a:ext uri="{FF2B5EF4-FFF2-40B4-BE49-F238E27FC236}">
                    <a16:creationId xmlns:a16="http://schemas.microsoft.com/office/drawing/2014/main" id="{14FAB417-D3ED-450F-8280-24E31B797AB8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4" name="TekstSylinder 183">
                <a:extLst>
                  <a:ext uri="{FF2B5EF4-FFF2-40B4-BE49-F238E27FC236}">
                    <a16:creationId xmlns:a16="http://schemas.microsoft.com/office/drawing/2014/main" id="{E0EB55C7-F96B-468A-A9DD-48D3EEB18EA7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fagutvikling</a:t>
                </a:r>
              </a:p>
            </p:txBody>
          </p:sp>
        </p:grpSp>
        <p:cxnSp>
          <p:nvCxnSpPr>
            <p:cNvPr id="178" name="Rett linje 177">
              <a:extLst>
                <a:ext uri="{FF2B5EF4-FFF2-40B4-BE49-F238E27FC236}">
                  <a16:creationId xmlns:a16="http://schemas.microsoft.com/office/drawing/2014/main" id="{6C48CB2B-E224-4802-8A9E-6B1CE3550F66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Rett linje 178">
              <a:extLst>
                <a:ext uri="{FF2B5EF4-FFF2-40B4-BE49-F238E27FC236}">
                  <a16:creationId xmlns:a16="http://schemas.microsoft.com/office/drawing/2014/main" id="{4EBFF2B7-0649-4A23-8420-E9DA1423F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Rett linje 179">
              <a:extLst>
                <a:ext uri="{FF2B5EF4-FFF2-40B4-BE49-F238E27FC236}">
                  <a16:creationId xmlns:a16="http://schemas.microsoft.com/office/drawing/2014/main" id="{1DDFAAB9-DA3E-4906-89E2-3EE8C77E8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Rett linje 180">
              <a:extLst>
                <a:ext uri="{FF2B5EF4-FFF2-40B4-BE49-F238E27FC236}">
                  <a16:creationId xmlns:a16="http://schemas.microsoft.com/office/drawing/2014/main" id="{1962530B-D879-4120-8984-08B0C13668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Rett linje 181">
              <a:extLst>
                <a:ext uri="{FF2B5EF4-FFF2-40B4-BE49-F238E27FC236}">
                  <a16:creationId xmlns:a16="http://schemas.microsoft.com/office/drawing/2014/main" id="{D1D2D5D8-6FD0-4E97-A4C8-1529F2C6E7F1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1" name="Rett linje 190">
            <a:extLst>
              <a:ext uri="{FF2B5EF4-FFF2-40B4-BE49-F238E27FC236}">
                <a16:creationId xmlns:a16="http://schemas.microsoft.com/office/drawing/2014/main" id="{07C1AD54-D44F-4A3E-8FD3-CFB8DECFFC9F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2669" y="5424027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851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e 98">
            <a:extLst>
              <a:ext uri="{FF2B5EF4-FFF2-40B4-BE49-F238E27FC236}">
                <a16:creationId xmlns:a16="http://schemas.microsoft.com/office/drawing/2014/main" id="{2FD0EB38-2B30-48AC-A4AF-DAABAF1C7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1" y="3968088"/>
            <a:ext cx="10199684" cy="2828498"/>
          </a:xfrm>
          <a:prstGeom prst="rect">
            <a:avLst/>
          </a:prstGeom>
        </p:spPr>
      </p:pic>
      <p:sp>
        <p:nvSpPr>
          <p:cNvPr id="83" name="Frihåndsform: figur 82">
            <a:extLst>
              <a:ext uri="{FF2B5EF4-FFF2-40B4-BE49-F238E27FC236}">
                <a16:creationId xmlns:a16="http://schemas.microsoft.com/office/drawing/2014/main" id="{454466E0-FB62-406F-A58E-CB7367D3BCFC}"/>
              </a:ext>
            </a:extLst>
          </p:cNvPr>
          <p:cNvSpPr/>
          <p:nvPr/>
        </p:nvSpPr>
        <p:spPr>
          <a:xfrm>
            <a:off x="5197560" y="1273056"/>
            <a:ext cx="2192925" cy="744538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nb-NO" sz="1200" b="1" i="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County Governor</a:t>
            </a:r>
            <a:br>
              <a:rPr lang="nb-NO" sz="1200" b="0" i="0" dirty="0">
                <a:latin typeface="+mn-lt"/>
              </a:rPr>
            </a:br>
            <a:r>
              <a:rPr lang="nb-NO" sz="1200" b="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Deputy County Governors</a:t>
            </a:r>
          </a:p>
        </p:txBody>
      </p:sp>
      <p:sp>
        <p:nvSpPr>
          <p:cNvPr id="91" name="Frihåndsform: figur 90">
            <a:extLst>
              <a:ext uri="{FF2B5EF4-FFF2-40B4-BE49-F238E27FC236}">
                <a16:creationId xmlns:a16="http://schemas.microsoft.com/office/drawing/2014/main" id="{3944C3F2-119C-4774-AE12-71E4E310C1BD}"/>
              </a:ext>
            </a:extLst>
          </p:cNvPr>
          <p:cNvSpPr/>
          <p:nvPr/>
        </p:nvSpPr>
        <p:spPr>
          <a:xfrm>
            <a:off x="4040040" y="2238370"/>
            <a:ext cx="2126121" cy="527913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GB" sz="1200" b="0" dirty="0"/>
              <a:t>Public Security and </a:t>
            </a:r>
            <a:br>
              <a:rPr lang="en-GB" sz="1200" b="0" dirty="0"/>
            </a:br>
            <a:r>
              <a:rPr lang="en-GB" sz="1200" b="0" dirty="0"/>
              <a:t>Emergency Preparedness </a:t>
            </a:r>
            <a:endParaRPr lang="nb-NO" sz="12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2" name="Frihåndsform: figur 91">
            <a:extLst>
              <a:ext uri="{FF2B5EF4-FFF2-40B4-BE49-F238E27FC236}">
                <a16:creationId xmlns:a16="http://schemas.microsoft.com/office/drawing/2014/main" id="{64A4609D-A244-4DA9-A12D-4A260DBB5DC4}"/>
              </a:ext>
            </a:extLst>
          </p:cNvPr>
          <p:cNvSpPr/>
          <p:nvPr/>
        </p:nvSpPr>
        <p:spPr>
          <a:xfrm>
            <a:off x="6437979" y="2264921"/>
            <a:ext cx="2002456" cy="493192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GB" sz="1200" b="0" dirty="0"/>
              <a:t>Support and Communications </a:t>
            </a:r>
            <a:endParaRPr lang="nb-NO" sz="12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0" name="TekstSylinder 59">
            <a:extLst>
              <a:ext uri="{FF2B5EF4-FFF2-40B4-BE49-F238E27FC236}">
                <a16:creationId xmlns:a16="http://schemas.microsoft.com/office/drawing/2014/main" id="{66076227-87CA-4DB6-8018-0119BC87E78E}"/>
              </a:ext>
            </a:extLst>
          </p:cNvPr>
          <p:cNvSpPr txBox="1"/>
          <p:nvPr/>
        </p:nvSpPr>
        <p:spPr>
          <a:xfrm>
            <a:off x="1702798" y="5712994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multidisciplinary groups</a:t>
            </a:r>
            <a:endParaRPr lang="nb-NO" sz="900" i="1" dirty="0">
              <a:solidFill>
                <a:srgbClr val="00244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530B3323-B958-494F-B9BE-05F3A2470779}"/>
              </a:ext>
            </a:extLst>
          </p:cNvPr>
          <p:cNvCxnSpPr>
            <a:cxnSpLocks/>
          </p:cNvCxnSpPr>
          <p:nvPr/>
        </p:nvCxnSpPr>
        <p:spPr>
          <a:xfrm flipV="1">
            <a:off x="1256130" y="2406580"/>
            <a:ext cx="0" cy="342953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0C6B8DC7-5F44-4D9A-8BC5-2454F641B6CA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256130" y="5828410"/>
            <a:ext cx="446668" cy="0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tt linje 103">
            <a:extLst>
              <a:ext uri="{FF2B5EF4-FFF2-40B4-BE49-F238E27FC236}">
                <a16:creationId xmlns:a16="http://schemas.microsoft.com/office/drawing/2014/main" id="{7C14EA57-3750-413E-A0D3-3BA156A8E0D0}"/>
              </a:ext>
            </a:extLst>
          </p:cNvPr>
          <p:cNvCxnSpPr>
            <a:cxnSpLocks/>
          </p:cNvCxnSpPr>
          <p:nvPr/>
        </p:nvCxnSpPr>
        <p:spPr>
          <a:xfrm flipH="1">
            <a:off x="5674669" y="5415857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tt linje 122">
            <a:extLst>
              <a:ext uri="{FF2B5EF4-FFF2-40B4-BE49-F238E27FC236}">
                <a16:creationId xmlns:a16="http://schemas.microsoft.com/office/drawing/2014/main" id="{C0519C44-FC96-4B7C-A3FD-4CF28A782515}"/>
              </a:ext>
            </a:extLst>
          </p:cNvPr>
          <p:cNvCxnSpPr>
            <a:cxnSpLocks/>
          </p:cNvCxnSpPr>
          <p:nvPr/>
        </p:nvCxnSpPr>
        <p:spPr>
          <a:xfrm flipH="1">
            <a:off x="1498842" y="5000654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tt linje 124">
            <a:extLst>
              <a:ext uri="{FF2B5EF4-FFF2-40B4-BE49-F238E27FC236}">
                <a16:creationId xmlns:a16="http://schemas.microsoft.com/office/drawing/2014/main" id="{D5182EC3-D6C8-4C27-BFC0-24B96C278978}"/>
              </a:ext>
            </a:extLst>
          </p:cNvPr>
          <p:cNvCxnSpPr/>
          <p:nvPr/>
        </p:nvCxnSpPr>
        <p:spPr>
          <a:xfrm>
            <a:off x="6166161" y="2511188"/>
            <a:ext cx="271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tt linje 126">
            <a:extLst>
              <a:ext uri="{FF2B5EF4-FFF2-40B4-BE49-F238E27FC236}">
                <a16:creationId xmlns:a16="http://schemas.microsoft.com/office/drawing/2014/main" id="{EF196F37-D0BE-4D49-AE49-0CAFC92C8E8C}"/>
              </a:ext>
            </a:extLst>
          </p:cNvPr>
          <p:cNvCxnSpPr>
            <a:cxnSpLocks/>
          </p:cNvCxnSpPr>
          <p:nvPr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tt linje 130">
            <a:extLst>
              <a:ext uri="{FF2B5EF4-FFF2-40B4-BE49-F238E27FC236}">
                <a16:creationId xmlns:a16="http://schemas.microsoft.com/office/drawing/2014/main" id="{112B7DCC-A1CB-41F7-896F-93F5ACF8B6E5}"/>
              </a:ext>
            </a:extLst>
          </p:cNvPr>
          <p:cNvCxnSpPr/>
          <p:nvPr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uppe 141">
            <a:extLst>
              <a:ext uri="{FF2B5EF4-FFF2-40B4-BE49-F238E27FC236}">
                <a16:creationId xmlns:a16="http://schemas.microsoft.com/office/drawing/2014/main" id="{45B60297-10C8-4953-B69F-9FDE04140DC1}"/>
              </a:ext>
            </a:extLst>
          </p:cNvPr>
          <p:cNvGrpSpPr/>
          <p:nvPr userDrawn="1"/>
        </p:nvGrpSpPr>
        <p:grpSpPr>
          <a:xfrm>
            <a:off x="1488906" y="2951215"/>
            <a:ext cx="1268397" cy="2245359"/>
            <a:chOff x="1060861" y="2951215"/>
            <a:chExt cx="1268397" cy="2245359"/>
          </a:xfrm>
        </p:grpSpPr>
        <p:grpSp>
          <p:nvGrpSpPr>
            <p:cNvPr id="141" name="Gruppe 140">
              <a:extLst>
                <a:ext uri="{FF2B5EF4-FFF2-40B4-BE49-F238E27FC236}">
                  <a16:creationId xmlns:a16="http://schemas.microsoft.com/office/drawing/2014/main" id="{AA151873-1F92-4B0C-9CD7-912152222F83}"/>
                </a:ext>
              </a:extLst>
            </p:cNvPr>
            <p:cNvGrpSpPr/>
            <p:nvPr userDrawn="1"/>
          </p:nvGrpSpPr>
          <p:grpSpPr>
            <a:xfrm>
              <a:off x="1060861" y="3186509"/>
              <a:ext cx="1268397" cy="2010065"/>
              <a:chOff x="1060861" y="3186509"/>
              <a:chExt cx="1268397" cy="2010065"/>
            </a:xfrm>
          </p:grpSpPr>
          <p:sp>
            <p:nvSpPr>
              <p:cNvPr id="84" name="Frihåndsform: figur 83">
                <a:extLst>
                  <a:ext uri="{FF2B5EF4-FFF2-40B4-BE49-F238E27FC236}">
                    <a16:creationId xmlns:a16="http://schemas.microsoft.com/office/drawing/2014/main" id="{99D7E0B9-7012-4B5B-BD47-95AFD4FA0E3B}"/>
                  </a:ext>
                </a:extLst>
              </p:cNvPr>
              <p:cNvSpPr/>
              <p:nvPr/>
            </p:nvSpPr>
            <p:spPr>
              <a:xfrm>
                <a:off x="1060861" y="3186509"/>
                <a:ext cx="1268397" cy="634198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/>
                <a:r>
                  <a:rPr lang="en-GB" sz="1100" b="1" dirty="0"/>
                  <a:t>Justice and Municipal </a:t>
                </a:r>
                <a:endParaRPr lang="nb-NO" sz="11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grpSp>
            <p:nvGrpSpPr>
              <p:cNvPr id="14" name="Gruppe 13">
                <a:extLst>
                  <a:ext uri="{FF2B5EF4-FFF2-40B4-BE49-F238E27FC236}">
                    <a16:creationId xmlns:a16="http://schemas.microsoft.com/office/drawing/2014/main" id="{3FC639D4-0698-40E7-93EE-31B19A98866F}"/>
                  </a:ext>
                </a:extLst>
              </p:cNvPr>
              <p:cNvGrpSpPr/>
              <p:nvPr/>
            </p:nvGrpSpPr>
            <p:grpSpPr>
              <a:xfrm>
                <a:off x="1242047" y="3951585"/>
                <a:ext cx="1086540" cy="374502"/>
                <a:chOff x="285158" y="2636796"/>
                <a:chExt cx="1130880" cy="374502"/>
              </a:xfrm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68B5C03B-36B2-4A85-BC92-97E030BD41B0}"/>
                    </a:ext>
                  </a:extLst>
                </p:cNvPr>
                <p:cNvSpPr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TekstSylinder 21">
                  <a:extLst>
                    <a:ext uri="{FF2B5EF4-FFF2-40B4-BE49-F238E27FC236}">
                      <a16:creationId xmlns:a16="http://schemas.microsoft.com/office/drawing/2014/main" id="{64E443A0-1BCA-494F-AC1F-AF453A67D422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Juridical</a:t>
                  </a:r>
                </a:p>
              </p:txBody>
            </p:sp>
          </p:grpSp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8631CE5B-699B-4F2B-B318-31DC9942586A}"/>
                  </a:ext>
                </a:extLst>
              </p:cNvPr>
              <p:cNvGrpSpPr/>
              <p:nvPr/>
            </p:nvGrpSpPr>
            <p:grpSpPr>
              <a:xfrm>
                <a:off x="1242039" y="4386164"/>
                <a:ext cx="1086540" cy="374502"/>
                <a:chOff x="285158" y="3248783"/>
                <a:chExt cx="1130880" cy="374502"/>
              </a:xfrm>
            </p:grpSpPr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6A14C2ED-CCF0-4EE5-99CE-D907CE6BC903}"/>
                    </a:ext>
                  </a:extLst>
                </p:cNvPr>
                <p:cNvSpPr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TekstSylinder 19">
                  <a:extLst>
                    <a:ext uri="{FF2B5EF4-FFF2-40B4-BE49-F238E27FC236}">
                      <a16:creationId xmlns:a16="http://schemas.microsoft.com/office/drawing/2014/main" id="{09EA5C5C-9D71-44B6-ABEE-25CD34187EE8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Guardianship</a:t>
                  </a:r>
                </a:p>
              </p:txBody>
            </p:sp>
          </p:grpSp>
          <p:grpSp>
            <p:nvGrpSpPr>
              <p:cNvPr id="16" name="Gruppe 15">
                <a:extLst>
                  <a:ext uri="{FF2B5EF4-FFF2-40B4-BE49-F238E27FC236}">
                    <a16:creationId xmlns:a16="http://schemas.microsoft.com/office/drawing/2014/main" id="{EC40A4FF-442A-42B6-A7EF-7680F71B93D8}"/>
                  </a:ext>
                </a:extLst>
              </p:cNvPr>
              <p:cNvGrpSpPr/>
              <p:nvPr/>
            </p:nvGrpSpPr>
            <p:grpSpPr>
              <a:xfrm>
                <a:off x="1242047" y="4822072"/>
                <a:ext cx="1086532" cy="374502"/>
                <a:chOff x="285158" y="3860771"/>
                <a:chExt cx="1130880" cy="374502"/>
              </a:xfrm>
            </p:grpSpPr>
            <p:sp>
              <p:nvSpPr>
                <p:cNvPr id="17" name="Rektangel 16">
                  <a:extLst>
                    <a:ext uri="{FF2B5EF4-FFF2-40B4-BE49-F238E27FC236}">
                      <a16:creationId xmlns:a16="http://schemas.microsoft.com/office/drawing/2014/main" id="{FD08B21F-9F14-4272-96D2-173BD66C7751}"/>
                    </a:ext>
                  </a:extLst>
                </p:cNvPr>
                <p:cNvSpPr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TekstSylinder 17">
                  <a:extLst>
                    <a:ext uri="{FF2B5EF4-FFF2-40B4-BE49-F238E27FC236}">
                      <a16:creationId xmlns:a16="http://schemas.microsoft.com/office/drawing/2014/main" id="{C2A78EB1-E99C-4562-82BB-D78F8AC4487F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Planning</a:t>
                  </a:r>
                </a:p>
              </p:txBody>
            </p:sp>
          </p:grpSp>
          <p:cxnSp>
            <p:nvCxnSpPr>
              <p:cNvPr id="120" name="Rett linje 119">
                <a:extLst>
                  <a:ext uri="{FF2B5EF4-FFF2-40B4-BE49-F238E27FC236}">
                    <a16:creationId xmlns:a16="http://schemas.microsoft.com/office/drawing/2014/main" id="{4B5C2470-ECE0-4F2D-B95D-2F7C15CE1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797" y="3814357"/>
                <a:ext cx="0" cy="1187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tt linje 120">
                <a:extLst>
                  <a:ext uri="{FF2B5EF4-FFF2-40B4-BE49-F238E27FC236}">
                    <a16:creationId xmlns:a16="http://schemas.microsoft.com/office/drawing/2014/main" id="{25C33EB2-2C71-492B-B260-B62EC07420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150172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tt linje 121">
                <a:extLst>
                  <a:ext uri="{FF2B5EF4-FFF2-40B4-BE49-F238E27FC236}">
                    <a16:creationId xmlns:a16="http://schemas.microsoft.com/office/drawing/2014/main" id="{6CDFD965-D25D-4468-9BE1-4A5D60294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568816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Rett linje 132">
              <a:extLst>
                <a:ext uri="{FF2B5EF4-FFF2-40B4-BE49-F238E27FC236}">
                  <a16:creationId xmlns:a16="http://schemas.microsoft.com/office/drawing/2014/main" id="{E45448D3-A2EE-479E-A434-5EDF243542F5}"/>
                </a:ext>
              </a:extLst>
            </p:cNvPr>
            <p:cNvCxnSpPr/>
            <p:nvPr/>
          </p:nvCxnSpPr>
          <p:spPr>
            <a:xfrm flipV="1">
              <a:off x="167278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uppe 142">
            <a:extLst>
              <a:ext uri="{FF2B5EF4-FFF2-40B4-BE49-F238E27FC236}">
                <a16:creationId xmlns:a16="http://schemas.microsoft.com/office/drawing/2014/main" id="{9A880F69-6D34-4B21-B2E8-36CBF7D2E57B}"/>
              </a:ext>
            </a:extLst>
          </p:cNvPr>
          <p:cNvGrpSpPr/>
          <p:nvPr userDrawn="1"/>
        </p:nvGrpSpPr>
        <p:grpSpPr>
          <a:xfrm>
            <a:off x="2873151" y="2944190"/>
            <a:ext cx="1268397" cy="1806206"/>
            <a:chOff x="2595622" y="2951215"/>
            <a:chExt cx="1268397" cy="1806206"/>
          </a:xfrm>
        </p:grpSpPr>
        <p:sp>
          <p:nvSpPr>
            <p:cNvPr id="85" name="Frihåndsform: figur 84">
              <a:extLst>
                <a:ext uri="{FF2B5EF4-FFF2-40B4-BE49-F238E27FC236}">
                  <a16:creationId xmlns:a16="http://schemas.microsoft.com/office/drawing/2014/main" id="{A21D8405-99B9-4FCD-95D6-5968E3DFCD70}"/>
                </a:ext>
              </a:extLst>
            </p:cNvPr>
            <p:cNvSpPr/>
            <p:nvPr/>
          </p:nvSpPr>
          <p:spPr>
            <a:xfrm>
              <a:off x="2595622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Health and Social Affairs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1C575C4C-F720-46EF-81BE-9A254A1BAE7F}"/>
                </a:ext>
              </a:extLst>
            </p:cNvPr>
            <p:cNvGrpSpPr/>
            <p:nvPr/>
          </p:nvGrpSpPr>
          <p:grpSpPr>
            <a:xfrm>
              <a:off x="2766203" y="3944597"/>
              <a:ext cx="1097815" cy="381490"/>
              <a:chOff x="1642371" y="2629808"/>
              <a:chExt cx="1142033" cy="381490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84CF093A-A2D2-45B7-8FE9-5151FA04C3F6}"/>
                  </a:ext>
                </a:extLst>
              </p:cNvPr>
              <p:cNvSpPr/>
              <p:nvPr userDrawn="1"/>
            </p:nvSpPr>
            <p:spPr>
              <a:xfrm>
                <a:off x="1653524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C0EB11DD-07A1-4CA5-9B48-1D0169C9CCB0}"/>
                  </a:ext>
                </a:extLst>
              </p:cNvPr>
              <p:cNvSpPr txBox="1"/>
              <p:nvPr userDrawn="1"/>
            </p:nvSpPr>
            <p:spPr>
              <a:xfrm>
                <a:off x="1642371" y="2629808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 err="1"/>
                  <a:t>Welfare</a:t>
                </a:r>
                <a:r>
                  <a:rPr lang="nb-NO" sz="900" kern="1200" dirty="0"/>
                  <a:t> and Family Services</a:t>
                </a:r>
              </a:p>
            </p:txBody>
          </p: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C2EFA962-3C91-4775-9E5D-B7E41DE2FC2F}"/>
                </a:ext>
              </a:extLst>
            </p:cNvPr>
            <p:cNvGrpSpPr/>
            <p:nvPr/>
          </p:nvGrpSpPr>
          <p:grpSpPr>
            <a:xfrm>
              <a:off x="2783194" y="4382919"/>
              <a:ext cx="1080825" cy="374502"/>
              <a:chOff x="1653524" y="3248783"/>
              <a:chExt cx="1130880" cy="374502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A4C2B1FA-D8A3-4052-A155-CE35316BA17A}"/>
                  </a:ext>
                </a:extLst>
              </p:cNvPr>
              <p:cNvSpPr/>
              <p:nvPr userDrawn="1"/>
            </p:nvSpPr>
            <p:spPr>
              <a:xfrm>
                <a:off x="1653524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D425CF51-24B2-4452-8272-15BF8A93321A}"/>
                  </a:ext>
                </a:extLst>
              </p:cNvPr>
              <p:cNvSpPr txBox="1"/>
              <p:nvPr userDrawn="1"/>
            </p:nvSpPr>
            <p:spPr>
              <a:xfrm>
                <a:off x="1653524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Specialist Health Services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18" name="Rett linje 117">
              <a:extLst>
                <a:ext uri="{FF2B5EF4-FFF2-40B4-BE49-F238E27FC236}">
                  <a16:creationId xmlns:a16="http://schemas.microsoft.com/office/drawing/2014/main" id="{1C5D21DF-7958-41AA-9013-69D1CC283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322" y="415149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linje 118">
              <a:extLst>
                <a:ext uri="{FF2B5EF4-FFF2-40B4-BE49-F238E27FC236}">
                  <a16:creationId xmlns:a16="http://schemas.microsoft.com/office/drawing/2014/main" id="{58BD1B5C-4C31-4C5E-95A7-EE1F90FDA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322" y="457989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tt linje 134">
              <a:extLst>
                <a:ext uri="{FF2B5EF4-FFF2-40B4-BE49-F238E27FC236}">
                  <a16:creationId xmlns:a16="http://schemas.microsoft.com/office/drawing/2014/main" id="{7E11723F-FE0C-4575-8219-8506180039F3}"/>
                </a:ext>
              </a:extLst>
            </p:cNvPr>
            <p:cNvCxnSpPr/>
            <p:nvPr/>
          </p:nvCxnSpPr>
          <p:spPr>
            <a:xfrm flipV="1">
              <a:off x="3233625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uppe 143">
            <a:extLst>
              <a:ext uri="{FF2B5EF4-FFF2-40B4-BE49-F238E27FC236}">
                <a16:creationId xmlns:a16="http://schemas.microsoft.com/office/drawing/2014/main" id="{CAA3EEA9-5D98-47EB-A10D-C97E1CB1AA0C}"/>
              </a:ext>
            </a:extLst>
          </p:cNvPr>
          <p:cNvGrpSpPr/>
          <p:nvPr userDrawn="1"/>
        </p:nvGrpSpPr>
        <p:grpSpPr>
          <a:xfrm>
            <a:off x="4269519" y="2951215"/>
            <a:ext cx="1268397" cy="2236602"/>
            <a:chOff x="4130383" y="2951215"/>
            <a:chExt cx="1268397" cy="2236602"/>
          </a:xfrm>
        </p:grpSpPr>
        <p:sp>
          <p:nvSpPr>
            <p:cNvPr id="86" name="Frihåndsform: figur 85">
              <a:extLst>
                <a:ext uri="{FF2B5EF4-FFF2-40B4-BE49-F238E27FC236}">
                  <a16:creationId xmlns:a16="http://schemas.microsoft.com/office/drawing/2014/main" id="{8C0D000C-1464-4199-A7F0-3533B6A396C5}"/>
                </a:ext>
              </a:extLst>
            </p:cNvPr>
            <p:cNvSpPr/>
            <p:nvPr/>
          </p:nvSpPr>
          <p:spPr>
            <a:xfrm>
              <a:off x="4130383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Juvenile and Child Welfare 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9F3375D5-0655-4160-AB53-F630AD786A5A}"/>
                </a:ext>
              </a:extLst>
            </p:cNvPr>
            <p:cNvGrpSpPr/>
            <p:nvPr/>
          </p:nvGrpSpPr>
          <p:grpSpPr>
            <a:xfrm>
              <a:off x="4310446" y="3951585"/>
              <a:ext cx="1088334" cy="374502"/>
              <a:chOff x="3021890" y="2636796"/>
              <a:chExt cx="1130880" cy="374502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E9B5FA2F-13CD-43A9-B708-97C8D2130059}"/>
                  </a:ext>
                </a:extLst>
              </p:cNvPr>
              <p:cNvSpPr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TekstSylinder 41">
                <a:extLst>
                  <a:ext uri="{FF2B5EF4-FFF2-40B4-BE49-F238E27FC236}">
                    <a16:creationId xmlns:a16="http://schemas.microsoft.com/office/drawing/2014/main" id="{7BE25B49-A508-44F1-BF9B-F6C37A6DBEDE}"/>
                  </a:ext>
                </a:extLst>
              </p:cNvPr>
              <p:cNvSpPr txBox="1"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Schools</a:t>
                </a:r>
              </a:p>
            </p:txBody>
          </p: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24CF45F5-8584-4EC3-9CB6-9A2FCC6FD357}"/>
                </a:ext>
              </a:extLst>
            </p:cNvPr>
            <p:cNvGrpSpPr/>
            <p:nvPr/>
          </p:nvGrpSpPr>
          <p:grpSpPr>
            <a:xfrm>
              <a:off x="4320877" y="4386164"/>
              <a:ext cx="1075466" cy="374502"/>
              <a:chOff x="3021890" y="3248783"/>
              <a:chExt cx="1130880" cy="374502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113F81FC-6F27-4508-A1C4-721C0001E237}"/>
                  </a:ext>
                </a:extLst>
              </p:cNvPr>
              <p:cNvSpPr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TekstSylinder 39">
                <a:extLst>
                  <a:ext uri="{FF2B5EF4-FFF2-40B4-BE49-F238E27FC236}">
                    <a16:creationId xmlns:a16="http://schemas.microsoft.com/office/drawing/2014/main" id="{22A933F3-2F64-4375-9225-0689C935A2BD}"/>
                  </a:ext>
                </a:extLst>
              </p:cNvPr>
              <p:cNvSpPr txBox="1"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Nursery Schools</a:t>
                </a:r>
                <a:endParaRPr lang="nb-NO" sz="900" kern="1200" dirty="0"/>
              </a:p>
            </p:txBody>
          </p: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7D8636CE-05B2-4A19-AA32-1872D915EA8F}"/>
                </a:ext>
              </a:extLst>
            </p:cNvPr>
            <p:cNvGrpSpPr/>
            <p:nvPr/>
          </p:nvGrpSpPr>
          <p:grpSpPr>
            <a:xfrm>
              <a:off x="4323204" y="4813315"/>
              <a:ext cx="1073139" cy="374502"/>
              <a:chOff x="3021890" y="3860771"/>
              <a:chExt cx="1130880" cy="374502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7219CD6A-6191-49E4-B11E-5402B30866AB}"/>
                  </a:ext>
                </a:extLst>
              </p:cNvPr>
              <p:cNvSpPr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kstSylinder 37">
                <a:extLst>
                  <a:ext uri="{FF2B5EF4-FFF2-40B4-BE49-F238E27FC236}">
                    <a16:creationId xmlns:a16="http://schemas.microsoft.com/office/drawing/2014/main" id="{EB86A631-9500-47DE-8FCC-666876D252E8}"/>
                  </a:ext>
                </a:extLst>
              </p:cNvPr>
              <p:cNvSpPr txBox="1"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Child Welfare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Rett linje 110">
              <a:extLst>
                <a:ext uri="{FF2B5EF4-FFF2-40B4-BE49-F238E27FC236}">
                  <a16:creationId xmlns:a16="http://schemas.microsoft.com/office/drawing/2014/main" id="{4B9FAC8E-FFFD-40B5-B41E-CD2439F2CAC1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09" y="3807774"/>
              <a:ext cx="0" cy="1187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tt linje 111">
              <a:extLst>
                <a:ext uri="{FF2B5EF4-FFF2-40B4-BE49-F238E27FC236}">
                  <a16:creationId xmlns:a16="http://schemas.microsoft.com/office/drawing/2014/main" id="{827202D0-7EEC-4EF7-BC91-8EB350D63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14358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112">
              <a:extLst>
                <a:ext uri="{FF2B5EF4-FFF2-40B4-BE49-F238E27FC236}">
                  <a16:creationId xmlns:a16="http://schemas.microsoft.com/office/drawing/2014/main" id="{FC971D9C-F27F-408B-B42B-84A4D61B9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562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tt linje 113">
              <a:extLst>
                <a:ext uri="{FF2B5EF4-FFF2-40B4-BE49-F238E27FC236}">
                  <a16:creationId xmlns:a16="http://schemas.microsoft.com/office/drawing/2014/main" id="{92238850-CBDB-44BE-9718-3A23F06920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tt linje 135">
              <a:extLst>
                <a:ext uri="{FF2B5EF4-FFF2-40B4-BE49-F238E27FC236}">
                  <a16:creationId xmlns:a16="http://schemas.microsoft.com/office/drawing/2014/main" id="{6798F810-268C-4BAE-808F-E65F02498B42}"/>
                </a:ext>
              </a:extLst>
            </p:cNvPr>
            <p:cNvCxnSpPr/>
            <p:nvPr/>
          </p:nvCxnSpPr>
          <p:spPr>
            <a:xfrm flipV="1">
              <a:off x="4742458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e 144">
            <a:extLst>
              <a:ext uri="{FF2B5EF4-FFF2-40B4-BE49-F238E27FC236}">
                <a16:creationId xmlns:a16="http://schemas.microsoft.com/office/drawing/2014/main" id="{28855B7B-A619-4A86-82CC-A121CB5CF261}"/>
              </a:ext>
            </a:extLst>
          </p:cNvPr>
          <p:cNvGrpSpPr/>
          <p:nvPr userDrawn="1"/>
        </p:nvGrpSpPr>
        <p:grpSpPr>
          <a:xfrm>
            <a:off x="5659825" y="2951215"/>
            <a:ext cx="1268398" cy="2660063"/>
            <a:chOff x="5665144" y="2951215"/>
            <a:chExt cx="1268398" cy="2660063"/>
          </a:xfrm>
        </p:grpSpPr>
        <p:sp>
          <p:nvSpPr>
            <p:cNvPr id="87" name="Frihåndsform: figur 86">
              <a:extLst>
                <a:ext uri="{FF2B5EF4-FFF2-40B4-BE49-F238E27FC236}">
                  <a16:creationId xmlns:a16="http://schemas.microsoft.com/office/drawing/2014/main" id="{9CD7B1E1-8071-4F38-8264-3BDE8841B6DB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Environment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45" name="Gruppe 44">
              <a:extLst>
                <a:ext uri="{FF2B5EF4-FFF2-40B4-BE49-F238E27FC236}">
                  <a16:creationId xmlns:a16="http://schemas.microsoft.com/office/drawing/2014/main" id="{0A39FF34-4833-44CA-81C7-1DE05BD002E5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51BA38A6-CB9C-4A37-B245-E07C5270074C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TekstSylinder 49">
                <a:extLst>
                  <a:ext uri="{FF2B5EF4-FFF2-40B4-BE49-F238E27FC236}">
                    <a16:creationId xmlns:a16="http://schemas.microsoft.com/office/drawing/2014/main" id="{57DF9790-CE76-4828-ABBB-AD794461F06F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Pollution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e 45">
              <a:extLst>
                <a:ext uri="{FF2B5EF4-FFF2-40B4-BE49-F238E27FC236}">
                  <a16:creationId xmlns:a16="http://schemas.microsoft.com/office/drawing/2014/main" id="{4AB61D7C-8973-4F4D-B457-7FC686F5E6A3}"/>
                </a:ext>
              </a:extLst>
            </p:cNvPr>
            <p:cNvGrpSpPr/>
            <p:nvPr/>
          </p:nvGrpSpPr>
          <p:grpSpPr>
            <a:xfrm>
              <a:off x="5844681" y="4379982"/>
              <a:ext cx="1088861" cy="374502"/>
              <a:chOff x="4390256" y="3248783"/>
              <a:chExt cx="1130881" cy="374502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ED240E55-65EF-40B4-92F3-74807446A603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TekstSylinder 47">
                <a:extLst>
                  <a:ext uri="{FF2B5EF4-FFF2-40B4-BE49-F238E27FC236}">
                    <a16:creationId xmlns:a16="http://schemas.microsoft.com/office/drawing/2014/main" id="{1FE686AC-53C1-44B8-A617-647CD9478195}"/>
                  </a:ext>
                </a:extLst>
              </p:cNvPr>
              <p:cNvSpPr txBox="1"/>
              <p:nvPr userDrawn="1"/>
            </p:nvSpPr>
            <p:spPr>
              <a:xfrm>
                <a:off x="4390257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solidFill>
                      <a:schemeClr val="lt1"/>
                    </a:solidFill>
                    <a:effectLst/>
                    <a:latin typeface="+mn-lt"/>
                    <a:ea typeface="+mn-ea"/>
                    <a:cs typeface="+mn-cs"/>
                  </a:rPr>
                  <a:t>Wildlife and Motorized Traffic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uppe 67">
              <a:extLst>
                <a:ext uri="{FF2B5EF4-FFF2-40B4-BE49-F238E27FC236}">
                  <a16:creationId xmlns:a16="http://schemas.microsoft.com/office/drawing/2014/main" id="{981F2B97-0676-476B-9A28-316B41C57A94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103C6B28-6CC7-4117-AB14-F8002FA1FC4A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TekstSylinder 72">
                <a:extLst>
                  <a:ext uri="{FF2B5EF4-FFF2-40B4-BE49-F238E27FC236}">
                    <a16:creationId xmlns:a16="http://schemas.microsoft.com/office/drawing/2014/main" id="{40D2104E-7E41-4281-A57D-2BAC25F82765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Fish and Water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uppe 68">
              <a:extLst>
                <a:ext uri="{FF2B5EF4-FFF2-40B4-BE49-F238E27FC236}">
                  <a16:creationId xmlns:a16="http://schemas.microsoft.com/office/drawing/2014/main" id="{E5AE7780-0F85-487E-BADF-D7874C43071D}"/>
                </a:ext>
              </a:extLst>
            </p:cNvPr>
            <p:cNvGrpSpPr/>
            <p:nvPr/>
          </p:nvGrpSpPr>
          <p:grpSpPr>
            <a:xfrm>
              <a:off x="5829003" y="5236776"/>
              <a:ext cx="1104538" cy="374502"/>
              <a:chOff x="4373973" y="3248783"/>
              <a:chExt cx="1147163" cy="374502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4999A756-0BE4-4D61-9F8E-0B3BC4AB4E00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TekstSylinder 70">
                <a:extLst>
                  <a:ext uri="{FF2B5EF4-FFF2-40B4-BE49-F238E27FC236}">
                    <a16:creationId xmlns:a16="http://schemas.microsoft.com/office/drawing/2014/main" id="{178EEA70-A5A7-4A1C-A427-36B8BF94283F}"/>
                  </a:ext>
                </a:extLst>
              </p:cNvPr>
              <p:cNvSpPr txBox="1"/>
              <p:nvPr userDrawn="1"/>
            </p:nvSpPr>
            <p:spPr>
              <a:xfrm>
                <a:off x="4373973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Nature </a:t>
                </a:r>
                <a:b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Conservation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98" name="Rett linje 97">
              <a:extLst>
                <a:ext uri="{FF2B5EF4-FFF2-40B4-BE49-F238E27FC236}">
                  <a16:creationId xmlns:a16="http://schemas.microsoft.com/office/drawing/2014/main" id="{87D9655B-70DB-4B69-8999-FE8B7A99D607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tt linje 99">
              <a:extLst>
                <a:ext uri="{FF2B5EF4-FFF2-40B4-BE49-F238E27FC236}">
                  <a16:creationId xmlns:a16="http://schemas.microsoft.com/office/drawing/2014/main" id="{F3BC3158-6CDD-4FFF-90AA-D2592CCB92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tt linje 101">
              <a:extLst>
                <a:ext uri="{FF2B5EF4-FFF2-40B4-BE49-F238E27FC236}">
                  <a16:creationId xmlns:a16="http://schemas.microsoft.com/office/drawing/2014/main" id="{88ECDE46-8DAB-4EC8-AFA3-E7A38D1CE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tt linje 102">
              <a:extLst>
                <a:ext uri="{FF2B5EF4-FFF2-40B4-BE49-F238E27FC236}">
                  <a16:creationId xmlns:a16="http://schemas.microsoft.com/office/drawing/2014/main" id="{7C6DFE02-2D80-4431-8BEE-9AC61A7B4D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tt linje 136">
              <a:extLst>
                <a:ext uri="{FF2B5EF4-FFF2-40B4-BE49-F238E27FC236}">
                  <a16:creationId xmlns:a16="http://schemas.microsoft.com/office/drawing/2014/main" id="{7C2D3E5F-6B0C-418A-83C6-41A2E079F160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e 145">
            <a:extLst>
              <a:ext uri="{FF2B5EF4-FFF2-40B4-BE49-F238E27FC236}">
                <a16:creationId xmlns:a16="http://schemas.microsoft.com/office/drawing/2014/main" id="{66ACBEB2-0F2A-4792-B388-0C60A455D3DC}"/>
              </a:ext>
            </a:extLst>
          </p:cNvPr>
          <p:cNvGrpSpPr/>
          <p:nvPr userDrawn="1"/>
        </p:nvGrpSpPr>
        <p:grpSpPr>
          <a:xfrm>
            <a:off x="7050131" y="2951215"/>
            <a:ext cx="1272566" cy="1938295"/>
            <a:chOff x="7199905" y="2951215"/>
            <a:chExt cx="1272566" cy="1938295"/>
          </a:xfrm>
        </p:grpSpPr>
        <p:sp>
          <p:nvSpPr>
            <p:cNvPr id="88" name="Frihåndsform: figur 87">
              <a:extLst>
                <a:ext uri="{FF2B5EF4-FFF2-40B4-BE49-F238E27FC236}">
                  <a16:creationId xmlns:a16="http://schemas.microsoft.com/office/drawing/2014/main" id="{77503614-5B8B-484F-9FEA-DF4A1CD70902}"/>
                </a:ext>
              </a:extLst>
            </p:cNvPr>
            <p:cNvSpPr/>
            <p:nvPr/>
          </p:nvSpPr>
          <p:spPr>
            <a:xfrm>
              <a:off x="7199905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Reindeer Husbandry 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53" name="Gruppe 52">
              <a:extLst>
                <a:ext uri="{FF2B5EF4-FFF2-40B4-BE49-F238E27FC236}">
                  <a16:creationId xmlns:a16="http://schemas.microsoft.com/office/drawing/2014/main" id="{908AD556-EA93-4B03-855E-E3C896BEDC7B}"/>
                </a:ext>
              </a:extLst>
            </p:cNvPr>
            <p:cNvGrpSpPr/>
            <p:nvPr/>
          </p:nvGrpSpPr>
          <p:grpSpPr>
            <a:xfrm>
              <a:off x="7381887" y="3951584"/>
              <a:ext cx="1090584" cy="509713"/>
              <a:chOff x="5758622" y="2636795"/>
              <a:chExt cx="1135213" cy="509713"/>
            </a:xfrm>
          </p:grpSpPr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C95E2232-A924-4487-A46E-3009521B616C}"/>
                  </a:ext>
                </a:extLst>
              </p:cNvPr>
              <p:cNvSpPr/>
              <p:nvPr userDrawn="1"/>
            </p:nvSpPr>
            <p:spPr>
              <a:xfrm>
                <a:off x="5758622" y="2636795"/>
                <a:ext cx="1130880" cy="50971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TekstSylinder 57">
                <a:extLst>
                  <a:ext uri="{FF2B5EF4-FFF2-40B4-BE49-F238E27FC236}">
                    <a16:creationId xmlns:a16="http://schemas.microsoft.com/office/drawing/2014/main" id="{0B8985B6-908D-4123-82AC-BBF07846C89F}"/>
                  </a:ext>
                </a:extLst>
              </p:cNvPr>
              <p:cNvSpPr txBox="1"/>
              <p:nvPr userDrawn="1"/>
            </p:nvSpPr>
            <p:spPr>
              <a:xfrm>
                <a:off x="5762955" y="2674199"/>
                <a:ext cx="1130880" cy="431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Development</a:t>
                </a:r>
                <a:br>
                  <a:rPr lang="nb-NO" sz="900" kern="1200" dirty="0"/>
                </a:br>
                <a:r>
                  <a:rPr lang="nb-NO" sz="900" kern="1200" dirty="0"/>
                  <a:t>and Resource Management</a:t>
                </a:r>
              </a:p>
            </p:txBody>
          </p:sp>
        </p:grpSp>
        <p:grpSp>
          <p:nvGrpSpPr>
            <p:cNvPr id="54" name="Gruppe 53">
              <a:extLst>
                <a:ext uri="{FF2B5EF4-FFF2-40B4-BE49-F238E27FC236}">
                  <a16:creationId xmlns:a16="http://schemas.microsoft.com/office/drawing/2014/main" id="{CEAAA7DA-BE98-498C-919D-21E3D5FC0844}"/>
                </a:ext>
              </a:extLst>
            </p:cNvPr>
            <p:cNvGrpSpPr/>
            <p:nvPr/>
          </p:nvGrpSpPr>
          <p:grpSpPr>
            <a:xfrm>
              <a:off x="7381882" y="4510851"/>
              <a:ext cx="1090576" cy="378659"/>
              <a:chOff x="5758622" y="3373470"/>
              <a:chExt cx="1135205" cy="378659"/>
            </a:xfrm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2ABF53A5-A163-4AAF-BD29-1CFCCE52ED0A}"/>
                  </a:ext>
                </a:extLst>
              </p:cNvPr>
              <p:cNvSpPr/>
              <p:nvPr userDrawn="1"/>
            </p:nvSpPr>
            <p:spPr>
              <a:xfrm>
                <a:off x="5758622" y="3377627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TekstSylinder 55">
                <a:extLst>
                  <a:ext uri="{FF2B5EF4-FFF2-40B4-BE49-F238E27FC236}">
                    <a16:creationId xmlns:a16="http://schemas.microsoft.com/office/drawing/2014/main" id="{11E5BF2D-1A74-4630-99D4-A89E80A38FE6}"/>
                  </a:ext>
                </a:extLst>
              </p:cNvPr>
              <p:cNvSpPr txBox="1"/>
              <p:nvPr userDrawn="1"/>
            </p:nvSpPr>
            <p:spPr>
              <a:xfrm>
                <a:off x="5762946" y="3373470"/>
                <a:ext cx="1130881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Grant</a:t>
                </a:r>
                <a:br>
                  <a:rPr lang="nb-NO" sz="900" kern="1200" dirty="0"/>
                </a:br>
                <a:r>
                  <a:rPr lang="nb-NO" sz="900" kern="1200" dirty="0"/>
                  <a:t>Management</a:t>
                </a:r>
              </a:p>
            </p:txBody>
          </p:sp>
        </p:grpSp>
        <p:cxnSp>
          <p:nvCxnSpPr>
            <p:cNvPr id="105" name="Rett linje 104">
              <a:extLst>
                <a:ext uri="{FF2B5EF4-FFF2-40B4-BE49-F238E27FC236}">
                  <a16:creationId xmlns:a16="http://schemas.microsoft.com/office/drawing/2014/main" id="{7D773C51-BEAB-4E7E-8EB0-35E4F2E4A201}"/>
                </a:ext>
              </a:extLst>
            </p:cNvPr>
            <p:cNvCxnSpPr>
              <a:cxnSpLocks/>
            </p:cNvCxnSpPr>
            <p:nvPr/>
          </p:nvCxnSpPr>
          <p:spPr>
            <a:xfrm>
              <a:off x="7211369" y="3801694"/>
              <a:ext cx="0" cy="911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tt linje 105">
              <a:extLst>
                <a:ext uri="{FF2B5EF4-FFF2-40B4-BE49-F238E27FC236}">
                  <a16:creationId xmlns:a16="http://schemas.microsoft.com/office/drawing/2014/main" id="{7C6D0527-B52A-4CCF-8518-05319719C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213644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tt linje 106">
              <a:extLst>
                <a:ext uri="{FF2B5EF4-FFF2-40B4-BE49-F238E27FC236}">
                  <a16:creationId xmlns:a16="http://schemas.microsoft.com/office/drawing/2014/main" id="{AC8022AF-ED2A-4CD5-865D-3345D1DB9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712697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tt linje 137">
              <a:extLst>
                <a:ext uri="{FF2B5EF4-FFF2-40B4-BE49-F238E27FC236}">
                  <a16:creationId xmlns:a16="http://schemas.microsoft.com/office/drawing/2014/main" id="{C6730025-B17D-43AF-9E7C-E69071D22093}"/>
                </a:ext>
              </a:extLst>
            </p:cNvPr>
            <p:cNvCxnSpPr/>
            <p:nvPr/>
          </p:nvCxnSpPr>
          <p:spPr>
            <a:xfrm flipV="1">
              <a:off x="7818626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uppe 146">
            <a:extLst>
              <a:ext uri="{FF2B5EF4-FFF2-40B4-BE49-F238E27FC236}">
                <a16:creationId xmlns:a16="http://schemas.microsoft.com/office/drawing/2014/main" id="{0F0DB3DC-F7E5-4897-88C2-5FD76C732BE0}"/>
              </a:ext>
            </a:extLst>
          </p:cNvPr>
          <p:cNvGrpSpPr/>
          <p:nvPr userDrawn="1"/>
        </p:nvGrpSpPr>
        <p:grpSpPr>
          <a:xfrm>
            <a:off x="8440437" y="2951215"/>
            <a:ext cx="1268397" cy="869492"/>
            <a:chOff x="8734667" y="2951215"/>
            <a:chExt cx="1268397" cy="869492"/>
          </a:xfrm>
        </p:grpSpPr>
        <p:sp>
          <p:nvSpPr>
            <p:cNvPr id="89" name="Frihåndsform: figur 88">
              <a:extLst>
                <a:ext uri="{FF2B5EF4-FFF2-40B4-BE49-F238E27FC236}">
                  <a16:creationId xmlns:a16="http://schemas.microsoft.com/office/drawing/2014/main" id="{0A528FE6-8DD2-4B81-9F47-3727AD297DA6}"/>
                </a:ext>
              </a:extLst>
            </p:cNvPr>
            <p:cNvSpPr/>
            <p:nvPr/>
          </p:nvSpPr>
          <p:spPr>
            <a:xfrm>
              <a:off x="8734667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/>
                <a:t>Agriculture 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39" name="Rett linje 138">
              <a:extLst>
                <a:ext uri="{FF2B5EF4-FFF2-40B4-BE49-F238E27FC236}">
                  <a16:creationId xmlns:a16="http://schemas.microsoft.com/office/drawing/2014/main" id="{2E763C71-F525-46CF-9DD8-B6ECC5E849AD}"/>
                </a:ext>
              </a:extLst>
            </p:cNvPr>
            <p:cNvCxnSpPr/>
            <p:nvPr/>
          </p:nvCxnSpPr>
          <p:spPr>
            <a:xfrm flipV="1">
              <a:off x="9370794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uppe 147">
            <a:extLst>
              <a:ext uri="{FF2B5EF4-FFF2-40B4-BE49-F238E27FC236}">
                <a16:creationId xmlns:a16="http://schemas.microsoft.com/office/drawing/2014/main" id="{E74494EB-64F5-4B16-888C-F7129CA1DCA0}"/>
              </a:ext>
            </a:extLst>
          </p:cNvPr>
          <p:cNvGrpSpPr/>
          <p:nvPr userDrawn="1"/>
        </p:nvGrpSpPr>
        <p:grpSpPr>
          <a:xfrm>
            <a:off x="9830745" y="2951215"/>
            <a:ext cx="1268397" cy="869492"/>
            <a:chOff x="10269428" y="2951215"/>
            <a:chExt cx="1268397" cy="869492"/>
          </a:xfrm>
        </p:grpSpPr>
        <p:sp>
          <p:nvSpPr>
            <p:cNvPr id="90" name="Frihåndsform: figur 89">
              <a:extLst>
                <a:ext uri="{FF2B5EF4-FFF2-40B4-BE49-F238E27FC236}">
                  <a16:creationId xmlns:a16="http://schemas.microsoft.com/office/drawing/2014/main" id="{F5C7C095-4415-46C2-A3AA-0ADC5B2B29A5}"/>
                </a:ext>
              </a:extLst>
            </p:cNvPr>
            <p:cNvSpPr/>
            <p:nvPr/>
          </p:nvSpPr>
          <p:spPr>
            <a:xfrm>
              <a:off x="10269428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nb-NO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HR and </a:t>
              </a:r>
              <a:br>
                <a:rPr lang="nb-NO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nb-NO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Finance</a:t>
              </a:r>
            </a:p>
          </p:txBody>
        </p:sp>
        <p:cxnSp>
          <p:nvCxnSpPr>
            <p:cNvPr id="140" name="Rett linje 139">
              <a:extLst>
                <a:ext uri="{FF2B5EF4-FFF2-40B4-BE49-F238E27FC236}">
                  <a16:creationId xmlns:a16="http://schemas.microsoft.com/office/drawing/2014/main" id="{730AD673-D749-4659-B71B-022083DCB1E5}"/>
                </a:ext>
              </a:extLst>
            </p:cNvPr>
            <p:cNvCxnSpPr/>
            <p:nvPr/>
          </p:nvCxnSpPr>
          <p:spPr>
            <a:xfrm flipV="1">
              <a:off x="1086445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Rett pilkobling 157">
            <a:extLst>
              <a:ext uri="{FF2B5EF4-FFF2-40B4-BE49-F238E27FC236}">
                <a16:creationId xmlns:a16="http://schemas.microsoft.com/office/drawing/2014/main" id="{2BB5E2DC-C30B-4FF8-A426-03A33ED903C4}"/>
              </a:ext>
            </a:extLst>
          </p:cNvPr>
          <p:cNvCxnSpPr>
            <a:cxnSpLocks/>
          </p:cNvCxnSpPr>
          <p:nvPr userDrawn="1"/>
        </p:nvCxnSpPr>
        <p:spPr>
          <a:xfrm>
            <a:off x="3107765" y="5828410"/>
            <a:ext cx="7828107" cy="770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tt linje 100">
            <a:extLst>
              <a:ext uri="{FF2B5EF4-FFF2-40B4-BE49-F238E27FC236}">
                <a16:creationId xmlns:a16="http://schemas.microsoft.com/office/drawing/2014/main" id="{6CCCB4EE-D35C-4395-BE45-62B7F814E383}"/>
              </a:ext>
            </a:extLst>
          </p:cNvPr>
          <p:cNvCxnSpPr>
            <a:cxnSpLocks/>
          </p:cNvCxnSpPr>
          <p:nvPr userDrawn="1"/>
        </p:nvCxnSpPr>
        <p:spPr>
          <a:xfrm>
            <a:off x="2891913" y="3798901"/>
            <a:ext cx="0" cy="1603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tt linje 107">
            <a:extLst>
              <a:ext uri="{FF2B5EF4-FFF2-40B4-BE49-F238E27FC236}">
                <a16:creationId xmlns:a16="http://schemas.microsoft.com/office/drawing/2014/main" id="{FBB2F8B4-C01B-4617-84F5-D84DA3F442E3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1913" y="4995630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tt linje 108">
            <a:extLst>
              <a:ext uri="{FF2B5EF4-FFF2-40B4-BE49-F238E27FC236}">
                <a16:creationId xmlns:a16="http://schemas.microsoft.com/office/drawing/2014/main" id="{89082F39-B10F-4F08-AEA1-B0E83D8BBB8F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0504" y="5401528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kstSylinder 115">
            <a:extLst>
              <a:ext uri="{FF2B5EF4-FFF2-40B4-BE49-F238E27FC236}">
                <a16:creationId xmlns:a16="http://schemas.microsoft.com/office/drawing/2014/main" id="{1740716E-3BD1-4921-AE90-F29186CC7F7B}"/>
              </a:ext>
            </a:extLst>
          </p:cNvPr>
          <p:cNvSpPr txBox="1"/>
          <p:nvPr userDrawn="1"/>
        </p:nvSpPr>
        <p:spPr>
          <a:xfrm>
            <a:off x="3065761" y="4815287"/>
            <a:ext cx="1080825" cy="374502"/>
          </a:xfrm>
          <a:prstGeom prst="rect">
            <a:avLst/>
          </a:prstGeom>
          <a:solidFill>
            <a:srgbClr val="00ADB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Municipal Health Services</a:t>
            </a:r>
            <a:endParaRPr lang="nb-NO" sz="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TekstSylinder 123">
            <a:extLst>
              <a:ext uri="{FF2B5EF4-FFF2-40B4-BE49-F238E27FC236}">
                <a16:creationId xmlns:a16="http://schemas.microsoft.com/office/drawing/2014/main" id="{4B2D1C30-C905-4537-9BAD-E47DC9ABABFC}"/>
              </a:ext>
            </a:extLst>
          </p:cNvPr>
          <p:cNvSpPr txBox="1"/>
          <p:nvPr userDrawn="1"/>
        </p:nvSpPr>
        <p:spPr>
          <a:xfrm>
            <a:off x="3065760" y="5251399"/>
            <a:ext cx="1080825" cy="374502"/>
          </a:xfrm>
          <a:prstGeom prst="rect">
            <a:avLst/>
          </a:prstGeom>
          <a:solidFill>
            <a:srgbClr val="00ADB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Sector Development</a:t>
            </a:r>
            <a:endParaRPr lang="nb-NO" sz="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096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 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82192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Facebook: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66" y="4371755"/>
            <a:ext cx="4502852" cy="13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 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44933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54" b="16141"/>
          <a:stretch/>
        </p:blipFill>
        <p:spPr>
          <a:xfrm>
            <a:off x="5043433" y="283407"/>
            <a:ext cx="7148568" cy="657459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56" y="4366659"/>
            <a:ext cx="4488074" cy="1359887"/>
          </a:xfrm>
          <a:prstGeom prst="rect">
            <a:avLst/>
          </a:prstGeom>
        </p:spPr>
      </p:pic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8D230D01-59C4-4D3B-A7E0-5EF1C7860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89" y="5760731"/>
            <a:ext cx="314759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62" y="4366660"/>
            <a:ext cx="4516284" cy="1368434"/>
          </a:xfrm>
          <a:prstGeom prst="rect">
            <a:avLst/>
          </a:prstGeom>
        </p:spPr>
      </p:pic>
      <p:sp>
        <p:nvSpPr>
          <p:cNvPr id="19" name="Plassholder for tekst 3">
            <a:extLst>
              <a:ext uri="{FF2B5EF4-FFF2-40B4-BE49-F238E27FC236}">
                <a16:creationId xmlns:a16="http://schemas.microsoft.com/office/drawing/2014/main" id="{B8A2F4C7-060D-48BD-9415-8709FB237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905346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52" y="5301719"/>
            <a:ext cx="4091631" cy="128507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Har du ikke relevant bilde? </a:t>
            </a:r>
            <a:br>
              <a:rPr lang="nb-NO" dirty="0"/>
            </a:br>
            <a:r>
              <a:rPr lang="nb-NO" dirty="0"/>
              <a:t>Bruk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90756" y="6261302"/>
            <a:ext cx="129547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0000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36663"/>
            <a:ext cx="4567968" cy="13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rnekonvensjonen art.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6676853-74CF-45CC-805F-07838E756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"/>
            <a:ext cx="12192000" cy="522427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8896396" y="5725022"/>
            <a:ext cx="29224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A91C848-AF57-492A-9CBB-68C9DBE07C7F}"/>
              </a:ext>
            </a:extLst>
          </p:cNvPr>
          <p:cNvSpPr txBox="1"/>
          <p:nvPr userDrawn="1"/>
        </p:nvSpPr>
        <p:spPr>
          <a:xfrm>
            <a:off x="1089026" y="5089524"/>
            <a:ext cx="1933172" cy="147735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lnSpcReduction="10000"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Anders Aasheim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5CA2D7A1-A9EC-4DFB-B01F-869796DA5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61">
            <a:off x="1065195" y="1252353"/>
            <a:ext cx="3098703" cy="271526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13F3B57A-6EA5-4553-BD5B-BD66C3166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37259"/>
            <a:ext cx="4155579" cy="1259141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5AD073F-C94E-4362-9B91-DD540B19E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0ACB3B9-032C-446D-84B9-5C5157E949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7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rnekonvensjonen ar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6BB7855-5839-421C-BA23-643A63894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"/>
            <a:ext cx="12192000" cy="522427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050949" y="5709950"/>
            <a:ext cx="288825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92872F9-824D-494C-BA82-1DB91DD38726}"/>
              </a:ext>
            </a:extLst>
          </p:cNvPr>
          <p:cNvSpPr txBox="1"/>
          <p:nvPr userDrawn="1"/>
        </p:nvSpPr>
        <p:spPr>
          <a:xfrm>
            <a:off x="1055688" y="5056721"/>
            <a:ext cx="1933172" cy="147735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lnSpcReduction="10000"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Monica </a:t>
            </a:r>
            <a:r>
              <a:rPr lang="nb-NO" sz="7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Hertwig</a:t>
            </a:r>
            <a:endParaRPr lang="nb-NO" sz="7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CD21B3DE-1575-44FD-92EC-F90772B9C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306">
            <a:off x="645922" y="756342"/>
            <a:ext cx="2752702" cy="301491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9F85CDC-9233-47BB-A8A9-9B37A6743E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39782"/>
            <a:ext cx="4134772" cy="125283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5F663A1B-4F35-42FB-88B9-93563ABE4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D0B550D9-3573-4562-95F6-04D9172C20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97C93-4219-4F18-BA73-C51F651A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19095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84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88BD-0601-4189-8D76-927275D17B7D}" type="datetimeFigureOut">
              <a:rPr lang="nb-NO" smtClean="0"/>
              <a:t>11.12.2023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B6A7-D7B4-4CCC-B11A-1505A453ED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84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C9AE9C-4D6E-044A-A1A6-D8E8F3F1DB33}"/>
              </a:ext>
            </a:extLst>
          </p:cNvPr>
          <p:cNvCxnSpPr>
            <a:cxnSpLocks/>
          </p:cNvCxnSpPr>
          <p:nvPr userDrawn="1"/>
        </p:nvCxnSpPr>
        <p:spPr>
          <a:xfrm>
            <a:off x="0" y="1739662"/>
            <a:ext cx="861060" cy="0"/>
          </a:xfrm>
          <a:prstGeom prst="line">
            <a:avLst/>
          </a:prstGeom>
          <a:ln w="50800">
            <a:solidFill>
              <a:srgbClr val="F39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F86EA8F-A654-7544-9556-EA34B1878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59" y="2000673"/>
            <a:ext cx="5398277" cy="40946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Title Placeholder 7">
            <a:extLst>
              <a:ext uri="{FF2B5EF4-FFF2-40B4-BE49-F238E27FC236}">
                <a16:creationId xmlns:a16="http://schemas.microsoft.com/office/drawing/2014/main" id="{C3832618-AC4C-0041-BA8E-415AE1F3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60" y="388937"/>
            <a:ext cx="5398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71C84-2E27-6D40-BB48-09B49CAF12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FA0C15-8021-5E48-AACA-641C744C6226}" type="datetimeFigureOut">
              <a:rPr lang="nb-NO" smtClean="0"/>
              <a:pPr/>
              <a:t>11.12.2023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07E6D-AA75-344A-B934-002E266883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99E0E-C554-4D49-9101-FC10AAC613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17DDD4-9D9A-8C47-9582-E3DEFB3B74F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D2ACE2AE-4E24-8949-9BD1-E2B78443C0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2463" y="388937"/>
            <a:ext cx="5398277" cy="57064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noProof="0" dirty="0"/>
              <a:t>Klikk for å sette inn bilde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D49301-8047-F047-82C7-4F99F9335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 b="27606"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4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A24F4C-5FE2-ED46-AC88-44176D697D89}"/>
              </a:ext>
            </a:extLst>
          </p:cNvPr>
          <p:cNvCxnSpPr>
            <a:cxnSpLocks/>
          </p:cNvCxnSpPr>
          <p:nvPr userDrawn="1"/>
        </p:nvCxnSpPr>
        <p:spPr>
          <a:xfrm>
            <a:off x="0" y="1739662"/>
            <a:ext cx="861060" cy="0"/>
          </a:xfrm>
          <a:prstGeom prst="line">
            <a:avLst/>
          </a:prstGeom>
          <a:ln w="50800">
            <a:solidFill>
              <a:srgbClr val="F39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23F26512-3B3B-8047-B48D-055D48DC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60" y="388937"/>
            <a:ext cx="11149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60B86-6EE3-504E-9DEE-F0652368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0C15-8021-5E48-AACA-641C744C6226}" type="datetimeFigureOut">
              <a:rPr lang="nb-NO" smtClean="0"/>
              <a:pPr/>
              <a:t>11.12.2023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D1A3D-0E4B-9A4D-8A92-A7FBAD47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D161322-6238-2447-9181-D7DB70BB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DDD4-9D9A-8C47-9582-E3DEFB3B74F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5004E46A-4DEB-A943-920F-2FEB88B85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59" y="2000673"/>
            <a:ext cx="11149481" cy="40946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243E32-C564-054C-9869-3813A0AE7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 b="27606"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52554" y="6261302"/>
            <a:ext cx="1633682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263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16968"/>
            <a:ext cx="4553146" cy="13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2138" y="6261302"/>
            <a:ext cx="1834098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45157"/>
            <a:ext cx="4956633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1AA0A52-D1E9-4DB4-B28B-31C219CE1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11255"/>
            <a:ext cx="4572000" cy="138531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58" y="4414202"/>
            <a:ext cx="1556261" cy="513836"/>
          </a:xfrm>
          <a:prstGeom prst="rect">
            <a:avLst/>
          </a:prstGeom>
        </p:spPr>
      </p:pic>
      <p:pic>
        <p:nvPicPr>
          <p:cNvPr id="4" name="Bilde 3" descr="Et bilde som inneholder mat, blomst&#10;&#10;Automatisk generert beskrivelse">
            <a:extLst>
              <a:ext uri="{FF2B5EF4-FFF2-40B4-BE49-F238E27FC236}">
                <a16:creationId xmlns:a16="http://schemas.microsoft.com/office/drawing/2014/main" id="{2D85F29F-7D1E-472C-B7A0-6D4BD2DBC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2"/>
          <a:stretch/>
        </p:blipFill>
        <p:spPr>
          <a:xfrm>
            <a:off x="8172393" y="4416219"/>
            <a:ext cx="1692275" cy="5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1 (mønster 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D3ABC9C-3DC2-409D-981E-951A3CCB9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631" y="1159715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2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2762" y="6261302"/>
            <a:ext cx="153347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2E4FA4-0C75-4599-B057-857F5752A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3" b="-707"/>
          <a:stretch/>
        </p:blipFill>
        <p:spPr>
          <a:xfrm>
            <a:off x="9270838" y="770349"/>
            <a:ext cx="2921162" cy="5490953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9F5915E-1AC6-4A60-AE92-7B3B44C57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28912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0D545EC-635C-403C-971E-523F2472CF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28182"/>
            <a:ext cx="4547249" cy="13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8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2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170480C-12DC-4E50-B59D-5DC82F09B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1" y="1262063"/>
            <a:ext cx="8879957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841C5F2E-501F-4EEE-A829-7888FDD9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03282" y="6261302"/>
            <a:ext cx="128295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C04B56A-6285-4E14-AB26-D8F8AF17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77754" r="57275" b="-902"/>
          <a:stretch/>
        </p:blipFill>
        <p:spPr>
          <a:xfrm>
            <a:off x="8555466" y="5220000"/>
            <a:ext cx="2771796" cy="137148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8C91647-78AE-4107-B500-DD5296617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r="43416" b="23153"/>
          <a:stretch/>
        </p:blipFill>
        <p:spPr>
          <a:xfrm>
            <a:off x="8465925" y="829206"/>
            <a:ext cx="3726076" cy="4390795"/>
          </a:xfrm>
          <a:prstGeom prst="rect">
            <a:avLst/>
          </a:prstGeom>
        </p:spPr>
      </p:pic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8D57E779-4ACD-4D82-AC26-FD122764CC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8230"/>
            <a:ext cx="5136285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F0903F2-2BD7-4D2A-A01E-CBB944EA59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5128181"/>
            <a:ext cx="4635619" cy="1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3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1048940-5C9B-463A-9754-052F18F2A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2" y="1255713"/>
            <a:ext cx="9260608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3074" y="6261302"/>
            <a:ext cx="1383161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11.12.2023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CC78C74-428A-4A04-A421-A611CE511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t="-1580" r="44011" b="7087"/>
          <a:stretch/>
        </p:blipFill>
        <p:spPr>
          <a:xfrm>
            <a:off x="7620002" y="-44489"/>
            <a:ext cx="4571998" cy="6946978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08B8C2C-AF0F-4123-818B-F35C3BABE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38230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63691A9-8075-4666-AF86-B992616D1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35341"/>
            <a:ext cx="4461398" cy="13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30" r:id="rId6"/>
    <p:sldLayoutId id="2147483727" r:id="rId7"/>
    <p:sldLayoutId id="2147483697" r:id="rId8"/>
    <p:sldLayoutId id="2147483681" r:id="rId9"/>
    <p:sldLayoutId id="2147483698" r:id="rId10"/>
    <p:sldLayoutId id="2147483763" r:id="rId11"/>
    <p:sldLayoutId id="2147483764" r:id="rId12"/>
    <p:sldLayoutId id="2147483664" r:id="rId13"/>
    <p:sldLayoutId id="2147483767" r:id="rId14"/>
    <p:sldLayoutId id="2147483781" r:id="rId15"/>
    <p:sldLayoutId id="2147483776" r:id="rId16"/>
    <p:sldLayoutId id="2147483775" r:id="rId17"/>
    <p:sldLayoutId id="2147483685" r:id="rId18"/>
    <p:sldLayoutId id="2147483714" r:id="rId19"/>
    <p:sldLayoutId id="2147483702" r:id="rId20"/>
    <p:sldLayoutId id="2147483774" r:id="rId21"/>
    <p:sldLayoutId id="2147483716" r:id="rId22"/>
    <p:sldLayoutId id="2147483707" r:id="rId23"/>
    <p:sldLayoutId id="2147483675" r:id="rId24"/>
    <p:sldLayoutId id="2147483706" r:id="rId25"/>
    <p:sldLayoutId id="2147483780" r:id="rId26"/>
    <p:sldLayoutId id="2147483711" r:id="rId27"/>
    <p:sldLayoutId id="2147483710" r:id="rId28"/>
    <p:sldLayoutId id="2147483712" r:id="rId29"/>
    <p:sldLayoutId id="2147483655" r:id="rId30"/>
    <p:sldLayoutId id="2147483736" r:id="rId31"/>
    <p:sldLayoutId id="2147483733" r:id="rId32"/>
    <p:sldLayoutId id="2147483768" r:id="rId33"/>
    <p:sldLayoutId id="2147483772" r:id="rId34"/>
    <p:sldLayoutId id="2147483773" r:id="rId35"/>
    <p:sldLayoutId id="2147483759" r:id="rId36"/>
    <p:sldLayoutId id="2147483758" r:id="rId37"/>
    <p:sldLayoutId id="2147483757" r:id="rId38"/>
    <p:sldLayoutId id="2147483746" r:id="rId39"/>
    <p:sldLayoutId id="2147483745" r:id="rId40"/>
    <p:sldLayoutId id="2147483752" r:id="rId41"/>
    <p:sldLayoutId id="2147483718" r:id="rId42"/>
    <p:sldLayoutId id="2147483719" r:id="rId43"/>
    <p:sldLayoutId id="2147483777" r:id="rId44"/>
    <p:sldLayoutId id="2147483779" r:id="rId45"/>
    <p:sldLayoutId id="2147483782" r:id="rId4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B3E7E-2297-FC44-8EDD-CD8B331E2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A0C15-8021-5E48-AACA-641C744C6226}" type="datetimeFigureOut">
              <a:rPr lang="nb-NO" smtClean="0"/>
              <a:pPr/>
              <a:t>11.12.2023</a:t>
            </a:fld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3E24-03F4-C143-A322-2C3E6294E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7DDD4-9D9A-8C47-9582-E3DEFB3B74F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A86E20-DD22-9E45-8D4B-D76D3F7AE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14BEF773-C3EB-754F-A6FD-84C40A7FF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13" name="Title Placeholder 7">
            <a:extLst>
              <a:ext uri="{FF2B5EF4-FFF2-40B4-BE49-F238E27FC236}">
                <a16:creationId xmlns:a16="http://schemas.microsoft.com/office/drawing/2014/main" id="{7E8077C2-58EA-7A47-AF83-F569CF5A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60" y="388937"/>
            <a:ext cx="11149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dirty="0"/>
              <a:t>Klikk for å sette inn tittel</a:t>
            </a:r>
          </a:p>
        </p:txBody>
      </p:sp>
    </p:spTree>
    <p:extLst>
      <p:ext uri="{BB962C8B-B14F-4D97-AF65-F5344CB8AC3E}">
        <p14:creationId xmlns:p14="http://schemas.microsoft.com/office/powerpoint/2010/main" val="400299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ders.aasheim@statsforvalteren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edirektoratet.no/veiledere/systematisk-folkehelsearbeid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.no/fagomrader/forskning-og-utvikling-fou/forskning-og-utvikling/enkle-grep-gjor-kommuneplanens-samfunnsdel-til-effektivt-styringsverktoy/" TargetMode="Externa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jeringen.no/contentassets/493007ab4f9349a295a34982f77173ec/t-1492.pdf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jeringen.no/no/tema/plan-bygg-og-eiendom/plan--og-bygningsloven/plan/id1317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tema/fns-barekraftsmal/id2590133/" TargetMode="External"/><Relationship Id="rId2" Type="http://schemas.openxmlformats.org/officeDocument/2006/relationships/hyperlink" Target="https://www.fn.no/om-fn/avtaler/menneskerettigheter/fns-verdenserklaering-om-menneskerettigheter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9.png"/><Relationship Id="rId5" Type="http://schemas.openxmlformats.org/officeDocument/2006/relationships/hyperlink" Target="https://www.regjeringen.no/no/tema/familie-og-barn/innsiktsartikler/fns-barnekonvensjon/fns-konvensjon-om-barnets-rettigheter/id2511390/" TargetMode="External"/><Relationship Id="rId4" Type="http://schemas.openxmlformats.org/officeDocument/2006/relationships/hyperlink" Target="https://www.regjeringen.no/no/tema/likestilling-og-mangfold/likestilling-og-inkludering/konvensjoner/fn-konvensjonen-om-rettar-til-menneske-med-nedsett-funksjonsevne-crpd/id242627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636C6E-FF2A-4B39-8B50-7EEE6E848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571" y="1426587"/>
            <a:ext cx="10172368" cy="1203960"/>
          </a:xfrm>
        </p:spPr>
        <p:txBody>
          <a:bodyPr/>
          <a:lstStyle/>
          <a:p>
            <a:r>
              <a:rPr lang="nb-NO" sz="24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Aldersvennlig samfunn- hvordan forankre det i planarbeidet?</a:t>
            </a: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ettverksmøte om aldersvennlig lokalsamfunn 07.12</a:t>
            </a:r>
            <a:r>
              <a:rPr lang="nb-NO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.23 - Trøndelag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75446585-D24D-1E5C-E84C-6A25AFD330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71" y="3353699"/>
            <a:ext cx="7944983" cy="2028429"/>
          </a:xfrm>
        </p:spPr>
        <p:txBody>
          <a:bodyPr>
            <a:normAutofit/>
          </a:bodyPr>
          <a:lstStyle/>
          <a:p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Anders Aasheim, seniorrådgiver  </a:t>
            </a:r>
          </a:p>
          <a:p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anders.aasheim@statsforvalteren.no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776 42154 </a:t>
            </a:r>
          </a:p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80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0DF381-93CD-42C9-8DB2-62AD6A02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276695"/>
            <a:ext cx="10080625" cy="1287514"/>
          </a:xfrm>
        </p:spPr>
        <p:txBody>
          <a:bodyPr/>
          <a:lstStyle/>
          <a:p>
            <a:r>
              <a:rPr lang="nb-NO" sz="3200" b="1" dirty="0">
                <a:latin typeface="+mn-lt"/>
              </a:rPr>
              <a:t>Hva sier folkehelseloven?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40DDE1-D3AD-4E10-8E7B-63857D9991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1915033"/>
            <a:ext cx="10078772" cy="3927382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4. Kommunens ansvar for folkehelsearbeid</a:t>
            </a:r>
          </a:p>
          <a:p>
            <a:pPr marL="0" indent="0">
              <a:buNone/>
            </a:pPr>
            <a:endParaRPr lang="nb-NO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Kommunen skal fremme befolkningens helse, trivsel, gode sosiale og miljømessige forhold og bidra til å forebygge psykisk og somatisk sykdom, skade eller lidelse, bidra til utjevning av sosiale helseforskjeller og bidra til å beskytte befolkningen mot faktorer som kan ha negativ innvirkning på helsen.</a:t>
            </a:r>
          </a:p>
          <a:p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Kommunen skal fremme folkehelse innen de oppgaver og med de virkemidler kommunen er tillagt, herunder ved lokal utvikling og planlegging, forvaltning og tjenesteyting.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837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C90B682-47D0-249A-8C7C-5FA06FF7A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037399"/>
            <a:ext cx="10078772" cy="3927382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§ 5</a:t>
            </a:r>
            <a:r>
              <a:rPr lang="nb-NO" alt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b-NO" alt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Kommunen skal ha </a:t>
            </a:r>
            <a:r>
              <a:rPr lang="nb-NO" altLang="nb-NO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nødvendig oversikt </a:t>
            </a:r>
            <a:r>
              <a:rPr lang="nb-NO" alt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over helsetilstanden i befolkningen og de positive og negative faktorer som kan virke inn på denne. </a:t>
            </a:r>
          </a:p>
          <a:p>
            <a:pPr marL="457200" indent="-457200">
              <a:buFontTx/>
              <a:buAutoNum type="arabicPeriod"/>
            </a:pPr>
            <a:endParaRPr lang="nb-NO" altLang="nb-NO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altLang="nb-NO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§ 6</a:t>
            </a:r>
            <a:r>
              <a:rPr lang="nb-NO" alt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b-NO" alt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Kommunen skal i sitt arbeid med kommuneplaner etter plan- og bygningsloven fastsette </a:t>
            </a:r>
            <a:r>
              <a:rPr lang="nb-NO" altLang="nb-NO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overordnede mål og strategier </a:t>
            </a:r>
            <a:r>
              <a:rPr lang="nb-NO" alt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for folkehelsearbeidet som er egnet til å møte de utfordringer kommunen står overfor, jf. § 5.</a:t>
            </a:r>
          </a:p>
          <a:p>
            <a:pPr marL="457200" indent="-457200">
              <a:buFontTx/>
              <a:buAutoNum type="arabicPeriod"/>
            </a:pPr>
            <a:endParaRPr lang="nb-NO" altLang="nb-NO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altLang="nb-NO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§ 7</a:t>
            </a:r>
            <a:r>
              <a:rPr lang="nb-NO" alt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b-NO" alt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Kommunen skal </a:t>
            </a:r>
            <a:r>
              <a:rPr lang="nb-NO" altLang="nb-NO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iverksette nødvendige tiltak </a:t>
            </a:r>
            <a:r>
              <a:rPr lang="nb-NO" alt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for å møte kommunens folkehelseutfordringer, jf. § 5</a:t>
            </a:r>
          </a:p>
          <a:p>
            <a:pPr marL="0" indent="0">
              <a:buNone/>
            </a:pPr>
            <a:endParaRPr lang="nb-NO" sz="800" dirty="0"/>
          </a:p>
          <a:p>
            <a:pPr marL="0" indent="0">
              <a:buNone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Helsedirektoratets veileder til systematisk folkehelsearbeid i kommunene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E7CF24FE-DEBF-24AE-5247-B431565E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40977"/>
            <a:ext cx="10080625" cy="1287514"/>
          </a:xfrm>
        </p:spPr>
        <p:txBody>
          <a:bodyPr/>
          <a:lstStyle/>
          <a:p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Hva </a:t>
            </a:r>
            <a:r>
              <a:rPr lang="nb-NO" sz="3200" b="1">
                <a:latin typeface="Calibri" panose="020F0502020204030204" pitchFamily="34" charset="0"/>
                <a:cs typeface="Calibri" panose="020F0502020204030204" pitchFamily="34" charset="0"/>
              </a:rPr>
              <a:t>sier folkehelseloven?</a:t>
            </a:r>
            <a:endParaRPr lang="nb-NO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199" y="248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4-årig plansyklus i kommunen etter plan- og bygningsloven     </a:t>
            </a:r>
            <a:r>
              <a:rPr lang="nb-NO" sz="1600" b="1" dirty="0">
                <a:latin typeface="Calibri" panose="020F0502020204030204" pitchFamily="34" charset="0"/>
                <a:cs typeface="Calibri" panose="020F0502020204030204" pitchFamily="34" charset="0"/>
              </a:rPr>
              <a:t>- forenklet framstilling</a:t>
            </a:r>
            <a:endParaRPr lang="nb-NO" altLang="nb-NO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/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2019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153DDCD-3211-4841-A3B4-FCAF7E6EA94D}"/>
              </a:ext>
            </a:extLst>
          </p:cNvPr>
          <p:cNvGrpSpPr/>
          <p:nvPr/>
        </p:nvGrpSpPr>
        <p:grpSpPr>
          <a:xfrm>
            <a:off x="5945568" y="2559691"/>
            <a:ext cx="1609040" cy="2119070"/>
            <a:chOff x="5911369" y="1589302"/>
            <a:chExt cx="1609040" cy="2119070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B5011A29-2F39-4FE3-9EC6-7F8EFDB28665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ktangel: avrundede hjørner 4">
              <a:extLst>
                <a:ext uri="{FF2B5EF4-FFF2-40B4-BE49-F238E27FC236}">
                  <a16:creationId xmlns:a16="http://schemas.microsoft.com/office/drawing/2014/main" id="{231798BC-B9C9-4878-9EB8-3B3163DB824F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Kommune-planens samfunnsdel  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C7B35B-50DA-4A4B-AA96-979CD61F77BB}"/>
              </a:ext>
            </a:extLst>
          </p:cNvPr>
          <p:cNvSpPr/>
          <p:nvPr/>
        </p:nvSpPr>
        <p:spPr>
          <a:xfrm>
            <a:off x="6316394" y="2638238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5B2FAC-B712-48AA-ABF9-09A1403FAA56}"/>
              </a:ext>
            </a:extLst>
          </p:cNvPr>
          <p:cNvSpPr txBox="1"/>
          <p:nvPr/>
        </p:nvSpPr>
        <p:spPr>
          <a:xfrm>
            <a:off x="6343620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2C8484A-B121-422F-B78E-FACA220B8778}"/>
              </a:ext>
            </a:extLst>
          </p:cNvPr>
          <p:cNvGrpSpPr/>
          <p:nvPr/>
        </p:nvGrpSpPr>
        <p:grpSpPr>
          <a:xfrm>
            <a:off x="7651912" y="2559691"/>
            <a:ext cx="1609040" cy="2119070"/>
            <a:chOff x="7788583" y="1589302"/>
            <a:chExt cx="1609040" cy="2119070"/>
          </a:xfrm>
        </p:grpSpPr>
        <p:sp>
          <p:nvSpPr>
            <p:cNvPr id="21" name="Rektangel: avrundede hjørner 20">
              <a:extLst>
                <a:ext uri="{FF2B5EF4-FFF2-40B4-BE49-F238E27FC236}">
                  <a16:creationId xmlns:a16="http://schemas.microsoft.com/office/drawing/2014/main" id="{BA4AE097-C8CA-4472-97E8-79DEB800B276}"/>
                </a:ext>
              </a:extLst>
            </p:cNvPr>
            <p:cNvSpPr/>
            <p:nvPr/>
          </p:nvSpPr>
          <p:spPr>
            <a:xfrm>
              <a:off x="7788583" y="1589302"/>
              <a:ext cx="1609040" cy="2119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Rektangel: avrundede hjørner 4">
              <a:extLst>
                <a:ext uri="{FF2B5EF4-FFF2-40B4-BE49-F238E27FC236}">
                  <a16:creationId xmlns:a16="http://schemas.microsoft.com/office/drawing/2014/main" id="{D250B2CB-43D7-4E40-BD86-255C3D69C880}"/>
                </a:ext>
              </a:extLst>
            </p:cNvPr>
            <p:cNvSpPr txBox="1"/>
            <p:nvPr/>
          </p:nvSpPr>
          <p:spPr>
            <a:xfrm>
              <a:off x="7867130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Sektorplaner etter behov – utdyping </a:t>
              </a:r>
              <a:r>
                <a:rPr lang="nb-NO" sz="1600" b="1" dirty="0">
                  <a:solidFill>
                    <a:schemeClr val="tx1"/>
                  </a:solidFill>
                </a:rPr>
                <a:t>av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samfunnsdel 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29B48CA0-6634-4381-BFAC-044519D75C6A}"/>
              </a:ext>
            </a:extLst>
          </p:cNvPr>
          <p:cNvSpPr/>
          <p:nvPr/>
        </p:nvSpPr>
        <p:spPr>
          <a:xfrm>
            <a:off x="8003484" y="2640853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92F8979-488C-484A-975F-2AD3DC367834}"/>
              </a:ext>
            </a:extLst>
          </p:cNvPr>
          <p:cNvGrpSpPr/>
          <p:nvPr/>
        </p:nvGrpSpPr>
        <p:grpSpPr>
          <a:xfrm>
            <a:off x="9375313" y="2559691"/>
            <a:ext cx="1609040" cy="2119070"/>
            <a:chOff x="9665797" y="1589302"/>
            <a:chExt cx="1609040" cy="2119070"/>
          </a:xfrm>
        </p:grpSpPr>
        <p:sp>
          <p:nvSpPr>
            <p:cNvPr id="25" name="Rektangel: avrundede hjørner 24">
              <a:extLst>
                <a:ext uri="{FF2B5EF4-FFF2-40B4-BE49-F238E27FC236}">
                  <a16:creationId xmlns:a16="http://schemas.microsoft.com/office/drawing/2014/main" id="{6E97CF25-C58B-4497-912C-D75F3876ED91}"/>
                </a:ext>
              </a:extLst>
            </p:cNvPr>
            <p:cNvSpPr/>
            <p:nvPr/>
          </p:nvSpPr>
          <p:spPr>
            <a:xfrm>
              <a:off x="9665797" y="1589302"/>
              <a:ext cx="1609040" cy="21190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Rektangel: avrundede hjørner 4">
              <a:extLst>
                <a:ext uri="{FF2B5EF4-FFF2-40B4-BE49-F238E27FC236}">
                  <a16:creationId xmlns:a16="http://schemas.microsoft.com/office/drawing/2014/main" id="{EF98B383-EEA8-4D1B-B440-7FD72A0D9FC3}"/>
                </a:ext>
              </a:extLst>
            </p:cNvPr>
            <p:cNvSpPr txBox="1"/>
            <p:nvPr/>
          </p:nvSpPr>
          <p:spPr>
            <a:xfrm>
              <a:off x="9744344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Handlingsdel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Økonomiplan</a:t>
              </a:r>
            </a:p>
          </p:txBody>
        </p:sp>
      </p:grpSp>
      <p:sp>
        <p:nvSpPr>
          <p:cNvPr id="9" name="Pil: høyre 8">
            <a:extLst>
              <a:ext uri="{FF2B5EF4-FFF2-40B4-BE49-F238E27FC236}">
                <a16:creationId xmlns:a16="http://schemas.microsoft.com/office/drawing/2014/main" id="{F7CEA138-9599-4F9A-938C-8E04CF9F9872}"/>
              </a:ext>
            </a:extLst>
          </p:cNvPr>
          <p:cNvSpPr/>
          <p:nvPr/>
        </p:nvSpPr>
        <p:spPr>
          <a:xfrm>
            <a:off x="11098713" y="2836423"/>
            <a:ext cx="714634" cy="427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Pil: høyre 26">
            <a:extLst>
              <a:ext uri="{FF2B5EF4-FFF2-40B4-BE49-F238E27FC236}">
                <a16:creationId xmlns:a16="http://schemas.microsoft.com/office/drawing/2014/main" id="{81390ADB-30C4-4D26-AAE9-E4EFE755EC91}"/>
              </a:ext>
            </a:extLst>
          </p:cNvPr>
          <p:cNvSpPr/>
          <p:nvPr/>
        </p:nvSpPr>
        <p:spPr>
          <a:xfrm>
            <a:off x="11080871" y="3380656"/>
            <a:ext cx="714634" cy="427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Pil: høyre 27">
            <a:extLst>
              <a:ext uri="{FF2B5EF4-FFF2-40B4-BE49-F238E27FC236}">
                <a16:creationId xmlns:a16="http://schemas.microsoft.com/office/drawing/2014/main" id="{DF304AD5-9E8F-4117-9044-5EABD78AFEE6}"/>
              </a:ext>
            </a:extLst>
          </p:cNvPr>
          <p:cNvSpPr/>
          <p:nvPr/>
        </p:nvSpPr>
        <p:spPr>
          <a:xfrm>
            <a:off x="11089574" y="3915830"/>
            <a:ext cx="714634" cy="427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3696BA1-B154-4A79-AE34-487EBCBE817A}"/>
              </a:ext>
            </a:extLst>
          </p:cNvPr>
          <p:cNvSpPr txBox="1"/>
          <p:nvPr/>
        </p:nvSpPr>
        <p:spPr>
          <a:xfrm>
            <a:off x="578803" y="5219297"/>
            <a:ext cx="860360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b="1" dirty="0"/>
              <a:t>- Få til ønsket samfunnsutvikling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b="1" dirty="0"/>
              <a:t>- Sikre gode tjenester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b="1" dirty="0"/>
              <a:t>- Utvikle kommunen som organisasjon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2964B40-8925-DE61-2614-DE7A1259518A}"/>
              </a:ext>
            </a:extLst>
          </p:cNvPr>
          <p:cNvSpPr txBox="1"/>
          <p:nvPr/>
        </p:nvSpPr>
        <p:spPr>
          <a:xfrm>
            <a:off x="8057936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</p:spTree>
    <p:extLst>
      <p:ext uri="{BB962C8B-B14F-4D97-AF65-F5344CB8AC3E}">
        <p14:creationId xmlns:p14="http://schemas.microsoft.com/office/powerpoint/2010/main" val="173636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066025"/>
              </p:ext>
            </p:extLst>
          </p:nvPr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pe 7">
            <a:extLst>
              <a:ext uri="{FF2B5EF4-FFF2-40B4-BE49-F238E27FC236}">
                <a16:creationId xmlns:a16="http://schemas.microsoft.com/office/drawing/2014/main" id="{87C7E5E3-BD47-4268-ADB5-C4256D1FAE6A}"/>
              </a:ext>
            </a:extLst>
          </p:cNvPr>
          <p:cNvGrpSpPr/>
          <p:nvPr/>
        </p:nvGrpSpPr>
        <p:grpSpPr>
          <a:xfrm>
            <a:off x="5945568" y="4064645"/>
            <a:ext cx="1609040" cy="1961976"/>
            <a:chOff x="5911369" y="1589302"/>
            <a:chExt cx="1609040" cy="2119070"/>
          </a:xfrm>
          <a:solidFill>
            <a:schemeClr val="accent4"/>
          </a:solidFill>
        </p:grpSpPr>
        <p:sp>
          <p:nvSpPr>
            <p:cNvPr id="30" name="Rektangel: avrundede hjørner 29">
              <a:extLst>
                <a:ext uri="{FF2B5EF4-FFF2-40B4-BE49-F238E27FC236}">
                  <a16:creationId xmlns:a16="http://schemas.microsoft.com/office/drawing/2014/main" id="{FCDDB345-2579-D04A-276D-C508203FBD4A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1" name="Rektangel: avrundede hjørner 4">
              <a:extLst>
                <a:ext uri="{FF2B5EF4-FFF2-40B4-BE49-F238E27FC236}">
                  <a16:creationId xmlns:a16="http://schemas.microsoft.com/office/drawing/2014/main" id="{D7DB3B74-2DE4-8146-2174-2EDF1868279B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bg1">
                      <a:lumMod val="50000"/>
                    </a:schemeClr>
                  </a:solidFill>
                </a:rPr>
                <a:t>Kommune-planens </a:t>
              </a:r>
              <a:r>
                <a:rPr lang="nb-NO" sz="1600" b="1" dirty="0">
                  <a:solidFill>
                    <a:schemeClr val="bg1">
                      <a:lumMod val="50000"/>
                    </a:schemeClr>
                  </a:solidFill>
                </a:rPr>
                <a:t>areal</a:t>
              </a:r>
              <a:r>
                <a:rPr lang="nb-NO" sz="1600" b="1" kern="1200" dirty="0">
                  <a:solidFill>
                    <a:schemeClr val="bg1">
                      <a:lumMod val="50000"/>
                    </a:schemeClr>
                  </a:solidFill>
                </a:rPr>
                <a:t>del  </a:t>
              </a:r>
            </a:p>
          </p:txBody>
        </p:sp>
      </p:grp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199" y="248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4-årig plansyklus i kommunen etter plan- og bygningsloven </a:t>
            </a:r>
            <a:b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600" b="1" dirty="0">
                <a:latin typeface="Calibri" panose="020F0502020204030204" pitchFamily="34" charset="0"/>
                <a:cs typeface="Calibri" panose="020F0502020204030204" pitchFamily="34" charset="0"/>
              </a:rPr>
              <a:t>- forenklet framstilling</a:t>
            </a:r>
            <a:endParaRPr lang="nb-NO" altLang="nb-NO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153DDCD-3211-4841-A3B4-FCAF7E6EA94D}"/>
              </a:ext>
            </a:extLst>
          </p:cNvPr>
          <p:cNvGrpSpPr/>
          <p:nvPr/>
        </p:nvGrpSpPr>
        <p:grpSpPr>
          <a:xfrm>
            <a:off x="5945568" y="2559691"/>
            <a:ext cx="1609040" cy="2119070"/>
            <a:chOff x="5911369" y="1589302"/>
            <a:chExt cx="1609040" cy="2119070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B5011A29-2F39-4FE3-9EC6-7F8EFDB28665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ktangel: avrundede hjørner 4">
              <a:extLst>
                <a:ext uri="{FF2B5EF4-FFF2-40B4-BE49-F238E27FC236}">
                  <a16:creationId xmlns:a16="http://schemas.microsoft.com/office/drawing/2014/main" id="{231798BC-B9C9-4878-9EB8-3B3163DB824F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Kommune-planens samfunnsdel  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C7B35B-50DA-4A4B-AA96-979CD61F77BB}"/>
              </a:ext>
            </a:extLst>
          </p:cNvPr>
          <p:cNvSpPr/>
          <p:nvPr/>
        </p:nvSpPr>
        <p:spPr>
          <a:xfrm>
            <a:off x="6316394" y="2638238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5B2FAC-B712-48AA-ABF9-09A1403FAA56}"/>
              </a:ext>
            </a:extLst>
          </p:cNvPr>
          <p:cNvSpPr txBox="1"/>
          <p:nvPr/>
        </p:nvSpPr>
        <p:spPr>
          <a:xfrm>
            <a:off x="6343620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2C8484A-B121-422F-B78E-FACA220B8778}"/>
              </a:ext>
            </a:extLst>
          </p:cNvPr>
          <p:cNvGrpSpPr/>
          <p:nvPr/>
        </p:nvGrpSpPr>
        <p:grpSpPr>
          <a:xfrm>
            <a:off x="7651912" y="2559691"/>
            <a:ext cx="1609040" cy="2119070"/>
            <a:chOff x="7788583" y="1589302"/>
            <a:chExt cx="1609040" cy="2119070"/>
          </a:xfrm>
        </p:grpSpPr>
        <p:sp>
          <p:nvSpPr>
            <p:cNvPr id="21" name="Rektangel: avrundede hjørner 20">
              <a:extLst>
                <a:ext uri="{FF2B5EF4-FFF2-40B4-BE49-F238E27FC236}">
                  <a16:creationId xmlns:a16="http://schemas.microsoft.com/office/drawing/2014/main" id="{BA4AE097-C8CA-4472-97E8-79DEB800B276}"/>
                </a:ext>
              </a:extLst>
            </p:cNvPr>
            <p:cNvSpPr/>
            <p:nvPr/>
          </p:nvSpPr>
          <p:spPr>
            <a:xfrm>
              <a:off x="7788583" y="1589302"/>
              <a:ext cx="1609040" cy="2119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Rektangel: avrundede hjørner 4">
              <a:extLst>
                <a:ext uri="{FF2B5EF4-FFF2-40B4-BE49-F238E27FC236}">
                  <a16:creationId xmlns:a16="http://schemas.microsoft.com/office/drawing/2014/main" id="{D250B2CB-43D7-4E40-BD86-255C3D69C880}"/>
                </a:ext>
              </a:extLst>
            </p:cNvPr>
            <p:cNvSpPr txBox="1"/>
            <p:nvPr/>
          </p:nvSpPr>
          <p:spPr>
            <a:xfrm>
              <a:off x="7867130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Sektorplaner etter behov – utdyping </a:t>
              </a:r>
              <a:r>
                <a:rPr lang="nb-NO" sz="1600" b="1" dirty="0">
                  <a:solidFill>
                    <a:schemeClr val="tx1"/>
                  </a:solidFill>
                </a:rPr>
                <a:t>av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samfunnsdel 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29B48CA0-6634-4381-BFAC-044519D75C6A}"/>
              </a:ext>
            </a:extLst>
          </p:cNvPr>
          <p:cNvSpPr/>
          <p:nvPr/>
        </p:nvSpPr>
        <p:spPr>
          <a:xfrm>
            <a:off x="8003484" y="2640853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92F8979-488C-484A-975F-2AD3DC367834}"/>
              </a:ext>
            </a:extLst>
          </p:cNvPr>
          <p:cNvGrpSpPr/>
          <p:nvPr/>
        </p:nvGrpSpPr>
        <p:grpSpPr>
          <a:xfrm>
            <a:off x="9375313" y="2559691"/>
            <a:ext cx="1609040" cy="2119070"/>
            <a:chOff x="9665797" y="1589302"/>
            <a:chExt cx="1609040" cy="2119070"/>
          </a:xfrm>
        </p:grpSpPr>
        <p:sp>
          <p:nvSpPr>
            <p:cNvPr id="25" name="Rektangel: avrundede hjørner 24">
              <a:extLst>
                <a:ext uri="{FF2B5EF4-FFF2-40B4-BE49-F238E27FC236}">
                  <a16:creationId xmlns:a16="http://schemas.microsoft.com/office/drawing/2014/main" id="{6E97CF25-C58B-4497-912C-D75F3876ED91}"/>
                </a:ext>
              </a:extLst>
            </p:cNvPr>
            <p:cNvSpPr/>
            <p:nvPr/>
          </p:nvSpPr>
          <p:spPr>
            <a:xfrm>
              <a:off x="9665797" y="1589302"/>
              <a:ext cx="1609040" cy="21190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Rektangel: avrundede hjørner 4">
              <a:extLst>
                <a:ext uri="{FF2B5EF4-FFF2-40B4-BE49-F238E27FC236}">
                  <a16:creationId xmlns:a16="http://schemas.microsoft.com/office/drawing/2014/main" id="{EF98B383-EEA8-4D1B-B440-7FD72A0D9FC3}"/>
                </a:ext>
              </a:extLst>
            </p:cNvPr>
            <p:cNvSpPr txBox="1"/>
            <p:nvPr/>
          </p:nvSpPr>
          <p:spPr>
            <a:xfrm>
              <a:off x="9744344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Handlingsdel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Økonomiplan</a:t>
              </a:r>
            </a:p>
          </p:txBody>
        </p:sp>
      </p:grp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2964B40-8925-DE61-2614-DE7A1259518A}"/>
              </a:ext>
            </a:extLst>
          </p:cNvPr>
          <p:cNvSpPr txBox="1"/>
          <p:nvPr/>
        </p:nvSpPr>
        <p:spPr>
          <a:xfrm>
            <a:off x="8057936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  <p:sp>
        <p:nvSpPr>
          <p:cNvPr id="32" name="Pil: femkant 31">
            <a:extLst>
              <a:ext uri="{FF2B5EF4-FFF2-40B4-BE49-F238E27FC236}">
                <a16:creationId xmlns:a16="http://schemas.microsoft.com/office/drawing/2014/main" id="{F9FE343A-9766-E06F-89F6-46E5854CEA36}"/>
              </a:ext>
            </a:extLst>
          </p:cNvPr>
          <p:cNvSpPr/>
          <p:nvPr/>
        </p:nvSpPr>
        <p:spPr>
          <a:xfrm>
            <a:off x="11098714" y="2559691"/>
            <a:ext cx="1302836" cy="2119070"/>
          </a:xfrm>
          <a:prstGeom prst="homePlate">
            <a:avLst>
              <a:gd name="adj" fmla="val 5457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solidFill>
                  <a:schemeClr val="tx1"/>
                </a:solidFill>
              </a:rPr>
              <a:t>Politiske vedtak</a:t>
            </a:r>
          </a:p>
        </p:txBody>
      </p:sp>
      <p:sp>
        <p:nvSpPr>
          <p:cNvPr id="28" name="Pil: høyre 27">
            <a:extLst>
              <a:ext uri="{FF2B5EF4-FFF2-40B4-BE49-F238E27FC236}">
                <a16:creationId xmlns:a16="http://schemas.microsoft.com/office/drawing/2014/main" id="{C4C507E5-E514-C363-7E70-7944A2196F3D}"/>
              </a:ext>
            </a:extLst>
          </p:cNvPr>
          <p:cNvSpPr/>
          <p:nvPr/>
        </p:nvSpPr>
        <p:spPr>
          <a:xfrm>
            <a:off x="5094514" y="5355771"/>
            <a:ext cx="680440" cy="3084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il: ned 28">
            <a:extLst>
              <a:ext uri="{FF2B5EF4-FFF2-40B4-BE49-F238E27FC236}">
                <a16:creationId xmlns:a16="http://schemas.microsoft.com/office/drawing/2014/main" id="{717F3F0A-0A56-701E-77CA-BB311CFDD24B}"/>
              </a:ext>
            </a:extLst>
          </p:cNvPr>
          <p:cNvSpPr/>
          <p:nvPr/>
        </p:nvSpPr>
        <p:spPr>
          <a:xfrm>
            <a:off x="11163298" y="1791959"/>
            <a:ext cx="381001" cy="5769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4-årig plansyklus i kommunen</a:t>
            </a:r>
            <a:endParaRPr lang="nb-NO" altLang="nb-NO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/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2019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 </a:t>
              </a:r>
            </a:p>
          </p:txBody>
        </p:sp>
      </p:grpSp>
      <p:sp>
        <p:nvSpPr>
          <p:cNvPr id="10" name="Pil: høyre 9">
            <a:extLst>
              <a:ext uri="{FF2B5EF4-FFF2-40B4-BE49-F238E27FC236}">
                <a16:creationId xmlns:a16="http://schemas.microsoft.com/office/drawing/2014/main" id="{7FC20403-C236-8715-135B-8815705F60B0}"/>
              </a:ext>
            </a:extLst>
          </p:cNvPr>
          <p:cNvSpPr/>
          <p:nvPr/>
        </p:nvSpPr>
        <p:spPr>
          <a:xfrm>
            <a:off x="2271252" y="3126658"/>
            <a:ext cx="1858848" cy="93799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1 år</a:t>
            </a:r>
          </a:p>
        </p:txBody>
      </p:sp>
    </p:spTree>
    <p:extLst>
      <p:ext uri="{BB962C8B-B14F-4D97-AF65-F5344CB8AC3E}">
        <p14:creationId xmlns:p14="http://schemas.microsoft.com/office/powerpoint/2010/main" val="260350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1167618" y="786520"/>
            <a:ext cx="8814582" cy="1086217"/>
          </a:xfrm>
        </p:spPr>
        <p:txBody>
          <a:bodyPr/>
          <a:lstStyle/>
          <a:p>
            <a:r>
              <a:rPr lang="nb-NO" alt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Hva er kommunal planstrategi?</a:t>
            </a:r>
            <a:br>
              <a:rPr lang="nb-NO" alt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alt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Jo, kommunestyrets visjon om to tema: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73892"/>
              </p:ext>
            </p:extLst>
          </p:nvPr>
        </p:nvGraphicFramePr>
        <p:xfrm>
          <a:off x="1167618" y="1942086"/>
          <a:ext cx="9805182" cy="424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6539">
                <a:tc>
                  <a:txBody>
                    <a:bodyPr/>
                    <a:lstStyle/>
                    <a:p>
                      <a:pPr algn="ctr"/>
                      <a:endParaRPr lang="nb-NO" altLang="nb-NO" sz="18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nb-NO" altLang="nb-NO" sz="18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nb-NO" altLang="nb-NO" sz="2400" i="0" dirty="0">
                          <a:solidFill>
                            <a:schemeClr val="tx1"/>
                          </a:solidFill>
                          <a:latin typeface="+mj-lt"/>
                        </a:rPr>
                        <a:t>1. Hva</a:t>
                      </a:r>
                      <a:r>
                        <a:rPr lang="nb-NO" altLang="nb-NO" sz="2400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er viktige </a:t>
                      </a:r>
                      <a:r>
                        <a:rPr lang="nb-NO" altLang="nb-NO" sz="2400" i="0" dirty="0">
                          <a:solidFill>
                            <a:schemeClr val="tx1"/>
                          </a:solidFill>
                          <a:latin typeface="+mj-lt"/>
                        </a:rPr>
                        <a:t>utviklingstrekk </a:t>
                      </a:r>
                    </a:p>
                    <a:p>
                      <a:pPr algn="ctr"/>
                      <a:r>
                        <a:rPr lang="nb-NO" altLang="nb-NO" sz="2400" i="0" dirty="0">
                          <a:solidFill>
                            <a:schemeClr val="tx1"/>
                          </a:solidFill>
                          <a:latin typeface="+mj-lt"/>
                        </a:rPr>
                        <a:t>i kommunen som samfunn og organisasjon? </a:t>
                      </a:r>
                      <a:endParaRPr lang="nb-NO" sz="24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nb-NO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nb-NO" sz="2400" dirty="0">
                          <a:solidFill>
                            <a:schemeClr val="tx1"/>
                          </a:solidFill>
                          <a:latin typeface="+mj-lt"/>
                        </a:rPr>
                        <a:t>2. Hvilke planer må kommunen </a:t>
                      </a:r>
                    </a:p>
                    <a:p>
                      <a:pPr algn="ctr"/>
                      <a:r>
                        <a:rPr lang="nb-NO" sz="2400" dirty="0">
                          <a:solidFill>
                            <a:schemeClr val="tx1"/>
                          </a:solidFill>
                          <a:latin typeface="+mj-lt"/>
                        </a:rPr>
                        <a:t>lage eller revidere                        </a:t>
                      </a:r>
                    </a:p>
                    <a:p>
                      <a:pPr algn="ctr"/>
                      <a:r>
                        <a:rPr lang="nb-NO" sz="2400" dirty="0">
                          <a:solidFill>
                            <a:schemeClr val="tx1"/>
                          </a:solidFill>
                          <a:latin typeface="+mj-lt"/>
                        </a:rPr>
                        <a:t>i kommunestyreperioden?</a:t>
                      </a:r>
                    </a:p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nb-NO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                      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Eksempler:</a:t>
                      </a:r>
                    </a:p>
                    <a:p>
                      <a:pPr algn="l"/>
                      <a:r>
                        <a:rPr lang="nb-NO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                      - Kommuneplanens samfunnsdel</a:t>
                      </a:r>
                    </a:p>
                    <a:p>
                      <a:pPr algn="l"/>
                      <a:r>
                        <a:rPr lang="nb-NO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                      - Kommuneplanens arealdel</a:t>
                      </a:r>
                    </a:p>
                    <a:p>
                      <a:pPr algn="l"/>
                      <a:r>
                        <a:rPr lang="nb-NO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                      - Strategisk oppvekstplan</a:t>
                      </a:r>
                    </a:p>
                    <a:p>
                      <a:pPr algn="l"/>
                      <a:r>
                        <a:rPr lang="nb-NO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                      - </a:t>
                      </a:r>
                      <a:r>
                        <a:rPr lang="nb-NO" sz="1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Boligpolitisk</a:t>
                      </a:r>
                      <a:r>
                        <a:rPr lang="nb-NO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 plan </a:t>
                      </a:r>
                    </a:p>
                    <a:p>
                      <a:pPr algn="l"/>
                      <a:r>
                        <a:rPr lang="nb-NO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                      - Helse- og omsorgsplan</a:t>
                      </a:r>
                    </a:p>
                    <a:p>
                      <a:pPr algn="l"/>
                      <a:r>
                        <a:rPr lang="nb-NO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                      </a:t>
                      </a:r>
                      <a:r>
                        <a:rPr lang="nb-NO" sz="1600" dirty="0">
                          <a:solidFill>
                            <a:srgbClr val="FF0000"/>
                          </a:solidFill>
                          <a:latin typeface="Bahnschrift Light Condensed" panose="020B0502040204020203" pitchFamily="34" charset="0"/>
                        </a:rPr>
                        <a:t>- Plan for aldersvennlig samfunn?</a:t>
                      </a:r>
                    </a:p>
                    <a:p>
                      <a:pPr algn="l"/>
                      <a:r>
                        <a:rPr lang="nb-NO" sz="1600" dirty="0">
                          <a:solidFill>
                            <a:srgbClr val="FF0000"/>
                          </a:solidFill>
                          <a:latin typeface="Bahnschrift Light Condensed" panose="020B0502040204020203" pitchFamily="34" charset="0"/>
                        </a:rPr>
                        <a:t>                     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71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4-årig plansyklus i kommunen </a:t>
            </a:r>
            <a:endParaRPr lang="nb-NO" altLang="nb-NO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/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2019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0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4-årig plansyklus i kommunen </a:t>
            </a:r>
            <a:endParaRPr lang="nb-NO" altLang="nb-NO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/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2019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153DDCD-3211-4841-A3B4-FCAF7E6EA94D}"/>
              </a:ext>
            </a:extLst>
          </p:cNvPr>
          <p:cNvGrpSpPr/>
          <p:nvPr/>
        </p:nvGrpSpPr>
        <p:grpSpPr>
          <a:xfrm>
            <a:off x="5945568" y="2559691"/>
            <a:ext cx="1609040" cy="2119070"/>
            <a:chOff x="5911369" y="1589302"/>
            <a:chExt cx="1609040" cy="2119070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B5011A29-2F39-4FE3-9EC6-7F8EFDB28665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ktangel: avrundede hjørner 4">
              <a:extLst>
                <a:ext uri="{FF2B5EF4-FFF2-40B4-BE49-F238E27FC236}">
                  <a16:creationId xmlns:a16="http://schemas.microsoft.com/office/drawing/2014/main" id="{231798BC-B9C9-4878-9EB8-3B3163DB824F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Kommune-planens samfunnsdel  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C7B35B-50DA-4A4B-AA96-979CD61F77BB}"/>
              </a:ext>
            </a:extLst>
          </p:cNvPr>
          <p:cNvSpPr/>
          <p:nvPr/>
        </p:nvSpPr>
        <p:spPr>
          <a:xfrm>
            <a:off x="6316394" y="2638238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5B2FAC-B712-48AA-ABF9-09A1403FAA56}"/>
              </a:ext>
            </a:extLst>
          </p:cNvPr>
          <p:cNvSpPr txBox="1"/>
          <p:nvPr/>
        </p:nvSpPr>
        <p:spPr>
          <a:xfrm>
            <a:off x="6343620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</p:spTree>
    <p:extLst>
      <p:ext uri="{BB962C8B-B14F-4D97-AF65-F5344CB8AC3E}">
        <p14:creationId xmlns:p14="http://schemas.microsoft.com/office/powerpoint/2010/main" val="256643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altLang="nb-NO" sz="2800" b="1" dirty="0"/>
            </a:br>
            <a:endParaRPr lang="nb-NO" altLang="nb-NO" sz="1800" b="1" dirty="0"/>
          </a:p>
        </p:txBody>
      </p:sp>
      <p:sp>
        <p:nvSpPr>
          <p:cNvPr id="20483" name="Plassholder for innhold 2"/>
          <p:cNvSpPr>
            <a:spLocks noGrp="1"/>
          </p:cNvSpPr>
          <p:nvPr>
            <p:ph idx="1"/>
          </p:nvPr>
        </p:nvSpPr>
        <p:spPr>
          <a:xfrm>
            <a:off x="1167618" y="2332037"/>
            <a:ext cx="9403966" cy="4525963"/>
          </a:xfrm>
        </p:spPr>
        <p:txBody>
          <a:bodyPr/>
          <a:lstStyle/>
          <a:p>
            <a:pPr marL="0" indent="0">
              <a:buNone/>
            </a:pPr>
            <a:r>
              <a:rPr lang="nb-NO" altLang="nb-NO" dirty="0">
                <a:latin typeface="Calibri" panose="020F0502020204030204" pitchFamily="34" charset="0"/>
                <a:cs typeface="Calibri" panose="020F0502020204030204" pitchFamily="34" charset="0"/>
              </a:rPr>
              <a:t>I samfunnsdelen skal kommunen</a:t>
            </a:r>
          </a:p>
          <a:p>
            <a:r>
              <a:rPr lang="nb-NO" altLang="nb-NO" dirty="0">
                <a:latin typeface="Calibri" panose="020F0502020204030204" pitchFamily="34" charset="0"/>
                <a:cs typeface="Calibri" panose="020F0502020204030204" pitchFamily="34" charset="0"/>
              </a:rPr>
              <a:t>vektlegge </a:t>
            </a:r>
            <a:r>
              <a:rPr lang="nb-NO" altLang="nb-NO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viktige utfordringer </a:t>
            </a:r>
            <a:r>
              <a:rPr lang="nb-NO" altLang="nb-NO" dirty="0">
                <a:latin typeface="Calibri" panose="020F0502020204030204" pitchFamily="34" charset="0"/>
                <a:cs typeface="Calibri" panose="020F0502020204030204" pitchFamily="34" charset="0"/>
              </a:rPr>
              <a:t>knyttet til samfunnsutvikling</a:t>
            </a:r>
          </a:p>
          <a:p>
            <a:r>
              <a:rPr lang="nb-NO" altLang="nb-NO" dirty="0">
                <a:latin typeface="Calibri" panose="020F0502020204030204" pitchFamily="34" charset="0"/>
                <a:cs typeface="Calibri" panose="020F0502020204030204" pitchFamily="34" charset="0"/>
              </a:rPr>
              <a:t>synliggjøre de </a:t>
            </a:r>
            <a:r>
              <a:rPr lang="nb-NO" altLang="nb-NO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strategiske valg </a:t>
            </a:r>
            <a:r>
              <a:rPr lang="nb-NO" altLang="nb-NO" dirty="0">
                <a:latin typeface="Calibri" panose="020F0502020204030204" pitchFamily="34" charset="0"/>
                <a:cs typeface="Calibri" panose="020F0502020204030204" pitchFamily="34" charset="0"/>
              </a:rPr>
              <a:t>kommunen tar</a:t>
            </a:r>
          </a:p>
          <a:p>
            <a:pPr marL="0" indent="0">
              <a:buNone/>
            </a:pPr>
            <a:endParaRPr lang="nb-NO" alt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altLang="nb-NO" dirty="0">
                <a:latin typeface="Calibri" panose="020F0502020204030204" pitchFamily="34" charset="0"/>
                <a:cs typeface="Calibri" panose="020F0502020204030204" pitchFamily="34" charset="0"/>
              </a:rPr>
              <a:t>Kommuneplanens samfunnsdel består av </a:t>
            </a:r>
            <a:r>
              <a:rPr lang="nb-NO" altLang="nb-NO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overordnede mål og strategier </a:t>
            </a:r>
            <a:r>
              <a:rPr lang="nb-NO" altLang="nb-NO" dirty="0">
                <a:latin typeface="Calibri" panose="020F0502020204030204" pitchFamily="34" charset="0"/>
                <a:cs typeface="Calibri" panose="020F0502020204030204" pitchFamily="34" charset="0"/>
              </a:rPr>
              <a:t>i et 12-års perspektiv.</a:t>
            </a:r>
          </a:p>
          <a:p>
            <a:pPr marL="0" indent="0">
              <a:buNone/>
            </a:pPr>
            <a:endParaRPr lang="nb-NO" alt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alt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Kilde: </a:t>
            </a:r>
            <a:r>
              <a:rPr lang="nb-NO" altLang="nb-NO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KS: Kommuneplanens samfunnsdel </a:t>
            </a:r>
            <a:r>
              <a:rPr lang="nn-NO" altLang="nb-NO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som styringsverktøy</a:t>
            </a:r>
            <a:endParaRPr lang="nb-NO" alt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altLang="nb-NO" sz="16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2CD9CFD-EF32-48DE-8818-E89DE6454C56}"/>
              </a:ext>
            </a:extLst>
          </p:cNvPr>
          <p:cNvSpPr txBox="1"/>
          <p:nvPr/>
        </p:nvSpPr>
        <p:spPr>
          <a:xfrm>
            <a:off x="1167618" y="1234655"/>
            <a:ext cx="883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Kommuneplanens samfunnsdel </a:t>
            </a:r>
          </a:p>
        </p:txBody>
      </p:sp>
    </p:spTree>
    <p:extLst>
      <p:ext uri="{BB962C8B-B14F-4D97-AF65-F5344CB8AC3E}">
        <p14:creationId xmlns:p14="http://schemas.microsoft.com/office/powerpoint/2010/main" val="1255786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435CB1-18E8-6F69-F224-A2418C2E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Innhold i et planprogram </a:t>
            </a:r>
            <a:r>
              <a:rPr lang="nb-NO" sz="1600" b="1" dirty="0">
                <a:latin typeface="Calibri" panose="020F0502020204030204" pitchFamily="34" charset="0"/>
                <a:cs typeface="Calibri" panose="020F0502020204030204" pitchFamily="34" charset="0"/>
              </a:rPr>
              <a:t>(Plan- og bygningsloven § 11-13)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380C21-033D-2496-5FE6-5B1B24FA7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Formålet med planarbeidet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Planprosessen med frister og deltakere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Opplegg for medvirkning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Beskrivelse av hvilke alternativ som vil bli vurdert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Behovet for utredninger</a:t>
            </a:r>
          </a:p>
          <a:p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Kilde: </a:t>
            </a: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Veileder - Kommuneplanprosessen</a:t>
            </a:r>
            <a:endParaRPr lang="nb-NO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5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A0716A7-2D80-B7AD-3333-45CB23FD1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Økende andel eldre (mange kommuner får tredobling av antall eldre over 80 år)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Økende press på helse- og omsorgstjenester og velferdstjenester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Økende problemer med å rekruttere og beholde nødvendig personell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Presset økonomi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800" dirty="0"/>
          </a:p>
          <a:p>
            <a:pPr marL="0" indent="0">
              <a:buNone/>
            </a:pPr>
            <a:endParaRPr lang="nb-NO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2000" b="1" dirty="0">
                <a:latin typeface="Calibri" panose="020F0502020204030204" pitchFamily="34" charset="0"/>
                <a:ea typeface="Calibri" panose="020F0502020204030204" pitchFamily="34" charset="0"/>
              </a:rPr>
              <a:t>Dette berører særlig to dimensjoner i bærekraft: </a:t>
            </a:r>
          </a:p>
          <a:p>
            <a:pPr>
              <a:tabLst>
                <a:tab pos="457200" algn="l"/>
              </a:tabLst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</a:rPr>
              <a:t>Sosial</a:t>
            </a:r>
          </a:p>
          <a:p>
            <a:pPr>
              <a:tabLst>
                <a:tab pos="457200" algn="l"/>
              </a:tabLst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Økonomisk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BABEC7AC-A61E-9C5D-C8AD-7F59900E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Noen av kommunenes viktigste utfordringer fram mot 2040 og 2050: </a:t>
            </a:r>
            <a:endParaRPr lang="nb-NO" sz="3200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8FA7846-272A-2161-25B1-30ED9E453B8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B8F7DD-FA99-413B-B23B-7017D0DCF5C0}" type="datetimeFigureOut">
              <a:rPr lang="nb-NO" smtClean="0"/>
              <a:pPr/>
              <a:t>11.12.2023</a:t>
            </a:fld>
            <a:endParaRPr lang="nb-NO"/>
          </a:p>
        </p:txBody>
      </p:sp>
      <p:pic>
        <p:nvPicPr>
          <p:cNvPr id="3" name="Picture 4" descr="FNs bærekraftsmål | Stiftelsen Miljøfyrtårn">
            <a:extLst>
              <a:ext uri="{FF2B5EF4-FFF2-40B4-BE49-F238E27FC236}">
                <a16:creationId xmlns:a16="http://schemas.microsoft.com/office/drawing/2014/main" id="{B7DFA486-BD8C-1EAE-C277-1A4B687E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897" y="4693226"/>
            <a:ext cx="2928216" cy="14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9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4-årig plansyklus i kommunen </a:t>
            </a:r>
            <a:endParaRPr lang="nb-NO" altLang="nb-NO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/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2019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153DDCD-3211-4841-A3B4-FCAF7E6EA94D}"/>
              </a:ext>
            </a:extLst>
          </p:cNvPr>
          <p:cNvGrpSpPr/>
          <p:nvPr/>
        </p:nvGrpSpPr>
        <p:grpSpPr>
          <a:xfrm>
            <a:off x="5945568" y="2559691"/>
            <a:ext cx="1609040" cy="2119070"/>
            <a:chOff x="5911369" y="1589302"/>
            <a:chExt cx="1609040" cy="2119070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B5011A29-2F39-4FE3-9EC6-7F8EFDB28665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ktangel: avrundede hjørner 4">
              <a:extLst>
                <a:ext uri="{FF2B5EF4-FFF2-40B4-BE49-F238E27FC236}">
                  <a16:creationId xmlns:a16="http://schemas.microsoft.com/office/drawing/2014/main" id="{231798BC-B9C9-4878-9EB8-3B3163DB824F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Kommune-planens samfunnsdel  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C7B35B-50DA-4A4B-AA96-979CD61F77BB}"/>
              </a:ext>
            </a:extLst>
          </p:cNvPr>
          <p:cNvSpPr/>
          <p:nvPr/>
        </p:nvSpPr>
        <p:spPr>
          <a:xfrm>
            <a:off x="6316394" y="2638238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5B2FAC-B712-48AA-ABF9-09A1403FAA56}"/>
              </a:ext>
            </a:extLst>
          </p:cNvPr>
          <p:cNvSpPr txBox="1"/>
          <p:nvPr/>
        </p:nvSpPr>
        <p:spPr>
          <a:xfrm>
            <a:off x="6343620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2C8484A-B121-422F-B78E-FACA220B8778}"/>
              </a:ext>
            </a:extLst>
          </p:cNvPr>
          <p:cNvGrpSpPr/>
          <p:nvPr/>
        </p:nvGrpSpPr>
        <p:grpSpPr>
          <a:xfrm>
            <a:off x="7651912" y="2559691"/>
            <a:ext cx="1609040" cy="2119070"/>
            <a:chOff x="7788583" y="1589302"/>
            <a:chExt cx="1609040" cy="2119070"/>
          </a:xfrm>
        </p:grpSpPr>
        <p:sp>
          <p:nvSpPr>
            <p:cNvPr id="21" name="Rektangel: avrundede hjørner 20">
              <a:extLst>
                <a:ext uri="{FF2B5EF4-FFF2-40B4-BE49-F238E27FC236}">
                  <a16:creationId xmlns:a16="http://schemas.microsoft.com/office/drawing/2014/main" id="{BA4AE097-C8CA-4472-97E8-79DEB800B276}"/>
                </a:ext>
              </a:extLst>
            </p:cNvPr>
            <p:cNvSpPr/>
            <p:nvPr/>
          </p:nvSpPr>
          <p:spPr>
            <a:xfrm>
              <a:off x="7788583" y="1589302"/>
              <a:ext cx="1609040" cy="2119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Rektangel: avrundede hjørner 4">
              <a:extLst>
                <a:ext uri="{FF2B5EF4-FFF2-40B4-BE49-F238E27FC236}">
                  <a16:creationId xmlns:a16="http://schemas.microsoft.com/office/drawing/2014/main" id="{D250B2CB-43D7-4E40-BD86-255C3D69C880}"/>
                </a:ext>
              </a:extLst>
            </p:cNvPr>
            <p:cNvSpPr txBox="1"/>
            <p:nvPr/>
          </p:nvSpPr>
          <p:spPr>
            <a:xfrm>
              <a:off x="7867130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Sektorplaner etter behov – utdyping </a:t>
              </a:r>
              <a:r>
                <a:rPr lang="nb-NO" sz="1600" b="1" dirty="0">
                  <a:solidFill>
                    <a:schemeClr val="tx1"/>
                  </a:solidFill>
                </a:rPr>
                <a:t>av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samfunnsdel 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29B48CA0-6634-4381-BFAC-044519D75C6A}"/>
              </a:ext>
            </a:extLst>
          </p:cNvPr>
          <p:cNvSpPr/>
          <p:nvPr/>
        </p:nvSpPr>
        <p:spPr>
          <a:xfrm>
            <a:off x="8003484" y="2640853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92F8979-488C-484A-975F-2AD3DC367834}"/>
              </a:ext>
            </a:extLst>
          </p:cNvPr>
          <p:cNvGrpSpPr/>
          <p:nvPr/>
        </p:nvGrpSpPr>
        <p:grpSpPr>
          <a:xfrm>
            <a:off x="9375313" y="2559691"/>
            <a:ext cx="1609040" cy="2119070"/>
            <a:chOff x="9665797" y="1589302"/>
            <a:chExt cx="1609040" cy="2119070"/>
          </a:xfrm>
        </p:grpSpPr>
        <p:sp>
          <p:nvSpPr>
            <p:cNvPr id="25" name="Rektangel: avrundede hjørner 24">
              <a:extLst>
                <a:ext uri="{FF2B5EF4-FFF2-40B4-BE49-F238E27FC236}">
                  <a16:creationId xmlns:a16="http://schemas.microsoft.com/office/drawing/2014/main" id="{6E97CF25-C58B-4497-912C-D75F3876ED91}"/>
                </a:ext>
              </a:extLst>
            </p:cNvPr>
            <p:cNvSpPr/>
            <p:nvPr/>
          </p:nvSpPr>
          <p:spPr>
            <a:xfrm>
              <a:off x="9665797" y="1589302"/>
              <a:ext cx="1609040" cy="21190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Rektangel: avrundede hjørner 4">
              <a:extLst>
                <a:ext uri="{FF2B5EF4-FFF2-40B4-BE49-F238E27FC236}">
                  <a16:creationId xmlns:a16="http://schemas.microsoft.com/office/drawing/2014/main" id="{EF98B383-EEA8-4D1B-B440-7FD72A0D9FC3}"/>
                </a:ext>
              </a:extLst>
            </p:cNvPr>
            <p:cNvSpPr txBox="1"/>
            <p:nvPr/>
          </p:nvSpPr>
          <p:spPr>
            <a:xfrm>
              <a:off x="9744344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Handlingsdel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Økonomiplan</a:t>
              </a:r>
            </a:p>
          </p:txBody>
        </p:sp>
      </p:grp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2964B40-8925-DE61-2614-DE7A1259518A}"/>
              </a:ext>
            </a:extLst>
          </p:cNvPr>
          <p:cNvSpPr txBox="1"/>
          <p:nvPr/>
        </p:nvSpPr>
        <p:spPr>
          <a:xfrm>
            <a:off x="8057936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  <p:sp>
        <p:nvSpPr>
          <p:cNvPr id="8" name="Pil: bøyd oppover 7">
            <a:extLst>
              <a:ext uri="{FF2B5EF4-FFF2-40B4-BE49-F238E27FC236}">
                <a16:creationId xmlns:a16="http://schemas.microsoft.com/office/drawing/2014/main" id="{949F244D-C269-509E-8C31-9F702FFEF0A3}"/>
              </a:ext>
            </a:extLst>
          </p:cNvPr>
          <p:cNvSpPr/>
          <p:nvPr/>
        </p:nvSpPr>
        <p:spPr>
          <a:xfrm flipV="1">
            <a:off x="10966153" y="3667963"/>
            <a:ext cx="491840" cy="1731351"/>
          </a:xfrm>
          <a:prstGeom prst="bentUpArrow">
            <a:avLst>
              <a:gd name="adj1" fmla="val 25000"/>
              <a:gd name="adj2" fmla="val 268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EDC1B3E-E070-95A0-F411-11762B085EF5}"/>
              </a:ext>
            </a:extLst>
          </p:cNvPr>
          <p:cNvSpPr/>
          <p:nvPr/>
        </p:nvSpPr>
        <p:spPr>
          <a:xfrm>
            <a:off x="10480323" y="5445273"/>
            <a:ext cx="1609040" cy="117565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</p:txBody>
      </p:sp>
    </p:spTree>
    <p:extLst>
      <p:ext uri="{BB962C8B-B14F-4D97-AF65-F5344CB8AC3E}">
        <p14:creationId xmlns:p14="http://schemas.microsoft.com/office/powerpoint/2010/main" val="977304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0541" y="97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alt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Sammenheng mellom plan- og bygningsloven og folkehelseloven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/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2019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153DDCD-3211-4841-A3B4-FCAF7E6EA94D}"/>
              </a:ext>
            </a:extLst>
          </p:cNvPr>
          <p:cNvGrpSpPr/>
          <p:nvPr/>
        </p:nvGrpSpPr>
        <p:grpSpPr>
          <a:xfrm>
            <a:off x="5945568" y="2559691"/>
            <a:ext cx="1609040" cy="2119070"/>
            <a:chOff x="5911369" y="1589302"/>
            <a:chExt cx="1609040" cy="2119070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B5011A29-2F39-4FE3-9EC6-7F8EFDB28665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ktangel: avrundede hjørner 4">
              <a:extLst>
                <a:ext uri="{FF2B5EF4-FFF2-40B4-BE49-F238E27FC236}">
                  <a16:creationId xmlns:a16="http://schemas.microsoft.com/office/drawing/2014/main" id="{231798BC-B9C9-4878-9EB8-3B3163DB824F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Kommune-planens samfunnsdel  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C7B35B-50DA-4A4B-AA96-979CD61F77BB}"/>
              </a:ext>
            </a:extLst>
          </p:cNvPr>
          <p:cNvSpPr/>
          <p:nvPr/>
        </p:nvSpPr>
        <p:spPr>
          <a:xfrm>
            <a:off x="6352705" y="2638238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5B2FAC-B712-48AA-ABF9-09A1403FAA56}"/>
              </a:ext>
            </a:extLst>
          </p:cNvPr>
          <p:cNvSpPr txBox="1"/>
          <p:nvPr/>
        </p:nvSpPr>
        <p:spPr>
          <a:xfrm>
            <a:off x="6349588" y="2698661"/>
            <a:ext cx="959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/>
              <a:t>Planprogram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2C8484A-B121-422F-B78E-FACA220B8778}"/>
              </a:ext>
            </a:extLst>
          </p:cNvPr>
          <p:cNvGrpSpPr/>
          <p:nvPr/>
        </p:nvGrpSpPr>
        <p:grpSpPr>
          <a:xfrm>
            <a:off x="7651912" y="2559691"/>
            <a:ext cx="1609040" cy="2119070"/>
            <a:chOff x="7788583" y="1589302"/>
            <a:chExt cx="1609040" cy="2119070"/>
          </a:xfrm>
        </p:grpSpPr>
        <p:sp>
          <p:nvSpPr>
            <p:cNvPr id="21" name="Rektangel: avrundede hjørner 20">
              <a:extLst>
                <a:ext uri="{FF2B5EF4-FFF2-40B4-BE49-F238E27FC236}">
                  <a16:creationId xmlns:a16="http://schemas.microsoft.com/office/drawing/2014/main" id="{BA4AE097-C8CA-4472-97E8-79DEB800B276}"/>
                </a:ext>
              </a:extLst>
            </p:cNvPr>
            <p:cNvSpPr/>
            <p:nvPr/>
          </p:nvSpPr>
          <p:spPr>
            <a:xfrm>
              <a:off x="7788583" y="1589302"/>
              <a:ext cx="1609040" cy="2119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Rektangel: avrundede hjørner 4">
              <a:extLst>
                <a:ext uri="{FF2B5EF4-FFF2-40B4-BE49-F238E27FC236}">
                  <a16:creationId xmlns:a16="http://schemas.microsoft.com/office/drawing/2014/main" id="{D250B2CB-43D7-4E40-BD86-255C3D69C880}"/>
                </a:ext>
              </a:extLst>
            </p:cNvPr>
            <p:cNvSpPr txBox="1"/>
            <p:nvPr/>
          </p:nvSpPr>
          <p:spPr>
            <a:xfrm>
              <a:off x="7867130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Sektorplaner etter behov – utdyping </a:t>
              </a:r>
              <a:r>
                <a:rPr lang="nb-NO" sz="1600" b="1" dirty="0">
                  <a:solidFill>
                    <a:schemeClr val="tx1"/>
                  </a:solidFill>
                </a:rPr>
                <a:t>av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samfunnsdel 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29B48CA0-6634-4381-BFAC-044519D75C6A}"/>
              </a:ext>
            </a:extLst>
          </p:cNvPr>
          <p:cNvSpPr/>
          <p:nvPr/>
        </p:nvSpPr>
        <p:spPr>
          <a:xfrm>
            <a:off x="8003484" y="2640853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B6C23F-B681-4C6C-A90C-BD9DABCC7BB3}"/>
              </a:ext>
            </a:extLst>
          </p:cNvPr>
          <p:cNvSpPr txBox="1"/>
          <p:nvPr/>
        </p:nvSpPr>
        <p:spPr>
          <a:xfrm>
            <a:off x="8008240" y="2698661"/>
            <a:ext cx="96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/>
              <a:t>Planprogram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92F8979-488C-484A-975F-2AD3DC367834}"/>
              </a:ext>
            </a:extLst>
          </p:cNvPr>
          <p:cNvGrpSpPr/>
          <p:nvPr/>
        </p:nvGrpSpPr>
        <p:grpSpPr>
          <a:xfrm>
            <a:off x="9375313" y="2559691"/>
            <a:ext cx="1609040" cy="2119070"/>
            <a:chOff x="9665797" y="1589302"/>
            <a:chExt cx="1609040" cy="2119070"/>
          </a:xfrm>
        </p:grpSpPr>
        <p:sp>
          <p:nvSpPr>
            <p:cNvPr id="25" name="Rektangel: avrundede hjørner 24">
              <a:extLst>
                <a:ext uri="{FF2B5EF4-FFF2-40B4-BE49-F238E27FC236}">
                  <a16:creationId xmlns:a16="http://schemas.microsoft.com/office/drawing/2014/main" id="{6E97CF25-C58B-4497-912C-D75F3876ED91}"/>
                </a:ext>
              </a:extLst>
            </p:cNvPr>
            <p:cNvSpPr/>
            <p:nvPr/>
          </p:nvSpPr>
          <p:spPr>
            <a:xfrm>
              <a:off x="9665797" y="1589302"/>
              <a:ext cx="1609040" cy="21190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Rektangel: avrundede hjørner 4">
              <a:extLst>
                <a:ext uri="{FF2B5EF4-FFF2-40B4-BE49-F238E27FC236}">
                  <a16:creationId xmlns:a16="http://schemas.microsoft.com/office/drawing/2014/main" id="{EF98B383-EEA8-4D1B-B440-7FD72A0D9FC3}"/>
                </a:ext>
              </a:extLst>
            </p:cNvPr>
            <p:cNvSpPr txBox="1"/>
            <p:nvPr/>
          </p:nvSpPr>
          <p:spPr>
            <a:xfrm>
              <a:off x="9744344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Handlingsdel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Økonomiplan</a:t>
              </a:r>
            </a:p>
          </p:txBody>
        </p:sp>
      </p:grpSp>
      <p:sp>
        <p:nvSpPr>
          <p:cNvPr id="10" name="Snakkeboble: rektangel med avrundede hjørner 9">
            <a:extLst>
              <a:ext uri="{FF2B5EF4-FFF2-40B4-BE49-F238E27FC236}">
                <a16:creationId xmlns:a16="http://schemas.microsoft.com/office/drawing/2014/main" id="{DA030B44-BF7C-C750-5CEB-2C99B3938041}"/>
              </a:ext>
            </a:extLst>
          </p:cNvPr>
          <p:cNvSpPr/>
          <p:nvPr/>
        </p:nvSpPr>
        <p:spPr>
          <a:xfrm>
            <a:off x="2138113" y="1686447"/>
            <a:ext cx="1269362" cy="538962"/>
          </a:xfrm>
          <a:prstGeom prst="wedgeRoundRectCallout">
            <a:avLst>
              <a:gd name="adj1" fmla="val 39649"/>
              <a:gd name="adj2" fmla="val 1354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§ 5 Oversikt over helsetilstanden</a:t>
            </a:r>
          </a:p>
        </p:txBody>
      </p:sp>
      <p:sp>
        <p:nvSpPr>
          <p:cNvPr id="30" name="Snakkeboble: rektangel med avrundede hjørner 29">
            <a:extLst>
              <a:ext uri="{FF2B5EF4-FFF2-40B4-BE49-F238E27FC236}">
                <a16:creationId xmlns:a16="http://schemas.microsoft.com/office/drawing/2014/main" id="{CE9F3F51-12F4-48E7-ADBA-5BB253E92B95}"/>
              </a:ext>
            </a:extLst>
          </p:cNvPr>
          <p:cNvSpPr/>
          <p:nvPr/>
        </p:nvSpPr>
        <p:spPr>
          <a:xfrm>
            <a:off x="8398044" y="1680276"/>
            <a:ext cx="1655843" cy="532496"/>
          </a:xfrm>
          <a:prstGeom prst="wedgeRoundRectCallout">
            <a:avLst>
              <a:gd name="adj1" fmla="val -9760"/>
              <a:gd name="adj2" fmla="val 14776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§ 7 Iverksetting av nødvendige tiltak</a:t>
            </a:r>
          </a:p>
        </p:txBody>
      </p:sp>
      <p:sp>
        <p:nvSpPr>
          <p:cNvPr id="31" name="Snakkeboble: rektangel med avrundede hjørner 30">
            <a:extLst>
              <a:ext uri="{FF2B5EF4-FFF2-40B4-BE49-F238E27FC236}">
                <a16:creationId xmlns:a16="http://schemas.microsoft.com/office/drawing/2014/main" id="{ABA506E8-9E26-5386-2FF9-96923B331E1E}"/>
              </a:ext>
            </a:extLst>
          </p:cNvPr>
          <p:cNvSpPr/>
          <p:nvPr/>
        </p:nvSpPr>
        <p:spPr>
          <a:xfrm>
            <a:off x="5102132" y="1696753"/>
            <a:ext cx="1559925" cy="517413"/>
          </a:xfrm>
          <a:prstGeom prst="wedgeRoundRectCallout">
            <a:avLst>
              <a:gd name="adj1" fmla="val 30322"/>
              <a:gd name="adj2" fmla="val 1427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§ 6 Overordnede mål og strategier</a:t>
            </a:r>
          </a:p>
        </p:txBody>
      </p:sp>
      <p:sp>
        <p:nvSpPr>
          <p:cNvPr id="38912" name="Snakkeboble: rektangel med avrundede hjørner 38911">
            <a:extLst>
              <a:ext uri="{FF2B5EF4-FFF2-40B4-BE49-F238E27FC236}">
                <a16:creationId xmlns:a16="http://schemas.microsoft.com/office/drawing/2014/main" id="{8A5B4765-D365-C904-3717-A4BBFDEEF34F}"/>
              </a:ext>
            </a:extLst>
          </p:cNvPr>
          <p:cNvSpPr/>
          <p:nvPr/>
        </p:nvSpPr>
        <p:spPr>
          <a:xfrm>
            <a:off x="10141084" y="1677958"/>
            <a:ext cx="1516019" cy="532496"/>
          </a:xfrm>
          <a:prstGeom prst="wedgeRoundRectCallout">
            <a:avLst>
              <a:gd name="adj1" fmla="val -31296"/>
              <a:gd name="adj2" fmla="val 15000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§ 7 Iverksetting av nødvendige tiltak</a:t>
            </a:r>
          </a:p>
        </p:txBody>
      </p:sp>
      <p:sp>
        <p:nvSpPr>
          <p:cNvPr id="38913" name="Snakkeboble: rektangel med avrundede hjørner 38912">
            <a:extLst>
              <a:ext uri="{FF2B5EF4-FFF2-40B4-BE49-F238E27FC236}">
                <a16:creationId xmlns:a16="http://schemas.microsoft.com/office/drawing/2014/main" id="{3BF379D7-1A68-4F13-DF2C-9159B40A1DEF}"/>
              </a:ext>
            </a:extLst>
          </p:cNvPr>
          <p:cNvSpPr/>
          <p:nvPr/>
        </p:nvSpPr>
        <p:spPr>
          <a:xfrm>
            <a:off x="6818399" y="1680276"/>
            <a:ext cx="1472418" cy="532496"/>
          </a:xfrm>
          <a:prstGeom prst="wedgeRoundRectCallout">
            <a:avLst>
              <a:gd name="adj1" fmla="val 28732"/>
              <a:gd name="adj2" fmla="val 1453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§ 6 Overordnede mål og strategier</a:t>
            </a:r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CF0873C7-118D-3700-B82D-AD1756054191}"/>
              </a:ext>
            </a:extLst>
          </p:cNvPr>
          <p:cNvSpPr/>
          <p:nvPr/>
        </p:nvSpPr>
        <p:spPr>
          <a:xfrm>
            <a:off x="3519796" y="1696753"/>
            <a:ext cx="1470015" cy="528655"/>
          </a:xfrm>
          <a:prstGeom prst="wedgeRoundRectCallout">
            <a:avLst>
              <a:gd name="adj1" fmla="val 32716"/>
              <a:gd name="adj2" fmla="val 13952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§ 6 Drøfte folkehelse-utfordringene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CE33A365-D0B9-F56C-D583-E769D10BBEAF}"/>
              </a:ext>
            </a:extLst>
          </p:cNvPr>
          <p:cNvSpPr txBox="1"/>
          <p:nvPr/>
        </p:nvSpPr>
        <p:spPr>
          <a:xfrm>
            <a:off x="457199" y="4965581"/>
            <a:ext cx="315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FF0000"/>
                </a:solidFill>
              </a:rPr>
              <a:t>PLAN- OG BYGNINGSLOVEN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B8696F9F-B227-CED4-2FF2-205066E06037}"/>
              </a:ext>
            </a:extLst>
          </p:cNvPr>
          <p:cNvSpPr txBox="1"/>
          <p:nvPr/>
        </p:nvSpPr>
        <p:spPr>
          <a:xfrm>
            <a:off x="2138113" y="1360779"/>
            <a:ext cx="244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FF0000"/>
                </a:solidFill>
              </a:rPr>
              <a:t>FOLKEHELSELOVEN</a:t>
            </a:r>
          </a:p>
        </p:txBody>
      </p:sp>
    </p:spTree>
    <p:extLst>
      <p:ext uri="{BB962C8B-B14F-4D97-AF65-F5344CB8AC3E}">
        <p14:creationId xmlns:p14="http://schemas.microsoft.com/office/powerpoint/2010/main" val="892837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199" y="229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4-årig plansyklus i kommunen – her skjer forankringen</a:t>
            </a:r>
            <a:endParaRPr lang="nb-NO" altLang="nb-NO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/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 2019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153DDCD-3211-4841-A3B4-FCAF7E6EA94D}"/>
              </a:ext>
            </a:extLst>
          </p:cNvPr>
          <p:cNvGrpSpPr/>
          <p:nvPr/>
        </p:nvGrpSpPr>
        <p:grpSpPr>
          <a:xfrm>
            <a:off x="5945568" y="2559691"/>
            <a:ext cx="1609040" cy="2119070"/>
            <a:chOff x="5911369" y="1589302"/>
            <a:chExt cx="1609040" cy="2119070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B5011A29-2F39-4FE3-9EC6-7F8EFDB28665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ktangel: avrundede hjørner 4">
              <a:extLst>
                <a:ext uri="{FF2B5EF4-FFF2-40B4-BE49-F238E27FC236}">
                  <a16:creationId xmlns:a16="http://schemas.microsoft.com/office/drawing/2014/main" id="{231798BC-B9C9-4878-9EB8-3B3163DB824F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Kommune-planens samfunnsdel  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C7B35B-50DA-4A4B-AA96-979CD61F77BB}"/>
              </a:ext>
            </a:extLst>
          </p:cNvPr>
          <p:cNvSpPr/>
          <p:nvPr/>
        </p:nvSpPr>
        <p:spPr>
          <a:xfrm>
            <a:off x="6316394" y="2638238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5B2FAC-B712-48AA-ABF9-09A1403FAA56}"/>
              </a:ext>
            </a:extLst>
          </p:cNvPr>
          <p:cNvSpPr txBox="1"/>
          <p:nvPr/>
        </p:nvSpPr>
        <p:spPr>
          <a:xfrm>
            <a:off x="6485206" y="2651758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PP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2C8484A-B121-422F-B78E-FACA220B8778}"/>
              </a:ext>
            </a:extLst>
          </p:cNvPr>
          <p:cNvGrpSpPr/>
          <p:nvPr/>
        </p:nvGrpSpPr>
        <p:grpSpPr>
          <a:xfrm>
            <a:off x="7651912" y="2559691"/>
            <a:ext cx="1609040" cy="2119070"/>
            <a:chOff x="7788583" y="1589302"/>
            <a:chExt cx="1609040" cy="2119070"/>
          </a:xfrm>
        </p:grpSpPr>
        <p:sp>
          <p:nvSpPr>
            <p:cNvPr id="21" name="Rektangel: avrundede hjørner 20">
              <a:extLst>
                <a:ext uri="{FF2B5EF4-FFF2-40B4-BE49-F238E27FC236}">
                  <a16:creationId xmlns:a16="http://schemas.microsoft.com/office/drawing/2014/main" id="{BA4AE097-C8CA-4472-97E8-79DEB800B276}"/>
                </a:ext>
              </a:extLst>
            </p:cNvPr>
            <p:cNvSpPr/>
            <p:nvPr/>
          </p:nvSpPr>
          <p:spPr>
            <a:xfrm>
              <a:off x="7788583" y="1589302"/>
              <a:ext cx="1609040" cy="2119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Rektangel: avrundede hjørner 4">
              <a:extLst>
                <a:ext uri="{FF2B5EF4-FFF2-40B4-BE49-F238E27FC236}">
                  <a16:creationId xmlns:a16="http://schemas.microsoft.com/office/drawing/2014/main" id="{D250B2CB-43D7-4E40-BD86-255C3D69C880}"/>
                </a:ext>
              </a:extLst>
            </p:cNvPr>
            <p:cNvSpPr txBox="1"/>
            <p:nvPr/>
          </p:nvSpPr>
          <p:spPr>
            <a:xfrm>
              <a:off x="7867130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Sektorplaner etter behov – utdyping </a:t>
              </a:r>
              <a:r>
                <a:rPr lang="nb-NO" sz="1600" b="1" dirty="0">
                  <a:solidFill>
                    <a:schemeClr val="tx1"/>
                  </a:solidFill>
                </a:rPr>
                <a:t>av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samfunnsdel 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29B48CA0-6634-4381-BFAC-044519D75C6A}"/>
              </a:ext>
            </a:extLst>
          </p:cNvPr>
          <p:cNvSpPr/>
          <p:nvPr/>
        </p:nvSpPr>
        <p:spPr>
          <a:xfrm>
            <a:off x="8003484" y="2640853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B6C23F-B681-4C6C-A90C-BD9DABCC7BB3}"/>
              </a:ext>
            </a:extLst>
          </p:cNvPr>
          <p:cNvSpPr txBox="1"/>
          <p:nvPr/>
        </p:nvSpPr>
        <p:spPr>
          <a:xfrm>
            <a:off x="8015699" y="2638238"/>
            <a:ext cx="875083" cy="36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PP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92F8979-488C-484A-975F-2AD3DC367834}"/>
              </a:ext>
            </a:extLst>
          </p:cNvPr>
          <p:cNvGrpSpPr/>
          <p:nvPr/>
        </p:nvGrpSpPr>
        <p:grpSpPr>
          <a:xfrm>
            <a:off x="9375313" y="2559691"/>
            <a:ext cx="1609040" cy="2119070"/>
            <a:chOff x="9665797" y="1589302"/>
            <a:chExt cx="1609040" cy="2119070"/>
          </a:xfrm>
        </p:grpSpPr>
        <p:sp>
          <p:nvSpPr>
            <p:cNvPr id="25" name="Rektangel: avrundede hjørner 24">
              <a:extLst>
                <a:ext uri="{FF2B5EF4-FFF2-40B4-BE49-F238E27FC236}">
                  <a16:creationId xmlns:a16="http://schemas.microsoft.com/office/drawing/2014/main" id="{6E97CF25-C58B-4497-912C-D75F3876ED91}"/>
                </a:ext>
              </a:extLst>
            </p:cNvPr>
            <p:cNvSpPr/>
            <p:nvPr/>
          </p:nvSpPr>
          <p:spPr>
            <a:xfrm>
              <a:off x="9665797" y="1589302"/>
              <a:ext cx="1609040" cy="21190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Rektangel: avrundede hjørner 4">
              <a:extLst>
                <a:ext uri="{FF2B5EF4-FFF2-40B4-BE49-F238E27FC236}">
                  <a16:creationId xmlns:a16="http://schemas.microsoft.com/office/drawing/2014/main" id="{EF98B383-EEA8-4D1B-B440-7FD72A0D9FC3}"/>
                </a:ext>
              </a:extLst>
            </p:cNvPr>
            <p:cNvSpPr txBox="1"/>
            <p:nvPr/>
          </p:nvSpPr>
          <p:spPr>
            <a:xfrm>
              <a:off x="9744344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Handlingsdel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Økonomiplan</a:t>
              </a:r>
            </a:p>
          </p:txBody>
        </p:sp>
      </p:grpSp>
      <p:sp>
        <p:nvSpPr>
          <p:cNvPr id="38913" name="Snakkeboble: rektangel med avrundede hjørner 38912">
            <a:extLst>
              <a:ext uri="{FF2B5EF4-FFF2-40B4-BE49-F238E27FC236}">
                <a16:creationId xmlns:a16="http://schemas.microsoft.com/office/drawing/2014/main" id="{742269F0-95F0-239A-63E1-B1C2DCD32EE2}"/>
              </a:ext>
            </a:extLst>
          </p:cNvPr>
          <p:cNvSpPr/>
          <p:nvPr/>
        </p:nvSpPr>
        <p:spPr>
          <a:xfrm>
            <a:off x="3361765" y="1268962"/>
            <a:ext cx="1687216" cy="913799"/>
          </a:xfrm>
          <a:prstGeom prst="wedgeRoundRectCallout">
            <a:avLst>
              <a:gd name="adj1" fmla="val 38333"/>
              <a:gd name="adj2" fmla="val 1093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 dirty="0">
                <a:solidFill>
                  <a:schemeClr val="tx1"/>
                </a:solidFill>
              </a:rPr>
              <a:t>Omtale av utfordringene.</a:t>
            </a:r>
          </a:p>
          <a:p>
            <a:pPr algn="ctr"/>
            <a:r>
              <a:rPr lang="nb-NO" sz="900" b="1" dirty="0">
                <a:solidFill>
                  <a:schemeClr val="tx1"/>
                </a:solidFill>
              </a:rPr>
              <a:t>Hva er planbehovet?</a:t>
            </a:r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også </a:t>
            </a:r>
            <a:r>
              <a:rPr lang="nb-NO" sz="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aldersvennlig samfunn</a:t>
            </a:r>
            <a:endParaRPr lang="nb-NO" sz="9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nakkeboble: rektangel med avrundede hjørner 38914">
            <a:extLst>
              <a:ext uri="{FF2B5EF4-FFF2-40B4-BE49-F238E27FC236}">
                <a16:creationId xmlns:a16="http://schemas.microsoft.com/office/drawing/2014/main" id="{B8D8692D-1ADC-0C7D-286D-135F02ABBBBA}"/>
              </a:ext>
            </a:extLst>
          </p:cNvPr>
          <p:cNvSpPr/>
          <p:nvPr/>
        </p:nvSpPr>
        <p:spPr>
          <a:xfrm>
            <a:off x="5196348" y="1268962"/>
            <a:ext cx="1740739" cy="928131"/>
          </a:xfrm>
          <a:prstGeom prst="wedgeRoundRectCallout">
            <a:avLst>
              <a:gd name="adj1" fmla="val 37709"/>
              <a:gd name="adj2" fmla="val 1115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 dirty="0">
                <a:solidFill>
                  <a:schemeClr val="tx1"/>
                </a:solidFill>
              </a:rPr>
              <a:t>Kort om utfordringene.</a:t>
            </a:r>
          </a:p>
          <a:p>
            <a:pPr algn="ctr"/>
            <a:r>
              <a:rPr lang="nb-NO" sz="900" b="1" dirty="0">
                <a:solidFill>
                  <a:schemeClr val="tx1"/>
                </a:solidFill>
              </a:rPr>
              <a:t>Overordnede mål og strategier</a:t>
            </a:r>
          </a:p>
          <a:p>
            <a:pPr algn="ctr"/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også </a:t>
            </a:r>
            <a:r>
              <a:rPr lang="nb-NO" sz="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aldersvennlig samfunn</a:t>
            </a:r>
            <a:endParaRPr lang="nb-NO" sz="9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Snakkeboble: rektangel med avrundede hjørner 38915">
            <a:extLst>
              <a:ext uri="{FF2B5EF4-FFF2-40B4-BE49-F238E27FC236}">
                <a16:creationId xmlns:a16="http://schemas.microsoft.com/office/drawing/2014/main" id="{F4B3BA21-9936-FE7E-C3FE-FC1EE65276EC}"/>
              </a:ext>
            </a:extLst>
          </p:cNvPr>
          <p:cNvSpPr/>
          <p:nvPr/>
        </p:nvSpPr>
        <p:spPr>
          <a:xfrm>
            <a:off x="7080361" y="1277074"/>
            <a:ext cx="1609040" cy="928131"/>
          </a:xfrm>
          <a:prstGeom prst="wedgeRoundRectCallout">
            <a:avLst>
              <a:gd name="adj1" fmla="val 35870"/>
              <a:gd name="adj2" fmla="val 1068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 dirty="0">
                <a:solidFill>
                  <a:schemeClr val="tx1"/>
                </a:solidFill>
              </a:rPr>
              <a:t>Konkretisering og prioritering</a:t>
            </a:r>
          </a:p>
          <a:p>
            <a:pPr algn="ctr"/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også </a:t>
            </a:r>
            <a:r>
              <a:rPr lang="nb-NO" sz="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aldersvennlig samfunn</a:t>
            </a:r>
            <a:endParaRPr lang="nb-NO" sz="9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Snakkeboble: rektangel med avrundede hjørner 38916">
            <a:extLst>
              <a:ext uri="{FF2B5EF4-FFF2-40B4-BE49-F238E27FC236}">
                <a16:creationId xmlns:a16="http://schemas.microsoft.com/office/drawing/2014/main" id="{6A525BA2-CB7E-E912-DB05-CC96CF21BCD4}"/>
              </a:ext>
            </a:extLst>
          </p:cNvPr>
          <p:cNvSpPr/>
          <p:nvPr/>
        </p:nvSpPr>
        <p:spPr>
          <a:xfrm>
            <a:off x="8832675" y="1282025"/>
            <a:ext cx="1609039" cy="918228"/>
          </a:xfrm>
          <a:prstGeom prst="wedgeRoundRectCallout">
            <a:avLst>
              <a:gd name="adj1" fmla="val 36256"/>
              <a:gd name="adj2" fmla="val 1121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 dirty="0">
                <a:solidFill>
                  <a:schemeClr val="tx1"/>
                </a:solidFill>
              </a:rPr>
              <a:t>Hva har vi råd til?</a:t>
            </a:r>
          </a:p>
          <a:p>
            <a:pPr algn="ctr"/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også </a:t>
            </a:r>
            <a:r>
              <a:rPr lang="nb-NO" sz="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aldersvennlig samfunn</a:t>
            </a:r>
            <a:endParaRPr lang="nb-NO" sz="9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Snakkeboble: rektangel med avrundede hjørner 38917">
            <a:extLst>
              <a:ext uri="{FF2B5EF4-FFF2-40B4-BE49-F238E27FC236}">
                <a16:creationId xmlns:a16="http://schemas.microsoft.com/office/drawing/2014/main" id="{990D5F70-0471-BF4C-1AE2-4380DA2A52A4}"/>
              </a:ext>
            </a:extLst>
          </p:cNvPr>
          <p:cNvSpPr/>
          <p:nvPr/>
        </p:nvSpPr>
        <p:spPr>
          <a:xfrm>
            <a:off x="1609451" y="1268963"/>
            <a:ext cx="1609040" cy="928130"/>
          </a:xfrm>
          <a:prstGeom prst="wedgeRoundRectCallout">
            <a:avLst>
              <a:gd name="adj1" fmla="val 38576"/>
              <a:gd name="adj2" fmla="val 11090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 dirty="0">
                <a:solidFill>
                  <a:schemeClr val="tx1"/>
                </a:solidFill>
              </a:rPr>
              <a:t>Kunnskapsgrunnlag</a:t>
            </a:r>
          </a:p>
          <a:p>
            <a:pPr algn="ctr"/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også </a:t>
            </a:r>
            <a:r>
              <a:rPr lang="nb-NO" sz="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nb-NO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aldersvennlig samfunn</a:t>
            </a:r>
            <a:endParaRPr lang="nb-NO" sz="9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E52DA38-15FC-B476-790A-737157FA320E}"/>
              </a:ext>
            </a:extLst>
          </p:cNvPr>
          <p:cNvSpPr/>
          <p:nvPr/>
        </p:nvSpPr>
        <p:spPr>
          <a:xfrm>
            <a:off x="10441714" y="5272125"/>
            <a:ext cx="1609040" cy="117565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</p:txBody>
      </p:sp>
      <p:sp>
        <p:nvSpPr>
          <p:cNvPr id="30" name="Pil: bøyd oppover 29">
            <a:extLst>
              <a:ext uri="{FF2B5EF4-FFF2-40B4-BE49-F238E27FC236}">
                <a16:creationId xmlns:a16="http://schemas.microsoft.com/office/drawing/2014/main" id="{32BF1E26-403B-B80C-7E6C-9C320F3D7CC7}"/>
              </a:ext>
            </a:extLst>
          </p:cNvPr>
          <p:cNvSpPr/>
          <p:nvPr/>
        </p:nvSpPr>
        <p:spPr>
          <a:xfrm flipV="1">
            <a:off x="10966153" y="3667963"/>
            <a:ext cx="491840" cy="1731351"/>
          </a:xfrm>
          <a:prstGeom prst="bentUpArrow">
            <a:avLst>
              <a:gd name="adj1" fmla="val 25000"/>
              <a:gd name="adj2" fmla="val 268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082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4-årig plansyklus i kommunen </a:t>
            </a:r>
            <a:endParaRPr lang="nb-NO" altLang="nb-NO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/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2019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153DDCD-3211-4841-A3B4-FCAF7E6EA94D}"/>
              </a:ext>
            </a:extLst>
          </p:cNvPr>
          <p:cNvGrpSpPr/>
          <p:nvPr/>
        </p:nvGrpSpPr>
        <p:grpSpPr>
          <a:xfrm>
            <a:off x="5945568" y="2559691"/>
            <a:ext cx="1609040" cy="2119070"/>
            <a:chOff x="5911369" y="1589302"/>
            <a:chExt cx="1609040" cy="2119070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B5011A29-2F39-4FE3-9EC6-7F8EFDB28665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ktangel: avrundede hjørner 4">
              <a:extLst>
                <a:ext uri="{FF2B5EF4-FFF2-40B4-BE49-F238E27FC236}">
                  <a16:creationId xmlns:a16="http://schemas.microsoft.com/office/drawing/2014/main" id="{231798BC-B9C9-4878-9EB8-3B3163DB824F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Kommune-planens samfunnsdel  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C7B35B-50DA-4A4B-AA96-979CD61F77BB}"/>
              </a:ext>
            </a:extLst>
          </p:cNvPr>
          <p:cNvSpPr/>
          <p:nvPr/>
        </p:nvSpPr>
        <p:spPr>
          <a:xfrm>
            <a:off x="6316394" y="2638238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5B2FAC-B712-48AA-ABF9-09A1403FAA56}"/>
              </a:ext>
            </a:extLst>
          </p:cNvPr>
          <p:cNvSpPr txBox="1"/>
          <p:nvPr/>
        </p:nvSpPr>
        <p:spPr>
          <a:xfrm>
            <a:off x="6343620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2C8484A-B121-422F-B78E-FACA220B8778}"/>
              </a:ext>
            </a:extLst>
          </p:cNvPr>
          <p:cNvGrpSpPr/>
          <p:nvPr/>
        </p:nvGrpSpPr>
        <p:grpSpPr>
          <a:xfrm>
            <a:off x="7651912" y="2559691"/>
            <a:ext cx="1609040" cy="2119070"/>
            <a:chOff x="7788583" y="1589302"/>
            <a:chExt cx="1609040" cy="2119070"/>
          </a:xfrm>
        </p:grpSpPr>
        <p:sp>
          <p:nvSpPr>
            <p:cNvPr id="21" name="Rektangel: avrundede hjørner 20">
              <a:extLst>
                <a:ext uri="{FF2B5EF4-FFF2-40B4-BE49-F238E27FC236}">
                  <a16:creationId xmlns:a16="http://schemas.microsoft.com/office/drawing/2014/main" id="{BA4AE097-C8CA-4472-97E8-79DEB800B276}"/>
                </a:ext>
              </a:extLst>
            </p:cNvPr>
            <p:cNvSpPr/>
            <p:nvPr/>
          </p:nvSpPr>
          <p:spPr>
            <a:xfrm>
              <a:off x="7788583" y="1589302"/>
              <a:ext cx="1609040" cy="2119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Rektangel: avrundede hjørner 4">
              <a:extLst>
                <a:ext uri="{FF2B5EF4-FFF2-40B4-BE49-F238E27FC236}">
                  <a16:creationId xmlns:a16="http://schemas.microsoft.com/office/drawing/2014/main" id="{D250B2CB-43D7-4E40-BD86-255C3D69C880}"/>
                </a:ext>
              </a:extLst>
            </p:cNvPr>
            <p:cNvSpPr txBox="1"/>
            <p:nvPr/>
          </p:nvSpPr>
          <p:spPr>
            <a:xfrm>
              <a:off x="7867130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Sektorplaner etter behov – utdyping </a:t>
              </a:r>
              <a:r>
                <a:rPr lang="nb-NO" sz="1600" b="1" dirty="0">
                  <a:solidFill>
                    <a:schemeClr val="tx1"/>
                  </a:solidFill>
                </a:rPr>
                <a:t>av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samfunnsdel 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29B48CA0-6634-4381-BFAC-044519D75C6A}"/>
              </a:ext>
            </a:extLst>
          </p:cNvPr>
          <p:cNvSpPr/>
          <p:nvPr/>
        </p:nvSpPr>
        <p:spPr>
          <a:xfrm>
            <a:off x="8003484" y="2640853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92F8979-488C-484A-975F-2AD3DC367834}"/>
              </a:ext>
            </a:extLst>
          </p:cNvPr>
          <p:cNvGrpSpPr/>
          <p:nvPr/>
        </p:nvGrpSpPr>
        <p:grpSpPr>
          <a:xfrm>
            <a:off x="9375313" y="2559691"/>
            <a:ext cx="1609040" cy="2119070"/>
            <a:chOff x="9665797" y="1589302"/>
            <a:chExt cx="1609040" cy="2119070"/>
          </a:xfrm>
        </p:grpSpPr>
        <p:sp>
          <p:nvSpPr>
            <p:cNvPr id="25" name="Rektangel: avrundede hjørner 24">
              <a:extLst>
                <a:ext uri="{FF2B5EF4-FFF2-40B4-BE49-F238E27FC236}">
                  <a16:creationId xmlns:a16="http://schemas.microsoft.com/office/drawing/2014/main" id="{6E97CF25-C58B-4497-912C-D75F3876ED91}"/>
                </a:ext>
              </a:extLst>
            </p:cNvPr>
            <p:cNvSpPr/>
            <p:nvPr/>
          </p:nvSpPr>
          <p:spPr>
            <a:xfrm>
              <a:off x="9665797" y="1589302"/>
              <a:ext cx="1609040" cy="21190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Rektangel: avrundede hjørner 4">
              <a:extLst>
                <a:ext uri="{FF2B5EF4-FFF2-40B4-BE49-F238E27FC236}">
                  <a16:creationId xmlns:a16="http://schemas.microsoft.com/office/drawing/2014/main" id="{EF98B383-EEA8-4D1B-B440-7FD72A0D9FC3}"/>
                </a:ext>
              </a:extLst>
            </p:cNvPr>
            <p:cNvSpPr txBox="1"/>
            <p:nvPr/>
          </p:nvSpPr>
          <p:spPr>
            <a:xfrm>
              <a:off x="9744344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Handlingsdel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Økonomiplan</a:t>
              </a:r>
            </a:p>
          </p:txBody>
        </p:sp>
      </p:grp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2964B40-8925-DE61-2614-DE7A1259518A}"/>
              </a:ext>
            </a:extLst>
          </p:cNvPr>
          <p:cNvSpPr txBox="1"/>
          <p:nvPr/>
        </p:nvSpPr>
        <p:spPr>
          <a:xfrm>
            <a:off x="8057936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  <p:sp>
        <p:nvSpPr>
          <p:cNvPr id="9" name="Pil: femkant 8">
            <a:extLst>
              <a:ext uri="{FF2B5EF4-FFF2-40B4-BE49-F238E27FC236}">
                <a16:creationId xmlns:a16="http://schemas.microsoft.com/office/drawing/2014/main" id="{83EF16B0-CA2A-42C6-352D-C0BE112EB925}"/>
              </a:ext>
            </a:extLst>
          </p:cNvPr>
          <p:cNvSpPr/>
          <p:nvPr/>
        </p:nvSpPr>
        <p:spPr>
          <a:xfrm>
            <a:off x="457199" y="1651774"/>
            <a:ext cx="4860100" cy="47341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Plan for forebyggende arbeid…?</a:t>
            </a:r>
          </a:p>
        </p:txBody>
      </p:sp>
      <p:sp>
        <p:nvSpPr>
          <p:cNvPr id="27" name="Pil: femkant 26">
            <a:extLst>
              <a:ext uri="{FF2B5EF4-FFF2-40B4-BE49-F238E27FC236}">
                <a16:creationId xmlns:a16="http://schemas.microsoft.com/office/drawing/2014/main" id="{B9016535-8E0C-E7D7-84F8-A1D4F5D26A94}"/>
              </a:ext>
            </a:extLst>
          </p:cNvPr>
          <p:cNvSpPr/>
          <p:nvPr/>
        </p:nvSpPr>
        <p:spPr>
          <a:xfrm>
            <a:off x="457199" y="5074349"/>
            <a:ext cx="4860100" cy="47341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Folkehelsearbeid…?</a:t>
            </a:r>
          </a:p>
        </p:txBody>
      </p:sp>
      <p:sp>
        <p:nvSpPr>
          <p:cNvPr id="28" name="Pil: femkant 27">
            <a:extLst>
              <a:ext uri="{FF2B5EF4-FFF2-40B4-BE49-F238E27FC236}">
                <a16:creationId xmlns:a16="http://schemas.microsoft.com/office/drawing/2014/main" id="{F9FE1EB9-3DB3-DF38-E9CD-97CE3475881C}"/>
              </a:ext>
            </a:extLst>
          </p:cNvPr>
          <p:cNvSpPr/>
          <p:nvPr/>
        </p:nvSpPr>
        <p:spPr>
          <a:xfrm>
            <a:off x="993401" y="5662055"/>
            <a:ext cx="4860100" cy="47341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Boligsosialt arbeid…?</a:t>
            </a:r>
          </a:p>
        </p:txBody>
      </p:sp>
      <p:sp>
        <p:nvSpPr>
          <p:cNvPr id="29" name="Pil: femkant 28">
            <a:extLst>
              <a:ext uri="{FF2B5EF4-FFF2-40B4-BE49-F238E27FC236}">
                <a16:creationId xmlns:a16="http://schemas.microsoft.com/office/drawing/2014/main" id="{F72B34EB-DAE2-AB81-5C3D-3D0D4812BBA2}"/>
              </a:ext>
            </a:extLst>
          </p:cNvPr>
          <p:cNvSpPr/>
          <p:nvPr/>
        </p:nvSpPr>
        <p:spPr>
          <a:xfrm>
            <a:off x="1630277" y="6240827"/>
            <a:ext cx="4860100" cy="47341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Aldersvennlig samfunn…?</a:t>
            </a:r>
          </a:p>
        </p:txBody>
      </p:sp>
    </p:spTree>
    <p:extLst>
      <p:ext uri="{BB962C8B-B14F-4D97-AF65-F5344CB8AC3E}">
        <p14:creationId xmlns:p14="http://schemas.microsoft.com/office/powerpoint/2010/main" val="3290026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4-årig plansyklus i kommunen </a:t>
            </a:r>
            <a:endParaRPr lang="nb-NO" altLang="nb-NO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/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2019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153DDCD-3211-4841-A3B4-FCAF7E6EA94D}"/>
              </a:ext>
            </a:extLst>
          </p:cNvPr>
          <p:cNvGrpSpPr/>
          <p:nvPr/>
        </p:nvGrpSpPr>
        <p:grpSpPr>
          <a:xfrm>
            <a:off x="5945568" y="2559691"/>
            <a:ext cx="1609040" cy="2119070"/>
            <a:chOff x="5911369" y="1589302"/>
            <a:chExt cx="1609040" cy="2119070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B5011A29-2F39-4FE3-9EC6-7F8EFDB28665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ktangel: avrundede hjørner 4">
              <a:extLst>
                <a:ext uri="{FF2B5EF4-FFF2-40B4-BE49-F238E27FC236}">
                  <a16:creationId xmlns:a16="http://schemas.microsoft.com/office/drawing/2014/main" id="{231798BC-B9C9-4878-9EB8-3B3163DB824F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Kommune-planens samfunnsdel  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C7B35B-50DA-4A4B-AA96-979CD61F77BB}"/>
              </a:ext>
            </a:extLst>
          </p:cNvPr>
          <p:cNvSpPr/>
          <p:nvPr/>
        </p:nvSpPr>
        <p:spPr>
          <a:xfrm>
            <a:off x="6316394" y="2638238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5B2FAC-B712-48AA-ABF9-09A1403FAA56}"/>
              </a:ext>
            </a:extLst>
          </p:cNvPr>
          <p:cNvSpPr txBox="1"/>
          <p:nvPr/>
        </p:nvSpPr>
        <p:spPr>
          <a:xfrm>
            <a:off x="6343620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2C8484A-B121-422F-B78E-FACA220B8778}"/>
              </a:ext>
            </a:extLst>
          </p:cNvPr>
          <p:cNvGrpSpPr/>
          <p:nvPr/>
        </p:nvGrpSpPr>
        <p:grpSpPr>
          <a:xfrm>
            <a:off x="7651912" y="2559691"/>
            <a:ext cx="1609040" cy="2119070"/>
            <a:chOff x="7788583" y="1589302"/>
            <a:chExt cx="1609040" cy="2119070"/>
          </a:xfrm>
        </p:grpSpPr>
        <p:sp>
          <p:nvSpPr>
            <p:cNvPr id="21" name="Rektangel: avrundede hjørner 20">
              <a:extLst>
                <a:ext uri="{FF2B5EF4-FFF2-40B4-BE49-F238E27FC236}">
                  <a16:creationId xmlns:a16="http://schemas.microsoft.com/office/drawing/2014/main" id="{BA4AE097-C8CA-4472-97E8-79DEB800B276}"/>
                </a:ext>
              </a:extLst>
            </p:cNvPr>
            <p:cNvSpPr/>
            <p:nvPr/>
          </p:nvSpPr>
          <p:spPr>
            <a:xfrm>
              <a:off x="7788583" y="1589302"/>
              <a:ext cx="1609040" cy="2119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Rektangel: avrundede hjørner 4">
              <a:extLst>
                <a:ext uri="{FF2B5EF4-FFF2-40B4-BE49-F238E27FC236}">
                  <a16:creationId xmlns:a16="http://schemas.microsoft.com/office/drawing/2014/main" id="{D250B2CB-43D7-4E40-BD86-255C3D69C880}"/>
                </a:ext>
              </a:extLst>
            </p:cNvPr>
            <p:cNvSpPr txBox="1"/>
            <p:nvPr/>
          </p:nvSpPr>
          <p:spPr>
            <a:xfrm>
              <a:off x="7867130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Sektorplaner etter behov – utdyping </a:t>
              </a:r>
              <a:r>
                <a:rPr lang="nb-NO" sz="1600" b="1" dirty="0">
                  <a:solidFill>
                    <a:schemeClr val="tx1"/>
                  </a:solidFill>
                </a:rPr>
                <a:t>av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samfunnsdel 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29B48CA0-6634-4381-BFAC-044519D75C6A}"/>
              </a:ext>
            </a:extLst>
          </p:cNvPr>
          <p:cNvSpPr/>
          <p:nvPr/>
        </p:nvSpPr>
        <p:spPr>
          <a:xfrm>
            <a:off x="8003484" y="2640853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92F8979-488C-484A-975F-2AD3DC367834}"/>
              </a:ext>
            </a:extLst>
          </p:cNvPr>
          <p:cNvGrpSpPr/>
          <p:nvPr/>
        </p:nvGrpSpPr>
        <p:grpSpPr>
          <a:xfrm>
            <a:off x="9375313" y="2559691"/>
            <a:ext cx="1609040" cy="2119070"/>
            <a:chOff x="9665797" y="1589302"/>
            <a:chExt cx="1609040" cy="2119070"/>
          </a:xfrm>
        </p:grpSpPr>
        <p:sp>
          <p:nvSpPr>
            <p:cNvPr id="25" name="Rektangel: avrundede hjørner 24">
              <a:extLst>
                <a:ext uri="{FF2B5EF4-FFF2-40B4-BE49-F238E27FC236}">
                  <a16:creationId xmlns:a16="http://schemas.microsoft.com/office/drawing/2014/main" id="{6E97CF25-C58B-4497-912C-D75F3876ED91}"/>
                </a:ext>
              </a:extLst>
            </p:cNvPr>
            <p:cNvSpPr/>
            <p:nvPr/>
          </p:nvSpPr>
          <p:spPr>
            <a:xfrm>
              <a:off x="9665797" y="1589302"/>
              <a:ext cx="1609040" cy="21190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Rektangel: avrundede hjørner 4">
              <a:extLst>
                <a:ext uri="{FF2B5EF4-FFF2-40B4-BE49-F238E27FC236}">
                  <a16:creationId xmlns:a16="http://schemas.microsoft.com/office/drawing/2014/main" id="{EF98B383-EEA8-4D1B-B440-7FD72A0D9FC3}"/>
                </a:ext>
              </a:extLst>
            </p:cNvPr>
            <p:cNvSpPr txBox="1"/>
            <p:nvPr/>
          </p:nvSpPr>
          <p:spPr>
            <a:xfrm>
              <a:off x="9744344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Handlingsdel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Økonomiplan</a:t>
              </a:r>
            </a:p>
          </p:txBody>
        </p:sp>
      </p:grp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2964B40-8925-DE61-2614-DE7A1259518A}"/>
              </a:ext>
            </a:extLst>
          </p:cNvPr>
          <p:cNvSpPr txBox="1"/>
          <p:nvPr/>
        </p:nvSpPr>
        <p:spPr>
          <a:xfrm>
            <a:off x="8057936" y="2606830"/>
            <a:ext cx="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Plan-program</a:t>
            </a:r>
          </a:p>
        </p:txBody>
      </p:sp>
      <p:sp>
        <p:nvSpPr>
          <p:cNvPr id="9" name="Pil: femkant 8">
            <a:extLst>
              <a:ext uri="{FF2B5EF4-FFF2-40B4-BE49-F238E27FC236}">
                <a16:creationId xmlns:a16="http://schemas.microsoft.com/office/drawing/2014/main" id="{83EF16B0-CA2A-42C6-352D-C0BE112EB925}"/>
              </a:ext>
            </a:extLst>
          </p:cNvPr>
          <p:cNvSpPr/>
          <p:nvPr/>
        </p:nvSpPr>
        <p:spPr>
          <a:xfrm>
            <a:off x="740560" y="2603312"/>
            <a:ext cx="4860100" cy="47341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Plan for forebyggende arbeid</a:t>
            </a:r>
          </a:p>
        </p:txBody>
      </p:sp>
      <p:sp>
        <p:nvSpPr>
          <p:cNvPr id="27" name="Pil: femkant 26">
            <a:extLst>
              <a:ext uri="{FF2B5EF4-FFF2-40B4-BE49-F238E27FC236}">
                <a16:creationId xmlns:a16="http://schemas.microsoft.com/office/drawing/2014/main" id="{B9016535-8E0C-E7D7-84F8-A1D4F5D26A94}"/>
              </a:ext>
            </a:extLst>
          </p:cNvPr>
          <p:cNvSpPr/>
          <p:nvPr/>
        </p:nvSpPr>
        <p:spPr>
          <a:xfrm>
            <a:off x="728332" y="3116001"/>
            <a:ext cx="4860100" cy="47341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Folkehelsearbeid</a:t>
            </a:r>
          </a:p>
        </p:txBody>
      </p:sp>
      <p:sp>
        <p:nvSpPr>
          <p:cNvPr id="28" name="Pil: femkant 27">
            <a:extLst>
              <a:ext uri="{FF2B5EF4-FFF2-40B4-BE49-F238E27FC236}">
                <a16:creationId xmlns:a16="http://schemas.microsoft.com/office/drawing/2014/main" id="{F9FE1EB9-3DB3-DF38-E9CD-97CE3475881C}"/>
              </a:ext>
            </a:extLst>
          </p:cNvPr>
          <p:cNvSpPr/>
          <p:nvPr/>
        </p:nvSpPr>
        <p:spPr>
          <a:xfrm>
            <a:off x="728332" y="3636630"/>
            <a:ext cx="4860100" cy="47341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Boligsosialt arbeid</a:t>
            </a:r>
          </a:p>
        </p:txBody>
      </p:sp>
      <p:sp>
        <p:nvSpPr>
          <p:cNvPr id="29" name="Pil: femkant 28">
            <a:extLst>
              <a:ext uri="{FF2B5EF4-FFF2-40B4-BE49-F238E27FC236}">
                <a16:creationId xmlns:a16="http://schemas.microsoft.com/office/drawing/2014/main" id="{F72B34EB-DAE2-AB81-5C3D-3D0D4812BBA2}"/>
              </a:ext>
            </a:extLst>
          </p:cNvPr>
          <p:cNvSpPr/>
          <p:nvPr/>
        </p:nvSpPr>
        <p:spPr>
          <a:xfrm>
            <a:off x="728332" y="4157259"/>
            <a:ext cx="4860100" cy="47341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Aldersvennlig samfunn</a:t>
            </a:r>
          </a:p>
        </p:txBody>
      </p:sp>
    </p:spTree>
    <p:extLst>
      <p:ext uri="{BB962C8B-B14F-4D97-AF65-F5344CB8AC3E}">
        <p14:creationId xmlns:p14="http://schemas.microsoft.com/office/powerpoint/2010/main" val="76779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BA4AE097-C8CA-4472-97E8-79DEB800B276}"/>
              </a:ext>
            </a:extLst>
          </p:cNvPr>
          <p:cNvSpPr/>
          <p:nvPr/>
        </p:nvSpPr>
        <p:spPr>
          <a:xfrm>
            <a:off x="2239767" y="1510301"/>
            <a:ext cx="6883685" cy="47956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67C93B9-9673-423F-9370-A70007C5A741}"/>
              </a:ext>
            </a:extLst>
          </p:cNvPr>
          <p:cNvSpPr txBox="1"/>
          <p:nvPr/>
        </p:nvSpPr>
        <p:spPr>
          <a:xfrm>
            <a:off x="2681555" y="1859623"/>
            <a:ext cx="600524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Sektorplaner etter behov – </a:t>
            </a:r>
          </a:p>
          <a:p>
            <a:r>
              <a:rPr lang="nb-NO" sz="2000" b="1" dirty="0"/>
              <a:t>utdyping av samfunnsdel</a:t>
            </a:r>
          </a:p>
          <a:p>
            <a:endParaRPr lang="nb-NO" sz="800" b="1" dirty="0"/>
          </a:p>
          <a:p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Kommunedelplaner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r>
              <a:rPr lang="nb-NO" sz="2000" b="1" dirty="0">
                <a:solidFill>
                  <a:srgbClr val="FF0000"/>
                </a:solidFill>
              </a:rPr>
              <a:t> - - - - - - - - - - - - - - - - - - -</a:t>
            </a:r>
          </a:p>
          <a:p>
            <a:endParaRPr lang="nb-NO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Temaplaner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Handlingsplaner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Tiltaksplaner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Virksomhetsplaner </a:t>
            </a:r>
          </a:p>
          <a:p>
            <a:endParaRPr lang="nb-NO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A7E9BF1-0D23-41C1-B64B-477C39C2F395}"/>
              </a:ext>
            </a:extLst>
          </p:cNvPr>
          <p:cNvSpPr/>
          <p:nvPr/>
        </p:nvSpPr>
        <p:spPr>
          <a:xfrm>
            <a:off x="5827203" y="2887343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D4047EE-9862-49DB-A43E-CC3D3DEE4777}"/>
              </a:ext>
            </a:extLst>
          </p:cNvPr>
          <p:cNvSpPr txBox="1"/>
          <p:nvPr/>
        </p:nvSpPr>
        <p:spPr>
          <a:xfrm>
            <a:off x="6032866" y="2887343"/>
            <a:ext cx="489005" cy="37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PP</a:t>
            </a:r>
          </a:p>
        </p:txBody>
      </p:sp>
      <p:sp>
        <p:nvSpPr>
          <p:cNvPr id="3" name="Snakkeboble: oval 2">
            <a:extLst>
              <a:ext uri="{FF2B5EF4-FFF2-40B4-BE49-F238E27FC236}">
                <a16:creationId xmlns:a16="http://schemas.microsoft.com/office/drawing/2014/main" id="{E637D186-20D2-4C90-AD5C-71E84A007EBD}"/>
              </a:ext>
            </a:extLst>
          </p:cNvPr>
          <p:cNvSpPr/>
          <p:nvPr/>
        </p:nvSpPr>
        <p:spPr>
          <a:xfrm>
            <a:off x="8088115" y="2754325"/>
            <a:ext cx="3570135" cy="638283"/>
          </a:xfrm>
          <a:prstGeom prst="wedgeEllipseCallout">
            <a:avLst>
              <a:gd name="adj1" fmla="val -79294"/>
              <a:gd name="adj2" fmla="val 110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Krav til planprogram </a:t>
            </a:r>
          </a:p>
        </p:txBody>
      </p:sp>
    </p:spTree>
    <p:extLst>
      <p:ext uri="{BB962C8B-B14F-4D97-AF65-F5344CB8AC3E}">
        <p14:creationId xmlns:p14="http://schemas.microsoft.com/office/powerpoint/2010/main" val="2832566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BA4AE097-C8CA-4472-97E8-79DEB800B276}"/>
              </a:ext>
            </a:extLst>
          </p:cNvPr>
          <p:cNvSpPr/>
          <p:nvPr/>
        </p:nvSpPr>
        <p:spPr>
          <a:xfrm>
            <a:off x="2239767" y="1510301"/>
            <a:ext cx="6883685" cy="47956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67C93B9-9673-423F-9370-A70007C5A741}"/>
              </a:ext>
            </a:extLst>
          </p:cNvPr>
          <p:cNvSpPr txBox="1"/>
          <p:nvPr/>
        </p:nvSpPr>
        <p:spPr>
          <a:xfrm>
            <a:off x="2681555" y="1859623"/>
            <a:ext cx="60052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Sektorplaner etter behov – </a:t>
            </a:r>
          </a:p>
          <a:p>
            <a:r>
              <a:rPr lang="nb-NO" sz="2000" b="1" dirty="0"/>
              <a:t>utdyping av samfunnsdel</a:t>
            </a:r>
          </a:p>
          <a:p>
            <a:endParaRPr lang="nb-NO" sz="800" b="1" dirty="0"/>
          </a:p>
          <a:p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70C0"/>
                </a:solidFill>
              </a:rPr>
              <a:t>Helse- og omsorgsplan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70C0"/>
                </a:solidFill>
              </a:rPr>
              <a:t>Oppvekstplan</a:t>
            </a:r>
          </a:p>
          <a:p>
            <a:endParaRPr lang="nb-NO" sz="800" dirty="0"/>
          </a:p>
          <a:p>
            <a:r>
              <a:rPr lang="nb-NO" sz="2000" b="1" dirty="0">
                <a:solidFill>
                  <a:srgbClr val="FF0000"/>
                </a:solidFill>
              </a:rPr>
              <a:t> - - - - - - - - - - - - - - - - - - -</a:t>
            </a:r>
          </a:p>
          <a:p>
            <a:endParaRPr lang="nb-NO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70C0"/>
                </a:solidFill>
              </a:rPr>
              <a:t>Smittevernplan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70C0"/>
                </a:solidFill>
              </a:rPr>
              <a:t>Kompetanseplan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70C0"/>
                </a:solidFill>
              </a:rPr>
              <a:t>Plan for habilitering og rehabilitering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70C0"/>
                </a:solidFill>
              </a:rPr>
              <a:t>Demensplan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70C0"/>
                </a:solidFill>
              </a:rPr>
              <a:t>osv. osv.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18C0FC4-69E0-4654-8C11-AD4D66141939}"/>
              </a:ext>
            </a:extLst>
          </p:cNvPr>
          <p:cNvSpPr/>
          <p:nvPr/>
        </p:nvSpPr>
        <p:spPr>
          <a:xfrm>
            <a:off x="6612923" y="3059940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C1E1B21-2DA6-4E7B-856E-8BD2977CE7AD}"/>
              </a:ext>
            </a:extLst>
          </p:cNvPr>
          <p:cNvSpPr txBox="1"/>
          <p:nvPr/>
        </p:nvSpPr>
        <p:spPr>
          <a:xfrm>
            <a:off x="6820574" y="3056752"/>
            <a:ext cx="485029" cy="37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2361676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alt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Eksempel: Vadsø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/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2019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153DDCD-3211-4841-A3B4-FCAF7E6EA94D}"/>
              </a:ext>
            </a:extLst>
          </p:cNvPr>
          <p:cNvGrpSpPr/>
          <p:nvPr/>
        </p:nvGrpSpPr>
        <p:grpSpPr>
          <a:xfrm>
            <a:off x="5945568" y="2559691"/>
            <a:ext cx="1609040" cy="2119070"/>
            <a:chOff x="5911369" y="1589302"/>
            <a:chExt cx="1609040" cy="2119070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B5011A29-2F39-4FE3-9EC6-7F8EFDB28665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ktangel: avrundede hjørner 4">
              <a:extLst>
                <a:ext uri="{FF2B5EF4-FFF2-40B4-BE49-F238E27FC236}">
                  <a16:creationId xmlns:a16="http://schemas.microsoft.com/office/drawing/2014/main" id="{231798BC-B9C9-4878-9EB8-3B3163DB824F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Kommune-planens samfunnsdel  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C7B35B-50DA-4A4B-AA96-979CD61F77BB}"/>
              </a:ext>
            </a:extLst>
          </p:cNvPr>
          <p:cNvSpPr/>
          <p:nvPr/>
        </p:nvSpPr>
        <p:spPr>
          <a:xfrm>
            <a:off x="6316394" y="2638238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5B2FAC-B712-48AA-ABF9-09A1403FAA56}"/>
              </a:ext>
            </a:extLst>
          </p:cNvPr>
          <p:cNvSpPr txBox="1"/>
          <p:nvPr/>
        </p:nvSpPr>
        <p:spPr>
          <a:xfrm>
            <a:off x="6485206" y="2651758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PP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2C8484A-B121-422F-B78E-FACA220B8778}"/>
              </a:ext>
            </a:extLst>
          </p:cNvPr>
          <p:cNvGrpSpPr/>
          <p:nvPr/>
        </p:nvGrpSpPr>
        <p:grpSpPr>
          <a:xfrm>
            <a:off x="7651912" y="2559691"/>
            <a:ext cx="1609040" cy="2119070"/>
            <a:chOff x="7788583" y="1589302"/>
            <a:chExt cx="1609040" cy="2119070"/>
          </a:xfrm>
        </p:grpSpPr>
        <p:sp>
          <p:nvSpPr>
            <p:cNvPr id="21" name="Rektangel: avrundede hjørner 20">
              <a:extLst>
                <a:ext uri="{FF2B5EF4-FFF2-40B4-BE49-F238E27FC236}">
                  <a16:creationId xmlns:a16="http://schemas.microsoft.com/office/drawing/2014/main" id="{BA4AE097-C8CA-4472-97E8-79DEB800B276}"/>
                </a:ext>
              </a:extLst>
            </p:cNvPr>
            <p:cNvSpPr/>
            <p:nvPr/>
          </p:nvSpPr>
          <p:spPr>
            <a:xfrm>
              <a:off x="7788583" y="1589302"/>
              <a:ext cx="1609040" cy="2119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Rektangel: avrundede hjørner 4">
              <a:extLst>
                <a:ext uri="{FF2B5EF4-FFF2-40B4-BE49-F238E27FC236}">
                  <a16:creationId xmlns:a16="http://schemas.microsoft.com/office/drawing/2014/main" id="{D250B2CB-43D7-4E40-BD86-255C3D69C880}"/>
                </a:ext>
              </a:extLst>
            </p:cNvPr>
            <p:cNvSpPr txBox="1"/>
            <p:nvPr/>
          </p:nvSpPr>
          <p:spPr>
            <a:xfrm>
              <a:off x="7867130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Sektorplaner etter behov – utdyping </a:t>
              </a:r>
              <a:r>
                <a:rPr lang="nb-NO" sz="1600" b="1" dirty="0">
                  <a:solidFill>
                    <a:schemeClr val="tx1"/>
                  </a:solidFill>
                </a:rPr>
                <a:t>av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samfunnsdel 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29B48CA0-6634-4381-BFAC-044519D75C6A}"/>
              </a:ext>
            </a:extLst>
          </p:cNvPr>
          <p:cNvSpPr/>
          <p:nvPr/>
        </p:nvSpPr>
        <p:spPr>
          <a:xfrm>
            <a:off x="8003484" y="2640853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B6C23F-B681-4C6C-A90C-BD9DABCC7BB3}"/>
              </a:ext>
            </a:extLst>
          </p:cNvPr>
          <p:cNvSpPr txBox="1"/>
          <p:nvPr/>
        </p:nvSpPr>
        <p:spPr>
          <a:xfrm>
            <a:off x="8015699" y="2638238"/>
            <a:ext cx="875083" cy="36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PP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92F8979-488C-484A-975F-2AD3DC367834}"/>
              </a:ext>
            </a:extLst>
          </p:cNvPr>
          <p:cNvGrpSpPr/>
          <p:nvPr/>
        </p:nvGrpSpPr>
        <p:grpSpPr>
          <a:xfrm>
            <a:off x="9375313" y="2559691"/>
            <a:ext cx="1609040" cy="2119070"/>
            <a:chOff x="9665797" y="1589302"/>
            <a:chExt cx="1609040" cy="2119070"/>
          </a:xfrm>
        </p:grpSpPr>
        <p:sp>
          <p:nvSpPr>
            <p:cNvPr id="25" name="Rektangel: avrundede hjørner 24">
              <a:extLst>
                <a:ext uri="{FF2B5EF4-FFF2-40B4-BE49-F238E27FC236}">
                  <a16:creationId xmlns:a16="http://schemas.microsoft.com/office/drawing/2014/main" id="{6E97CF25-C58B-4497-912C-D75F3876ED91}"/>
                </a:ext>
              </a:extLst>
            </p:cNvPr>
            <p:cNvSpPr/>
            <p:nvPr/>
          </p:nvSpPr>
          <p:spPr>
            <a:xfrm>
              <a:off x="9665797" y="1589302"/>
              <a:ext cx="1609040" cy="21190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Rektangel: avrundede hjørner 4">
              <a:extLst>
                <a:ext uri="{FF2B5EF4-FFF2-40B4-BE49-F238E27FC236}">
                  <a16:creationId xmlns:a16="http://schemas.microsoft.com/office/drawing/2014/main" id="{EF98B383-EEA8-4D1B-B440-7FD72A0D9FC3}"/>
                </a:ext>
              </a:extLst>
            </p:cNvPr>
            <p:cNvSpPr txBox="1"/>
            <p:nvPr/>
          </p:nvSpPr>
          <p:spPr>
            <a:xfrm>
              <a:off x="9744344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Handlingsdel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Økonomiplan</a:t>
              </a:r>
            </a:p>
          </p:txBody>
        </p:sp>
      </p:grpSp>
      <p:sp>
        <p:nvSpPr>
          <p:cNvPr id="10" name="Snakkeboble: rektangel med avrundede hjørner 9">
            <a:extLst>
              <a:ext uri="{FF2B5EF4-FFF2-40B4-BE49-F238E27FC236}">
                <a16:creationId xmlns:a16="http://schemas.microsoft.com/office/drawing/2014/main" id="{56259EEF-D479-783E-8A4C-23D1FA134E17}"/>
              </a:ext>
            </a:extLst>
          </p:cNvPr>
          <p:cNvSpPr/>
          <p:nvPr/>
        </p:nvSpPr>
        <p:spPr>
          <a:xfrm>
            <a:off x="1970384" y="1629747"/>
            <a:ext cx="2690105" cy="552928"/>
          </a:xfrm>
          <a:prstGeom prst="wedgeRoundRectCallout">
            <a:avLst>
              <a:gd name="adj1" fmla="val 6091"/>
              <a:gd name="adj2" fmla="val 18382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Oversikt over helsetilstanden 2020-2023:</a:t>
            </a:r>
          </a:p>
          <a:p>
            <a:pPr algn="ctr"/>
            <a:r>
              <a:rPr lang="nb-NO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b-NO" sz="11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dentifisert 28 folkehelseutfordringer</a:t>
            </a:r>
            <a:endParaRPr lang="nb-NO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1CF72D20-0CB2-027A-EBEF-FB1CEE245860}"/>
              </a:ext>
            </a:extLst>
          </p:cNvPr>
          <p:cNvSpPr/>
          <p:nvPr/>
        </p:nvSpPr>
        <p:spPr>
          <a:xfrm>
            <a:off x="5140153" y="1484117"/>
            <a:ext cx="2690105" cy="743232"/>
          </a:xfrm>
          <a:prstGeom prst="wedgeRoundRectCallout">
            <a:avLst>
              <a:gd name="adj1" fmla="val 16959"/>
              <a:gd name="adj2" fmla="val 13694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Planprogram for samfunnsdelen: </a:t>
            </a:r>
          </a:p>
          <a:p>
            <a:pPr algn="ctr"/>
            <a:r>
              <a:rPr lang="nb-NO" sz="11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folkehelseutfordringer er prioritert</a:t>
            </a:r>
            <a:endParaRPr lang="nb-NO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nakkeboble: rektangel med avrundede hjørner 26">
            <a:extLst>
              <a:ext uri="{FF2B5EF4-FFF2-40B4-BE49-F238E27FC236}">
                <a16:creationId xmlns:a16="http://schemas.microsoft.com/office/drawing/2014/main" id="{D5438620-6A29-ED79-2E40-45536913895F}"/>
              </a:ext>
            </a:extLst>
          </p:cNvPr>
          <p:cNvSpPr/>
          <p:nvPr/>
        </p:nvSpPr>
        <p:spPr>
          <a:xfrm>
            <a:off x="3084849" y="5163134"/>
            <a:ext cx="2690105" cy="743232"/>
          </a:xfrm>
          <a:prstGeom prst="wedgeRoundRectCallout">
            <a:avLst>
              <a:gd name="adj1" fmla="val 22971"/>
              <a:gd name="adj2" fmla="val -19448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Kommunal planstrategi: </a:t>
            </a:r>
          </a:p>
          <a:p>
            <a:pPr algn="ctr"/>
            <a:r>
              <a:rPr lang="nb-NO" sz="11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folkehelseutfordringer er prioritert</a:t>
            </a:r>
            <a:endParaRPr lang="nb-NO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Snakkeboble: rektangel med avrundede hjørner 30">
            <a:extLst>
              <a:ext uri="{FF2B5EF4-FFF2-40B4-BE49-F238E27FC236}">
                <a16:creationId xmlns:a16="http://schemas.microsoft.com/office/drawing/2014/main" id="{72CF90C0-B6A0-22BB-2493-77ED89B06603}"/>
              </a:ext>
            </a:extLst>
          </p:cNvPr>
          <p:cNvSpPr/>
          <p:nvPr/>
        </p:nvSpPr>
        <p:spPr>
          <a:xfrm>
            <a:off x="6264648" y="5096707"/>
            <a:ext cx="2690105" cy="743232"/>
          </a:xfrm>
          <a:prstGeom prst="wedgeRoundRectCallout">
            <a:avLst>
              <a:gd name="adj1" fmla="val -28825"/>
              <a:gd name="adj2" fmla="val -16937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Kommuneplanens samfunnsdel: </a:t>
            </a:r>
          </a:p>
          <a:p>
            <a:pPr algn="ctr"/>
            <a:r>
              <a:rPr lang="nb-NO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 generelle formuleringer av overordnede mål og strategier for folkehelsen</a:t>
            </a:r>
          </a:p>
        </p:txBody>
      </p:sp>
      <p:sp>
        <p:nvSpPr>
          <p:cNvPr id="28" name="Snakkeboble: rektangel med avrundede hjørner 27">
            <a:extLst>
              <a:ext uri="{FF2B5EF4-FFF2-40B4-BE49-F238E27FC236}">
                <a16:creationId xmlns:a16="http://schemas.microsoft.com/office/drawing/2014/main" id="{83371EE7-98B6-AF30-886E-848DFE0EF362}"/>
              </a:ext>
            </a:extLst>
          </p:cNvPr>
          <p:cNvSpPr/>
          <p:nvPr/>
        </p:nvSpPr>
        <p:spPr>
          <a:xfrm>
            <a:off x="8309922" y="857112"/>
            <a:ext cx="3043878" cy="1325563"/>
          </a:xfrm>
          <a:prstGeom prst="wedgeRoundRectCallout">
            <a:avLst>
              <a:gd name="adj1" fmla="val -24200"/>
              <a:gd name="adj2" fmla="val 10001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Hvilke sektorplaner er relevante for å konkretisere arbeidet med folkehelseutfordringene?</a:t>
            </a:r>
          </a:p>
          <a:p>
            <a:pPr algn="ctr"/>
            <a:r>
              <a:rPr lang="nb-NO" sz="1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Avgjøres </a:t>
            </a:r>
            <a:r>
              <a:rPr lang="nb-NO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kommunal planstrategi 2024-2027</a:t>
            </a:r>
          </a:p>
        </p:txBody>
      </p:sp>
      <p:sp>
        <p:nvSpPr>
          <p:cNvPr id="29" name="Snakkeboble: rektangel med avrundede hjørner 28">
            <a:extLst>
              <a:ext uri="{FF2B5EF4-FFF2-40B4-BE49-F238E27FC236}">
                <a16:creationId xmlns:a16="http://schemas.microsoft.com/office/drawing/2014/main" id="{03F15F43-07EE-3399-AC5E-9F6C8D00DFBD}"/>
              </a:ext>
            </a:extLst>
          </p:cNvPr>
          <p:cNvSpPr/>
          <p:nvPr/>
        </p:nvSpPr>
        <p:spPr>
          <a:xfrm>
            <a:off x="10179833" y="4820816"/>
            <a:ext cx="1810004" cy="384662"/>
          </a:xfrm>
          <a:prstGeom prst="wedgeRoundRectCallout">
            <a:avLst>
              <a:gd name="adj1" fmla="val -41902"/>
              <a:gd name="adj2" fmla="val -21154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prioriteres her i 2023 og videre?</a:t>
            </a:r>
          </a:p>
        </p:txBody>
      </p:sp>
      <p:sp>
        <p:nvSpPr>
          <p:cNvPr id="30" name="Pil: bøyd oppover 29">
            <a:extLst>
              <a:ext uri="{FF2B5EF4-FFF2-40B4-BE49-F238E27FC236}">
                <a16:creationId xmlns:a16="http://schemas.microsoft.com/office/drawing/2014/main" id="{2EAE045B-2D28-45A4-8242-1215B1B3E13D}"/>
              </a:ext>
            </a:extLst>
          </p:cNvPr>
          <p:cNvSpPr/>
          <p:nvPr/>
        </p:nvSpPr>
        <p:spPr>
          <a:xfrm flipV="1">
            <a:off x="10966153" y="3667963"/>
            <a:ext cx="491840" cy="1731351"/>
          </a:xfrm>
          <a:prstGeom prst="bentUpArrow">
            <a:avLst>
              <a:gd name="adj1" fmla="val 25000"/>
              <a:gd name="adj2" fmla="val 268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912" name="Ellipse 38911">
            <a:extLst>
              <a:ext uri="{FF2B5EF4-FFF2-40B4-BE49-F238E27FC236}">
                <a16:creationId xmlns:a16="http://schemas.microsoft.com/office/drawing/2014/main" id="{4062705F-0EE0-700A-A15F-7162E115EA42}"/>
              </a:ext>
            </a:extLst>
          </p:cNvPr>
          <p:cNvSpPr/>
          <p:nvPr/>
        </p:nvSpPr>
        <p:spPr>
          <a:xfrm>
            <a:off x="10480323" y="5445273"/>
            <a:ext cx="1609040" cy="117565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Tiltak</a:t>
            </a:r>
          </a:p>
        </p:txBody>
      </p:sp>
    </p:spTree>
    <p:extLst>
      <p:ext uri="{BB962C8B-B14F-4D97-AF65-F5344CB8AC3E}">
        <p14:creationId xmlns:p14="http://schemas.microsoft.com/office/powerpoint/2010/main" val="305942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4B9EC3C-53FC-20C9-8F12-B55540028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638649"/>
            <a:ext cx="10078772" cy="3927382"/>
          </a:xfrm>
        </p:spPr>
        <p:txBody>
          <a:bodyPr/>
          <a:lstStyle/>
          <a:p>
            <a:r>
              <a:rPr lang="nb-NO" sz="1800" dirty="0"/>
              <a:t>Gjennomgående perspektiv…</a:t>
            </a:r>
          </a:p>
          <a:p>
            <a:r>
              <a:rPr lang="nb-NO" sz="1800" dirty="0"/>
              <a:t>Ligger til grunn…</a:t>
            </a:r>
          </a:p>
          <a:p>
            <a:endParaRPr lang="nb-NO" sz="800" dirty="0"/>
          </a:p>
          <a:p>
            <a:pPr marL="0" indent="0">
              <a:buNone/>
            </a:pPr>
            <a:r>
              <a:rPr lang="nb-NO" sz="1800" dirty="0"/>
              <a:t>Hva betyr det?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10B9690-8306-DF4A-7360-D7976EED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«Folkehelse i alt vi gjør» - «Forebygging i alt vi gjør»</a:t>
            </a:r>
          </a:p>
        </p:txBody>
      </p:sp>
    </p:spTree>
    <p:extLst>
      <p:ext uri="{BB962C8B-B14F-4D97-AF65-F5344CB8AC3E}">
        <p14:creationId xmlns:p14="http://schemas.microsoft.com/office/powerpoint/2010/main" val="798054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nb-NO" alt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Folkehelse/forebygging i alt vi gjør…?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C614B-DF6D-4296-8DF0-26294D95D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154962"/>
              </p:ext>
            </p:extLst>
          </p:nvPr>
        </p:nvGraphicFramePr>
        <p:xfrm>
          <a:off x="457199" y="970389"/>
          <a:ext cx="11277601" cy="52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DFF84CC9-DF91-472D-99A7-2B53D5BAD938}"/>
              </a:ext>
            </a:extLst>
          </p:cNvPr>
          <p:cNvGrpSpPr/>
          <p:nvPr/>
        </p:nvGrpSpPr>
        <p:grpSpPr>
          <a:xfrm>
            <a:off x="578803" y="2559691"/>
            <a:ext cx="1609040" cy="2119070"/>
            <a:chOff x="0" y="1589302"/>
            <a:chExt cx="1609040" cy="2119070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C8431471-9B33-4AE0-9BB1-74FB75A8EE43}"/>
                </a:ext>
              </a:extLst>
            </p:cNvPr>
            <p:cNvSpPr/>
            <p:nvPr/>
          </p:nvSpPr>
          <p:spPr>
            <a:xfrm>
              <a:off x="0" y="1589302"/>
              <a:ext cx="1609040" cy="211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Rektangel: avrundede hjørner 4">
              <a:extLst>
                <a:ext uri="{FF2B5EF4-FFF2-40B4-BE49-F238E27FC236}">
                  <a16:creationId xmlns:a16="http://schemas.microsoft.com/office/drawing/2014/main" id="{88A49087-5DCB-4184-A47C-E14FAEBECE1C}"/>
                </a:ext>
              </a:extLst>
            </p:cNvPr>
            <p:cNvSpPr txBox="1"/>
            <p:nvPr/>
          </p:nvSpPr>
          <p:spPr>
            <a:xfrm>
              <a:off x="78547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Kommunevalg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2019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2023</a:t>
              </a:r>
              <a:r>
                <a:rPr lang="nb-NO" sz="1600" b="1" kern="1200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84FB01-8E2B-48ED-897F-2D6FEF7703ED}"/>
              </a:ext>
            </a:extLst>
          </p:cNvPr>
          <p:cNvGrpSpPr/>
          <p:nvPr/>
        </p:nvGrpSpPr>
        <p:grpSpPr>
          <a:xfrm>
            <a:off x="4244461" y="2559691"/>
            <a:ext cx="1609040" cy="2119070"/>
            <a:chOff x="4029762" y="1575231"/>
            <a:chExt cx="1609040" cy="2119070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D9F53791-D036-485E-91DF-9398BCBD5716}"/>
                </a:ext>
              </a:extLst>
            </p:cNvPr>
            <p:cNvSpPr/>
            <p:nvPr/>
          </p:nvSpPr>
          <p:spPr>
            <a:xfrm>
              <a:off x="4029762" y="1575231"/>
              <a:ext cx="1609040" cy="21190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ktangel: avrundede hjørner 4">
              <a:extLst>
                <a:ext uri="{FF2B5EF4-FFF2-40B4-BE49-F238E27FC236}">
                  <a16:creationId xmlns:a16="http://schemas.microsoft.com/office/drawing/2014/main" id="{FDB38A3F-0E98-4496-906F-BCE5579524EB}"/>
                </a:ext>
              </a:extLst>
            </p:cNvPr>
            <p:cNvSpPr txBox="1"/>
            <p:nvPr/>
          </p:nvSpPr>
          <p:spPr>
            <a:xfrm>
              <a:off x="4108309" y="1653778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Kommunal planstrategi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360AADA-0F91-4CEB-9E7F-D2E15126FA44}"/>
              </a:ext>
            </a:extLst>
          </p:cNvPr>
          <p:cNvGrpSpPr/>
          <p:nvPr/>
        </p:nvGrpSpPr>
        <p:grpSpPr>
          <a:xfrm>
            <a:off x="2266390" y="2559691"/>
            <a:ext cx="1886004" cy="2119070"/>
            <a:chOff x="1879977" y="1589302"/>
            <a:chExt cx="1886004" cy="2119070"/>
          </a:xfrm>
        </p:grpSpPr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0A974884-1348-47D4-818D-E547C7B5F7D1}"/>
                </a:ext>
              </a:extLst>
            </p:cNvPr>
            <p:cNvSpPr/>
            <p:nvPr/>
          </p:nvSpPr>
          <p:spPr>
            <a:xfrm>
              <a:off x="1879977" y="1589302"/>
              <a:ext cx="1886004" cy="211907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ktangel: avrundede hjørner 4">
              <a:extLst>
                <a:ext uri="{FF2B5EF4-FFF2-40B4-BE49-F238E27FC236}">
                  <a16:creationId xmlns:a16="http://schemas.microsoft.com/office/drawing/2014/main" id="{00805327-9ABA-452B-8A29-3C1EB3D41327}"/>
                </a:ext>
              </a:extLst>
            </p:cNvPr>
            <p:cNvSpPr txBox="1"/>
            <p:nvPr/>
          </p:nvSpPr>
          <p:spPr>
            <a:xfrm>
              <a:off x="1972044" y="1681369"/>
              <a:ext cx="1701870" cy="193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Oversikt over  helsetilstanden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- og andre faktagrunnlag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153DDCD-3211-4841-A3B4-FCAF7E6EA94D}"/>
              </a:ext>
            </a:extLst>
          </p:cNvPr>
          <p:cNvGrpSpPr/>
          <p:nvPr/>
        </p:nvGrpSpPr>
        <p:grpSpPr>
          <a:xfrm>
            <a:off x="5945568" y="2559691"/>
            <a:ext cx="1609040" cy="2119070"/>
            <a:chOff x="5911369" y="1589302"/>
            <a:chExt cx="1609040" cy="2119070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B5011A29-2F39-4FE3-9EC6-7F8EFDB28665}"/>
                </a:ext>
              </a:extLst>
            </p:cNvPr>
            <p:cNvSpPr/>
            <p:nvPr/>
          </p:nvSpPr>
          <p:spPr>
            <a:xfrm>
              <a:off x="5911369" y="1589302"/>
              <a:ext cx="1609040" cy="21190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ktangel: avrundede hjørner 4">
              <a:extLst>
                <a:ext uri="{FF2B5EF4-FFF2-40B4-BE49-F238E27FC236}">
                  <a16:creationId xmlns:a16="http://schemas.microsoft.com/office/drawing/2014/main" id="{231798BC-B9C9-4878-9EB8-3B3163DB824F}"/>
                </a:ext>
              </a:extLst>
            </p:cNvPr>
            <p:cNvSpPr txBox="1"/>
            <p:nvPr/>
          </p:nvSpPr>
          <p:spPr>
            <a:xfrm>
              <a:off x="5989916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Kommune-planens samfunnsdel  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C7B35B-50DA-4A4B-AA96-979CD61F77BB}"/>
              </a:ext>
            </a:extLst>
          </p:cNvPr>
          <p:cNvSpPr/>
          <p:nvPr/>
        </p:nvSpPr>
        <p:spPr>
          <a:xfrm>
            <a:off x="6316394" y="2638238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5B2FAC-B712-48AA-ABF9-09A1403FAA56}"/>
              </a:ext>
            </a:extLst>
          </p:cNvPr>
          <p:cNvSpPr txBox="1"/>
          <p:nvPr/>
        </p:nvSpPr>
        <p:spPr>
          <a:xfrm>
            <a:off x="6485206" y="2651758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PP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2C8484A-B121-422F-B78E-FACA220B8778}"/>
              </a:ext>
            </a:extLst>
          </p:cNvPr>
          <p:cNvGrpSpPr/>
          <p:nvPr/>
        </p:nvGrpSpPr>
        <p:grpSpPr>
          <a:xfrm>
            <a:off x="7644873" y="2559691"/>
            <a:ext cx="1609040" cy="2119070"/>
            <a:chOff x="7788583" y="1589302"/>
            <a:chExt cx="1609040" cy="2119070"/>
          </a:xfrm>
        </p:grpSpPr>
        <p:sp>
          <p:nvSpPr>
            <p:cNvPr id="21" name="Rektangel: avrundede hjørner 20">
              <a:extLst>
                <a:ext uri="{FF2B5EF4-FFF2-40B4-BE49-F238E27FC236}">
                  <a16:creationId xmlns:a16="http://schemas.microsoft.com/office/drawing/2014/main" id="{BA4AE097-C8CA-4472-97E8-79DEB800B276}"/>
                </a:ext>
              </a:extLst>
            </p:cNvPr>
            <p:cNvSpPr/>
            <p:nvPr/>
          </p:nvSpPr>
          <p:spPr>
            <a:xfrm>
              <a:off x="7788583" y="1589302"/>
              <a:ext cx="1609040" cy="2119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Rektangel: avrundede hjørner 4">
              <a:extLst>
                <a:ext uri="{FF2B5EF4-FFF2-40B4-BE49-F238E27FC236}">
                  <a16:creationId xmlns:a16="http://schemas.microsoft.com/office/drawing/2014/main" id="{D250B2CB-43D7-4E40-BD86-255C3D69C880}"/>
                </a:ext>
              </a:extLst>
            </p:cNvPr>
            <p:cNvSpPr txBox="1"/>
            <p:nvPr/>
          </p:nvSpPr>
          <p:spPr>
            <a:xfrm>
              <a:off x="7867130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Sektorplan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Sektorplan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kern="1200" dirty="0">
                  <a:solidFill>
                    <a:schemeClr val="tx1"/>
                  </a:solidFill>
                </a:rPr>
                <a:t>Sektorplan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b="1" dirty="0">
                  <a:solidFill>
                    <a:schemeClr val="tx1"/>
                  </a:solidFill>
                </a:rPr>
                <a:t>Sektorplan</a:t>
              </a:r>
              <a:endParaRPr lang="nb-NO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29B48CA0-6634-4381-BFAC-044519D75C6A}"/>
              </a:ext>
            </a:extLst>
          </p:cNvPr>
          <p:cNvSpPr/>
          <p:nvPr/>
        </p:nvSpPr>
        <p:spPr>
          <a:xfrm>
            <a:off x="8003484" y="2640853"/>
            <a:ext cx="900332" cy="37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B6C23F-B681-4C6C-A90C-BD9DABCC7BB3}"/>
              </a:ext>
            </a:extLst>
          </p:cNvPr>
          <p:cNvSpPr txBox="1"/>
          <p:nvPr/>
        </p:nvSpPr>
        <p:spPr>
          <a:xfrm>
            <a:off x="8015699" y="2638238"/>
            <a:ext cx="875083" cy="36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PP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92F8979-488C-484A-975F-2AD3DC367834}"/>
              </a:ext>
            </a:extLst>
          </p:cNvPr>
          <p:cNvGrpSpPr/>
          <p:nvPr/>
        </p:nvGrpSpPr>
        <p:grpSpPr>
          <a:xfrm>
            <a:off x="9375313" y="2559691"/>
            <a:ext cx="1609040" cy="2119070"/>
            <a:chOff x="9665797" y="1589302"/>
            <a:chExt cx="1609040" cy="2119070"/>
          </a:xfrm>
        </p:grpSpPr>
        <p:sp>
          <p:nvSpPr>
            <p:cNvPr id="25" name="Rektangel: avrundede hjørner 24">
              <a:extLst>
                <a:ext uri="{FF2B5EF4-FFF2-40B4-BE49-F238E27FC236}">
                  <a16:creationId xmlns:a16="http://schemas.microsoft.com/office/drawing/2014/main" id="{6E97CF25-C58B-4497-912C-D75F3876ED91}"/>
                </a:ext>
              </a:extLst>
            </p:cNvPr>
            <p:cNvSpPr/>
            <p:nvPr/>
          </p:nvSpPr>
          <p:spPr>
            <a:xfrm>
              <a:off x="9665797" y="1589302"/>
              <a:ext cx="1609040" cy="21190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Rektangel: avrundede hjørner 4">
              <a:extLst>
                <a:ext uri="{FF2B5EF4-FFF2-40B4-BE49-F238E27FC236}">
                  <a16:creationId xmlns:a16="http://schemas.microsoft.com/office/drawing/2014/main" id="{EF98B383-EEA8-4D1B-B440-7FD72A0D9FC3}"/>
                </a:ext>
              </a:extLst>
            </p:cNvPr>
            <p:cNvSpPr txBox="1"/>
            <p:nvPr/>
          </p:nvSpPr>
          <p:spPr>
            <a:xfrm>
              <a:off x="9744344" y="1667849"/>
              <a:ext cx="1451946" cy="1961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Handlingsdel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>
                  <a:solidFill>
                    <a:schemeClr val="tx1"/>
                  </a:solidFill>
                </a:rPr>
                <a:t>Økonomiplan</a:t>
              </a:r>
            </a:p>
          </p:txBody>
        </p:sp>
      </p:grp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643D00C6-1AB0-8DA0-CF85-196C6371B211}"/>
              </a:ext>
            </a:extLst>
          </p:cNvPr>
          <p:cNvSpPr/>
          <p:nvPr/>
        </p:nvSpPr>
        <p:spPr>
          <a:xfrm>
            <a:off x="3092450" y="1714500"/>
            <a:ext cx="4806950" cy="1511300"/>
          </a:xfrm>
          <a:custGeom>
            <a:avLst/>
            <a:gdLst>
              <a:gd name="connsiteX0" fmla="*/ 4806950 w 4806950"/>
              <a:gd name="connsiteY0" fmla="*/ 1511300 h 1511300"/>
              <a:gd name="connsiteX1" fmla="*/ 4794250 w 4806950"/>
              <a:gd name="connsiteY1" fmla="*/ 1181100 h 1511300"/>
              <a:gd name="connsiteX2" fmla="*/ 4781550 w 4806950"/>
              <a:gd name="connsiteY2" fmla="*/ 1130300 h 1511300"/>
              <a:gd name="connsiteX3" fmla="*/ 4768850 w 4806950"/>
              <a:gd name="connsiteY3" fmla="*/ 1073150 h 1511300"/>
              <a:gd name="connsiteX4" fmla="*/ 4749800 w 4806950"/>
              <a:gd name="connsiteY4" fmla="*/ 996950 h 1511300"/>
              <a:gd name="connsiteX5" fmla="*/ 4667250 w 4806950"/>
              <a:gd name="connsiteY5" fmla="*/ 863600 h 1511300"/>
              <a:gd name="connsiteX6" fmla="*/ 4521200 w 4806950"/>
              <a:gd name="connsiteY6" fmla="*/ 692150 h 1511300"/>
              <a:gd name="connsiteX7" fmla="*/ 4191000 w 4806950"/>
              <a:gd name="connsiteY7" fmla="*/ 476250 h 1511300"/>
              <a:gd name="connsiteX8" fmla="*/ 3651250 w 4806950"/>
              <a:gd name="connsiteY8" fmla="*/ 171450 h 1511300"/>
              <a:gd name="connsiteX9" fmla="*/ 3251200 w 4806950"/>
              <a:gd name="connsiteY9" fmla="*/ 31750 h 1511300"/>
              <a:gd name="connsiteX10" fmla="*/ 3092450 w 4806950"/>
              <a:gd name="connsiteY10" fmla="*/ 0 h 1511300"/>
              <a:gd name="connsiteX11" fmla="*/ 2838450 w 4806950"/>
              <a:gd name="connsiteY11" fmla="*/ 6350 h 1511300"/>
              <a:gd name="connsiteX12" fmla="*/ 2749550 w 4806950"/>
              <a:gd name="connsiteY12" fmla="*/ 19050 h 1511300"/>
              <a:gd name="connsiteX13" fmla="*/ 2616200 w 4806950"/>
              <a:gd name="connsiteY13" fmla="*/ 31750 h 1511300"/>
              <a:gd name="connsiteX14" fmla="*/ 2514600 w 4806950"/>
              <a:gd name="connsiteY14" fmla="*/ 44450 h 1511300"/>
              <a:gd name="connsiteX15" fmla="*/ 2393950 w 4806950"/>
              <a:gd name="connsiteY15" fmla="*/ 50800 h 1511300"/>
              <a:gd name="connsiteX16" fmla="*/ 2165350 w 4806950"/>
              <a:gd name="connsiteY16" fmla="*/ 82550 h 1511300"/>
              <a:gd name="connsiteX17" fmla="*/ 2006600 w 4806950"/>
              <a:gd name="connsiteY17" fmla="*/ 114300 h 1511300"/>
              <a:gd name="connsiteX18" fmla="*/ 1892300 w 4806950"/>
              <a:gd name="connsiteY18" fmla="*/ 133350 h 1511300"/>
              <a:gd name="connsiteX19" fmla="*/ 1746250 w 4806950"/>
              <a:gd name="connsiteY19" fmla="*/ 171450 h 1511300"/>
              <a:gd name="connsiteX20" fmla="*/ 1606550 w 4806950"/>
              <a:gd name="connsiteY20" fmla="*/ 215900 h 1511300"/>
              <a:gd name="connsiteX21" fmla="*/ 1447800 w 4806950"/>
              <a:gd name="connsiteY21" fmla="*/ 234950 h 1511300"/>
              <a:gd name="connsiteX22" fmla="*/ 1371600 w 4806950"/>
              <a:gd name="connsiteY22" fmla="*/ 247650 h 1511300"/>
              <a:gd name="connsiteX23" fmla="*/ 1244600 w 4806950"/>
              <a:gd name="connsiteY23" fmla="*/ 279400 h 1511300"/>
              <a:gd name="connsiteX24" fmla="*/ 1073150 w 4806950"/>
              <a:gd name="connsiteY24" fmla="*/ 330200 h 1511300"/>
              <a:gd name="connsiteX25" fmla="*/ 1047750 w 4806950"/>
              <a:gd name="connsiteY25" fmla="*/ 342900 h 1511300"/>
              <a:gd name="connsiteX26" fmla="*/ 869950 w 4806950"/>
              <a:gd name="connsiteY26" fmla="*/ 400050 h 1511300"/>
              <a:gd name="connsiteX27" fmla="*/ 742950 w 4806950"/>
              <a:gd name="connsiteY27" fmla="*/ 482600 h 1511300"/>
              <a:gd name="connsiteX28" fmla="*/ 717550 w 4806950"/>
              <a:gd name="connsiteY28" fmla="*/ 501650 h 1511300"/>
              <a:gd name="connsiteX29" fmla="*/ 692150 w 4806950"/>
              <a:gd name="connsiteY29" fmla="*/ 527050 h 1511300"/>
              <a:gd name="connsiteX30" fmla="*/ 635000 w 4806950"/>
              <a:gd name="connsiteY30" fmla="*/ 596900 h 1511300"/>
              <a:gd name="connsiteX31" fmla="*/ 571500 w 4806950"/>
              <a:gd name="connsiteY31" fmla="*/ 660400 h 1511300"/>
              <a:gd name="connsiteX32" fmla="*/ 552450 w 4806950"/>
              <a:gd name="connsiteY32" fmla="*/ 679450 h 1511300"/>
              <a:gd name="connsiteX33" fmla="*/ 533400 w 4806950"/>
              <a:gd name="connsiteY33" fmla="*/ 698500 h 1511300"/>
              <a:gd name="connsiteX34" fmla="*/ 514350 w 4806950"/>
              <a:gd name="connsiteY34" fmla="*/ 723900 h 1511300"/>
              <a:gd name="connsiteX35" fmla="*/ 495300 w 4806950"/>
              <a:gd name="connsiteY35" fmla="*/ 755650 h 1511300"/>
              <a:gd name="connsiteX36" fmla="*/ 476250 w 4806950"/>
              <a:gd name="connsiteY36" fmla="*/ 774700 h 1511300"/>
              <a:gd name="connsiteX37" fmla="*/ 400050 w 4806950"/>
              <a:gd name="connsiteY37" fmla="*/ 876300 h 1511300"/>
              <a:gd name="connsiteX38" fmla="*/ 381000 w 4806950"/>
              <a:gd name="connsiteY38" fmla="*/ 914400 h 1511300"/>
              <a:gd name="connsiteX39" fmla="*/ 349250 w 4806950"/>
              <a:gd name="connsiteY39" fmla="*/ 933450 h 1511300"/>
              <a:gd name="connsiteX40" fmla="*/ 330200 w 4806950"/>
              <a:gd name="connsiteY40" fmla="*/ 952500 h 1511300"/>
              <a:gd name="connsiteX41" fmla="*/ 298450 w 4806950"/>
              <a:gd name="connsiteY41" fmla="*/ 971550 h 1511300"/>
              <a:gd name="connsiteX42" fmla="*/ 273050 w 4806950"/>
              <a:gd name="connsiteY42" fmla="*/ 990600 h 1511300"/>
              <a:gd name="connsiteX43" fmla="*/ 215900 w 4806950"/>
              <a:gd name="connsiteY43" fmla="*/ 1028700 h 1511300"/>
              <a:gd name="connsiteX44" fmla="*/ 171450 w 4806950"/>
              <a:gd name="connsiteY44" fmla="*/ 1060450 h 1511300"/>
              <a:gd name="connsiteX45" fmla="*/ 133350 w 4806950"/>
              <a:gd name="connsiteY45" fmla="*/ 1117600 h 1511300"/>
              <a:gd name="connsiteX46" fmla="*/ 120650 w 4806950"/>
              <a:gd name="connsiteY46" fmla="*/ 1136650 h 1511300"/>
              <a:gd name="connsiteX47" fmla="*/ 101600 w 4806950"/>
              <a:gd name="connsiteY47" fmla="*/ 1143000 h 1511300"/>
              <a:gd name="connsiteX48" fmla="*/ 63500 w 4806950"/>
              <a:gd name="connsiteY48" fmla="*/ 1168400 h 1511300"/>
              <a:gd name="connsiteX49" fmla="*/ 63500 w 4806950"/>
              <a:gd name="connsiteY49" fmla="*/ 1168400 h 1511300"/>
              <a:gd name="connsiteX50" fmla="*/ 19050 w 4806950"/>
              <a:gd name="connsiteY50" fmla="*/ 1212850 h 1511300"/>
              <a:gd name="connsiteX51" fmla="*/ 6350 w 4806950"/>
              <a:gd name="connsiteY51" fmla="*/ 1231900 h 1511300"/>
              <a:gd name="connsiteX52" fmla="*/ 19050 w 4806950"/>
              <a:gd name="connsiteY52" fmla="*/ 1206500 h 1511300"/>
              <a:gd name="connsiteX53" fmla="*/ 31750 w 4806950"/>
              <a:gd name="connsiteY53" fmla="*/ 1174750 h 1511300"/>
              <a:gd name="connsiteX54" fmla="*/ 38100 w 4806950"/>
              <a:gd name="connsiteY54" fmla="*/ 1066800 h 1511300"/>
              <a:gd name="connsiteX55" fmla="*/ 31750 w 4806950"/>
              <a:gd name="connsiteY55" fmla="*/ 1085850 h 1511300"/>
              <a:gd name="connsiteX56" fmla="*/ 19050 w 4806950"/>
              <a:gd name="connsiteY56" fmla="*/ 1104900 h 1511300"/>
              <a:gd name="connsiteX57" fmla="*/ 6350 w 4806950"/>
              <a:gd name="connsiteY57" fmla="*/ 1149350 h 1511300"/>
              <a:gd name="connsiteX58" fmla="*/ 0 w 4806950"/>
              <a:gd name="connsiteY58" fmla="*/ 1250950 h 1511300"/>
              <a:gd name="connsiteX59" fmla="*/ 6350 w 4806950"/>
              <a:gd name="connsiteY59" fmla="*/ 1250950 h 1511300"/>
              <a:gd name="connsiteX60" fmla="*/ 25400 w 4806950"/>
              <a:gd name="connsiteY60" fmla="*/ 125095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806950" h="1511300">
                <a:moveTo>
                  <a:pt x="4806950" y="1511300"/>
                </a:moveTo>
                <a:cubicBezTo>
                  <a:pt x="4779551" y="1374305"/>
                  <a:pt x="4814976" y="1561071"/>
                  <a:pt x="4794250" y="1181100"/>
                </a:cubicBezTo>
                <a:cubicBezTo>
                  <a:pt x="4793299" y="1163671"/>
                  <a:pt x="4785548" y="1147290"/>
                  <a:pt x="4781550" y="1130300"/>
                </a:cubicBezTo>
                <a:cubicBezTo>
                  <a:pt x="4777080" y="1111304"/>
                  <a:pt x="4773370" y="1092134"/>
                  <a:pt x="4768850" y="1073150"/>
                </a:cubicBezTo>
                <a:cubicBezTo>
                  <a:pt x="4762786" y="1047680"/>
                  <a:pt x="4760510" y="1020841"/>
                  <a:pt x="4749800" y="996950"/>
                </a:cubicBezTo>
                <a:cubicBezTo>
                  <a:pt x="4691279" y="866404"/>
                  <a:pt x="4708726" y="925813"/>
                  <a:pt x="4667250" y="863600"/>
                </a:cubicBezTo>
                <a:cubicBezTo>
                  <a:pt x="4614690" y="784761"/>
                  <a:pt x="4611764" y="758741"/>
                  <a:pt x="4521200" y="692150"/>
                </a:cubicBezTo>
                <a:cubicBezTo>
                  <a:pt x="4415252" y="614247"/>
                  <a:pt x="4303838" y="543788"/>
                  <a:pt x="4191000" y="476250"/>
                </a:cubicBezTo>
                <a:cubicBezTo>
                  <a:pt x="4013709" y="370134"/>
                  <a:pt x="3833071" y="269601"/>
                  <a:pt x="3651250" y="171450"/>
                </a:cubicBezTo>
                <a:cubicBezTo>
                  <a:pt x="3500029" y="89817"/>
                  <a:pt x="3424400" y="66390"/>
                  <a:pt x="3251200" y="31750"/>
                </a:cubicBezTo>
                <a:lnTo>
                  <a:pt x="3092450" y="0"/>
                </a:lnTo>
                <a:cubicBezTo>
                  <a:pt x="3007783" y="2117"/>
                  <a:pt x="2923013" y="1652"/>
                  <a:pt x="2838450" y="6350"/>
                </a:cubicBezTo>
                <a:cubicBezTo>
                  <a:pt x="2808562" y="8010"/>
                  <a:pt x="2779291" y="15651"/>
                  <a:pt x="2749550" y="19050"/>
                </a:cubicBezTo>
                <a:cubicBezTo>
                  <a:pt x="2705188" y="24120"/>
                  <a:pt x="2660592" y="26951"/>
                  <a:pt x="2616200" y="31750"/>
                </a:cubicBezTo>
                <a:cubicBezTo>
                  <a:pt x="2582267" y="35418"/>
                  <a:pt x="2548606" y="41535"/>
                  <a:pt x="2514600" y="44450"/>
                </a:cubicBezTo>
                <a:cubicBezTo>
                  <a:pt x="2474475" y="47889"/>
                  <a:pt x="2434167" y="48683"/>
                  <a:pt x="2393950" y="50800"/>
                </a:cubicBezTo>
                <a:cubicBezTo>
                  <a:pt x="2117538" y="103450"/>
                  <a:pt x="2384372" y="58214"/>
                  <a:pt x="2165350" y="82550"/>
                </a:cubicBezTo>
                <a:cubicBezTo>
                  <a:pt x="2087103" y="91244"/>
                  <a:pt x="2085937" y="98944"/>
                  <a:pt x="2006600" y="114300"/>
                </a:cubicBezTo>
                <a:cubicBezTo>
                  <a:pt x="1968678" y="121640"/>
                  <a:pt x="1930027" y="125068"/>
                  <a:pt x="1892300" y="133350"/>
                </a:cubicBezTo>
                <a:cubicBezTo>
                  <a:pt x="1843157" y="144137"/>
                  <a:pt x="1794194" y="156195"/>
                  <a:pt x="1746250" y="171450"/>
                </a:cubicBezTo>
                <a:cubicBezTo>
                  <a:pt x="1699683" y="186267"/>
                  <a:pt x="1655175" y="211038"/>
                  <a:pt x="1606550" y="215900"/>
                </a:cubicBezTo>
                <a:cubicBezTo>
                  <a:pt x="1534950" y="223060"/>
                  <a:pt x="1528340" y="223018"/>
                  <a:pt x="1447800" y="234950"/>
                </a:cubicBezTo>
                <a:cubicBezTo>
                  <a:pt x="1422328" y="238724"/>
                  <a:pt x="1396756" y="242147"/>
                  <a:pt x="1371600" y="247650"/>
                </a:cubicBezTo>
                <a:cubicBezTo>
                  <a:pt x="1328972" y="256975"/>
                  <a:pt x="1286644" y="267721"/>
                  <a:pt x="1244600" y="279400"/>
                </a:cubicBezTo>
                <a:cubicBezTo>
                  <a:pt x="1200430" y="291669"/>
                  <a:pt x="1122375" y="311267"/>
                  <a:pt x="1073150" y="330200"/>
                </a:cubicBezTo>
                <a:cubicBezTo>
                  <a:pt x="1064315" y="333598"/>
                  <a:pt x="1056585" y="339502"/>
                  <a:pt x="1047750" y="342900"/>
                </a:cubicBezTo>
                <a:cubicBezTo>
                  <a:pt x="910562" y="395665"/>
                  <a:pt x="953129" y="386187"/>
                  <a:pt x="869950" y="400050"/>
                </a:cubicBezTo>
                <a:cubicBezTo>
                  <a:pt x="775467" y="455165"/>
                  <a:pt x="817275" y="426857"/>
                  <a:pt x="742950" y="482600"/>
                </a:cubicBezTo>
                <a:cubicBezTo>
                  <a:pt x="734483" y="488950"/>
                  <a:pt x="725034" y="494166"/>
                  <a:pt x="717550" y="501650"/>
                </a:cubicBezTo>
                <a:cubicBezTo>
                  <a:pt x="709083" y="510117"/>
                  <a:pt x="700035" y="518039"/>
                  <a:pt x="692150" y="527050"/>
                </a:cubicBezTo>
                <a:cubicBezTo>
                  <a:pt x="620108" y="609383"/>
                  <a:pt x="756109" y="468221"/>
                  <a:pt x="635000" y="596900"/>
                </a:cubicBezTo>
                <a:cubicBezTo>
                  <a:pt x="614484" y="618698"/>
                  <a:pt x="592667" y="639233"/>
                  <a:pt x="571500" y="660400"/>
                </a:cubicBezTo>
                <a:lnTo>
                  <a:pt x="552450" y="679450"/>
                </a:lnTo>
                <a:cubicBezTo>
                  <a:pt x="546100" y="685800"/>
                  <a:pt x="538788" y="691316"/>
                  <a:pt x="533400" y="698500"/>
                </a:cubicBezTo>
                <a:cubicBezTo>
                  <a:pt x="527050" y="706967"/>
                  <a:pt x="520221" y="715094"/>
                  <a:pt x="514350" y="723900"/>
                </a:cubicBezTo>
                <a:cubicBezTo>
                  <a:pt x="507504" y="734169"/>
                  <a:pt x="502705" y="745776"/>
                  <a:pt x="495300" y="755650"/>
                </a:cubicBezTo>
                <a:cubicBezTo>
                  <a:pt x="489912" y="762834"/>
                  <a:pt x="481338" y="767300"/>
                  <a:pt x="476250" y="774700"/>
                </a:cubicBezTo>
                <a:cubicBezTo>
                  <a:pt x="406271" y="876488"/>
                  <a:pt x="455763" y="834515"/>
                  <a:pt x="400050" y="876300"/>
                </a:cubicBezTo>
                <a:cubicBezTo>
                  <a:pt x="393700" y="889000"/>
                  <a:pt x="390433" y="903788"/>
                  <a:pt x="381000" y="914400"/>
                </a:cubicBezTo>
                <a:cubicBezTo>
                  <a:pt x="372800" y="923625"/>
                  <a:pt x="359124" y="926045"/>
                  <a:pt x="349250" y="933450"/>
                </a:cubicBezTo>
                <a:cubicBezTo>
                  <a:pt x="342066" y="938838"/>
                  <a:pt x="337384" y="947112"/>
                  <a:pt x="330200" y="952500"/>
                </a:cubicBezTo>
                <a:cubicBezTo>
                  <a:pt x="320326" y="959905"/>
                  <a:pt x="308719" y="964704"/>
                  <a:pt x="298450" y="971550"/>
                </a:cubicBezTo>
                <a:cubicBezTo>
                  <a:pt x="289644" y="977421"/>
                  <a:pt x="281752" y="984576"/>
                  <a:pt x="273050" y="990600"/>
                </a:cubicBezTo>
                <a:cubicBezTo>
                  <a:pt x="254226" y="1003632"/>
                  <a:pt x="232089" y="1012511"/>
                  <a:pt x="215900" y="1028700"/>
                </a:cubicBezTo>
                <a:cubicBezTo>
                  <a:pt x="190157" y="1054443"/>
                  <a:pt x="204882" y="1043734"/>
                  <a:pt x="171450" y="1060450"/>
                </a:cubicBezTo>
                <a:cubicBezTo>
                  <a:pt x="139744" y="1102725"/>
                  <a:pt x="163969" y="1068610"/>
                  <a:pt x="133350" y="1117600"/>
                </a:cubicBezTo>
                <a:cubicBezTo>
                  <a:pt x="129305" y="1124072"/>
                  <a:pt x="126609" y="1131882"/>
                  <a:pt x="120650" y="1136650"/>
                </a:cubicBezTo>
                <a:cubicBezTo>
                  <a:pt x="115423" y="1140831"/>
                  <a:pt x="107451" y="1139749"/>
                  <a:pt x="101600" y="1143000"/>
                </a:cubicBezTo>
                <a:cubicBezTo>
                  <a:pt x="88257" y="1150413"/>
                  <a:pt x="76200" y="1159933"/>
                  <a:pt x="63500" y="1168400"/>
                </a:cubicBezTo>
                <a:lnTo>
                  <a:pt x="63500" y="1168400"/>
                </a:lnTo>
                <a:cubicBezTo>
                  <a:pt x="48683" y="1183217"/>
                  <a:pt x="30673" y="1195415"/>
                  <a:pt x="19050" y="1212850"/>
                </a:cubicBezTo>
                <a:cubicBezTo>
                  <a:pt x="14817" y="1219200"/>
                  <a:pt x="6350" y="1239532"/>
                  <a:pt x="6350" y="1231900"/>
                </a:cubicBezTo>
                <a:cubicBezTo>
                  <a:pt x="6350" y="1222434"/>
                  <a:pt x="15205" y="1215150"/>
                  <a:pt x="19050" y="1206500"/>
                </a:cubicBezTo>
                <a:cubicBezTo>
                  <a:pt x="23679" y="1196084"/>
                  <a:pt x="27517" y="1185333"/>
                  <a:pt x="31750" y="1174750"/>
                </a:cubicBezTo>
                <a:cubicBezTo>
                  <a:pt x="33867" y="1138767"/>
                  <a:pt x="38100" y="1102846"/>
                  <a:pt x="38100" y="1066800"/>
                </a:cubicBezTo>
                <a:cubicBezTo>
                  <a:pt x="38100" y="1060107"/>
                  <a:pt x="34743" y="1079863"/>
                  <a:pt x="31750" y="1085850"/>
                </a:cubicBezTo>
                <a:cubicBezTo>
                  <a:pt x="28337" y="1092676"/>
                  <a:pt x="22463" y="1098074"/>
                  <a:pt x="19050" y="1104900"/>
                </a:cubicBezTo>
                <a:cubicBezTo>
                  <a:pt x="14495" y="1114010"/>
                  <a:pt x="8385" y="1141212"/>
                  <a:pt x="6350" y="1149350"/>
                </a:cubicBezTo>
                <a:cubicBezTo>
                  <a:pt x="4233" y="1183217"/>
                  <a:pt x="0" y="1217017"/>
                  <a:pt x="0" y="1250950"/>
                </a:cubicBezTo>
                <a:cubicBezTo>
                  <a:pt x="0" y="1253067"/>
                  <a:pt x="4233" y="1250950"/>
                  <a:pt x="6350" y="1250950"/>
                </a:cubicBezTo>
                <a:lnTo>
                  <a:pt x="25400" y="12509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Frihåndsform: figur 26">
            <a:extLst>
              <a:ext uri="{FF2B5EF4-FFF2-40B4-BE49-F238E27FC236}">
                <a16:creationId xmlns:a16="http://schemas.microsoft.com/office/drawing/2014/main" id="{5FE93D45-4EF2-3D15-BDA8-CE5165B650B1}"/>
              </a:ext>
            </a:extLst>
          </p:cNvPr>
          <p:cNvSpPr/>
          <p:nvPr/>
        </p:nvSpPr>
        <p:spPr>
          <a:xfrm>
            <a:off x="3092450" y="2926467"/>
            <a:ext cx="192461" cy="45333"/>
          </a:xfrm>
          <a:custGeom>
            <a:avLst/>
            <a:gdLst>
              <a:gd name="connsiteX0" fmla="*/ 0 w 192461"/>
              <a:gd name="connsiteY0" fmla="*/ 45333 h 45333"/>
              <a:gd name="connsiteX1" fmla="*/ 63500 w 192461"/>
              <a:gd name="connsiteY1" fmla="*/ 38983 h 45333"/>
              <a:gd name="connsiteX2" fmla="*/ 133350 w 192461"/>
              <a:gd name="connsiteY2" fmla="*/ 19933 h 45333"/>
              <a:gd name="connsiteX3" fmla="*/ 165100 w 192461"/>
              <a:gd name="connsiteY3" fmla="*/ 13583 h 45333"/>
              <a:gd name="connsiteX4" fmla="*/ 190500 w 192461"/>
              <a:gd name="connsiteY4" fmla="*/ 883 h 45333"/>
              <a:gd name="connsiteX5" fmla="*/ 107950 w 192461"/>
              <a:gd name="connsiteY5" fmla="*/ 13583 h 45333"/>
              <a:gd name="connsiteX6" fmla="*/ 50800 w 192461"/>
              <a:gd name="connsiteY6" fmla="*/ 38983 h 45333"/>
              <a:gd name="connsiteX7" fmla="*/ 31750 w 192461"/>
              <a:gd name="connsiteY7" fmla="*/ 45333 h 45333"/>
              <a:gd name="connsiteX8" fmla="*/ 0 w 192461"/>
              <a:gd name="connsiteY8" fmla="*/ 45333 h 4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61" h="45333">
                <a:moveTo>
                  <a:pt x="0" y="45333"/>
                </a:moveTo>
                <a:cubicBezTo>
                  <a:pt x="21167" y="43216"/>
                  <a:pt x="42517" y="42480"/>
                  <a:pt x="63500" y="38983"/>
                </a:cubicBezTo>
                <a:cubicBezTo>
                  <a:pt x="156356" y="23507"/>
                  <a:pt x="84104" y="32245"/>
                  <a:pt x="133350" y="19933"/>
                </a:cubicBezTo>
                <a:cubicBezTo>
                  <a:pt x="143821" y="17315"/>
                  <a:pt x="154517" y="15700"/>
                  <a:pt x="165100" y="13583"/>
                </a:cubicBezTo>
                <a:cubicBezTo>
                  <a:pt x="173567" y="9350"/>
                  <a:pt x="199782" y="2739"/>
                  <a:pt x="190500" y="883"/>
                </a:cubicBezTo>
                <a:cubicBezTo>
                  <a:pt x="170184" y="-3180"/>
                  <a:pt x="131224" y="7764"/>
                  <a:pt x="107950" y="13583"/>
                </a:cubicBezTo>
                <a:cubicBezTo>
                  <a:pt x="77761" y="33709"/>
                  <a:pt x="96140" y="23870"/>
                  <a:pt x="50800" y="38983"/>
                </a:cubicBezTo>
                <a:cubicBezTo>
                  <a:pt x="44450" y="41100"/>
                  <a:pt x="38352" y="44233"/>
                  <a:pt x="31750" y="45333"/>
                </a:cubicBezTo>
                <a:lnTo>
                  <a:pt x="0" y="45333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rihåndsform: figur 27">
            <a:extLst>
              <a:ext uri="{FF2B5EF4-FFF2-40B4-BE49-F238E27FC236}">
                <a16:creationId xmlns:a16="http://schemas.microsoft.com/office/drawing/2014/main" id="{C55AAB23-67B3-3CC8-1980-386528D1FE0B}"/>
              </a:ext>
            </a:extLst>
          </p:cNvPr>
          <p:cNvSpPr/>
          <p:nvPr/>
        </p:nvSpPr>
        <p:spPr>
          <a:xfrm>
            <a:off x="3530291" y="4298950"/>
            <a:ext cx="4362759" cy="539750"/>
          </a:xfrm>
          <a:custGeom>
            <a:avLst/>
            <a:gdLst>
              <a:gd name="connsiteX0" fmla="*/ 4362759 w 4362759"/>
              <a:gd name="connsiteY0" fmla="*/ 12700 h 539750"/>
              <a:gd name="connsiteX1" fmla="*/ 4305609 w 4362759"/>
              <a:gd name="connsiteY1" fmla="*/ 63500 h 539750"/>
              <a:gd name="connsiteX2" fmla="*/ 4286559 w 4362759"/>
              <a:gd name="connsiteY2" fmla="*/ 88900 h 539750"/>
              <a:gd name="connsiteX3" fmla="*/ 4197659 w 4362759"/>
              <a:gd name="connsiteY3" fmla="*/ 146050 h 539750"/>
              <a:gd name="connsiteX4" fmla="*/ 4159559 w 4362759"/>
              <a:gd name="connsiteY4" fmla="*/ 171450 h 539750"/>
              <a:gd name="connsiteX5" fmla="*/ 4089709 w 4362759"/>
              <a:gd name="connsiteY5" fmla="*/ 190500 h 539750"/>
              <a:gd name="connsiteX6" fmla="*/ 3930959 w 4362759"/>
              <a:gd name="connsiteY6" fmla="*/ 266700 h 539750"/>
              <a:gd name="connsiteX7" fmla="*/ 3505509 w 4362759"/>
              <a:gd name="connsiteY7" fmla="*/ 419100 h 539750"/>
              <a:gd name="connsiteX8" fmla="*/ 3422959 w 4362759"/>
              <a:gd name="connsiteY8" fmla="*/ 425450 h 539750"/>
              <a:gd name="connsiteX9" fmla="*/ 2914959 w 4362759"/>
              <a:gd name="connsiteY9" fmla="*/ 508000 h 539750"/>
              <a:gd name="connsiteX10" fmla="*/ 2502209 w 4362759"/>
              <a:gd name="connsiteY10" fmla="*/ 539750 h 539750"/>
              <a:gd name="connsiteX11" fmla="*/ 1943409 w 4362759"/>
              <a:gd name="connsiteY11" fmla="*/ 527050 h 539750"/>
              <a:gd name="connsiteX12" fmla="*/ 1651309 w 4362759"/>
              <a:gd name="connsiteY12" fmla="*/ 495300 h 539750"/>
              <a:gd name="connsiteX13" fmla="*/ 1562409 w 4362759"/>
              <a:gd name="connsiteY13" fmla="*/ 482600 h 539750"/>
              <a:gd name="connsiteX14" fmla="*/ 1435409 w 4362759"/>
              <a:gd name="connsiteY14" fmla="*/ 476250 h 539750"/>
              <a:gd name="connsiteX15" fmla="*/ 1130609 w 4362759"/>
              <a:gd name="connsiteY15" fmla="*/ 438150 h 539750"/>
              <a:gd name="connsiteX16" fmla="*/ 1054409 w 4362759"/>
              <a:gd name="connsiteY16" fmla="*/ 419100 h 539750"/>
              <a:gd name="connsiteX17" fmla="*/ 851209 w 4362759"/>
              <a:gd name="connsiteY17" fmla="*/ 368300 h 539750"/>
              <a:gd name="connsiteX18" fmla="*/ 768659 w 4362759"/>
              <a:gd name="connsiteY18" fmla="*/ 342900 h 539750"/>
              <a:gd name="connsiteX19" fmla="*/ 622609 w 4362759"/>
              <a:gd name="connsiteY19" fmla="*/ 304800 h 539750"/>
              <a:gd name="connsiteX20" fmla="*/ 546409 w 4362759"/>
              <a:gd name="connsiteY20" fmla="*/ 285750 h 539750"/>
              <a:gd name="connsiteX21" fmla="*/ 470209 w 4362759"/>
              <a:gd name="connsiteY21" fmla="*/ 254000 h 539750"/>
              <a:gd name="connsiteX22" fmla="*/ 419409 w 4362759"/>
              <a:gd name="connsiteY22" fmla="*/ 234950 h 539750"/>
              <a:gd name="connsiteX23" fmla="*/ 362259 w 4362759"/>
              <a:gd name="connsiteY23" fmla="*/ 222250 h 539750"/>
              <a:gd name="connsiteX24" fmla="*/ 298759 w 4362759"/>
              <a:gd name="connsiteY24" fmla="*/ 184150 h 539750"/>
              <a:gd name="connsiteX25" fmla="*/ 241609 w 4362759"/>
              <a:gd name="connsiteY25" fmla="*/ 165100 h 539750"/>
              <a:gd name="connsiteX26" fmla="*/ 216209 w 4362759"/>
              <a:gd name="connsiteY26" fmla="*/ 146050 h 539750"/>
              <a:gd name="connsiteX27" fmla="*/ 184459 w 4362759"/>
              <a:gd name="connsiteY27" fmla="*/ 127000 h 539750"/>
              <a:gd name="connsiteX28" fmla="*/ 165409 w 4362759"/>
              <a:gd name="connsiteY28" fmla="*/ 107950 h 539750"/>
              <a:gd name="connsiteX29" fmla="*/ 146359 w 4362759"/>
              <a:gd name="connsiteY29" fmla="*/ 95250 h 539750"/>
              <a:gd name="connsiteX30" fmla="*/ 114609 w 4362759"/>
              <a:gd name="connsiteY30" fmla="*/ 69850 h 539750"/>
              <a:gd name="connsiteX31" fmla="*/ 63809 w 4362759"/>
              <a:gd name="connsiteY31" fmla="*/ 38100 h 539750"/>
              <a:gd name="connsiteX32" fmla="*/ 13009 w 4362759"/>
              <a:gd name="connsiteY32" fmla="*/ 0 h 539750"/>
              <a:gd name="connsiteX33" fmla="*/ 6659 w 4362759"/>
              <a:gd name="connsiteY33" fmla="*/ 25400 h 539750"/>
              <a:gd name="connsiteX34" fmla="*/ 309 w 4362759"/>
              <a:gd name="connsiteY34" fmla="*/ 57150 h 539750"/>
              <a:gd name="connsiteX35" fmla="*/ 309 w 4362759"/>
              <a:gd name="connsiteY35" fmla="*/ 50800 h 539750"/>
              <a:gd name="connsiteX36" fmla="*/ 6659 w 4362759"/>
              <a:gd name="connsiteY36" fmla="*/ 6350 h 539750"/>
              <a:gd name="connsiteX37" fmla="*/ 190809 w 4362759"/>
              <a:gd name="connsiteY37" fmla="*/ 12700 h 539750"/>
              <a:gd name="connsiteX38" fmla="*/ 120959 w 4362759"/>
              <a:gd name="connsiteY38" fmla="*/ 19050 h 539750"/>
              <a:gd name="connsiteX39" fmla="*/ 25709 w 4362759"/>
              <a:gd name="connsiteY39" fmla="*/ 190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62759" h="539750">
                <a:moveTo>
                  <a:pt x="4362759" y="12700"/>
                </a:moveTo>
                <a:cubicBezTo>
                  <a:pt x="4338159" y="32380"/>
                  <a:pt x="4326016" y="40178"/>
                  <a:pt x="4305609" y="63500"/>
                </a:cubicBezTo>
                <a:cubicBezTo>
                  <a:pt x="4298640" y="71465"/>
                  <a:pt x="4294966" y="82471"/>
                  <a:pt x="4286559" y="88900"/>
                </a:cubicBezTo>
                <a:cubicBezTo>
                  <a:pt x="4258575" y="110299"/>
                  <a:pt x="4227196" y="126851"/>
                  <a:pt x="4197659" y="146050"/>
                </a:cubicBezTo>
                <a:cubicBezTo>
                  <a:pt x="4184861" y="154368"/>
                  <a:pt x="4174285" y="167434"/>
                  <a:pt x="4159559" y="171450"/>
                </a:cubicBezTo>
                <a:cubicBezTo>
                  <a:pt x="4136276" y="177800"/>
                  <a:pt x="4112390" y="182252"/>
                  <a:pt x="4089709" y="190500"/>
                </a:cubicBezTo>
                <a:cubicBezTo>
                  <a:pt x="4040307" y="208464"/>
                  <a:pt x="3977175" y="246430"/>
                  <a:pt x="3930959" y="266700"/>
                </a:cubicBezTo>
                <a:cubicBezTo>
                  <a:pt x="3851110" y="301721"/>
                  <a:pt x="3625467" y="409872"/>
                  <a:pt x="3505509" y="419100"/>
                </a:cubicBezTo>
                <a:lnTo>
                  <a:pt x="3422959" y="425450"/>
                </a:lnTo>
                <a:cubicBezTo>
                  <a:pt x="3299253" y="446964"/>
                  <a:pt x="2973028" y="504481"/>
                  <a:pt x="2914959" y="508000"/>
                </a:cubicBezTo>
                <a:cubicBezTo>
                  <a:pt x="2637503" y="524815"/>
                  <a:pt x="2775082" y="514168"/>
                  <a:pt x="2502209" y="539750"/>
                </a:cubicBezTo>
                <a:lnTo>
                  <a:pt x="1943409" y="527050"/>
                </a:lnTo>
                <a:cubicBezTo>
                  <a:pt x="1874506" y="524544"/>
                  <a:pt x="1716769" y="503913"/>
                  <a:pt x="1651309" y="495300"/>
                </a:cubicBezTo>
                <a:cubicBezTo>
                  <a:pt x="1621631" y="491395"/>
                  <a:pt x="1592227" y="485231"/>
                  <a:pt x="1562409" y="482600"/>
                </a:cubicBezTo>
                <a:cubicBezTo>
                  <a:pt x="1520187" y="478875"/>
                  <a:pt x="1477682" y="479343"/>
                  <a:pt x="1435409" y="476250"/>
                </a:cubicBezTo>
                <a:cubicBezTo>
                  <a:pt x="1333283" y="468777"/>
                  <a:pt x="1231411" y="456243"/>
                  <a:pt x="1130609" y="438150"/>
                </a:cubicBezTo>
                <a:cubicBezTo>
                  <a:pt x="1104839" y="433525"/>
                  <a:pt x="1079895" y="425097"/>
                  <a:pt x="1054409" y="419100"/>
                </a:cubicBezTo>
                <a:cubicBezTo>
                  <a:pt x="943310" y="392959"/>
                  <a:pt x="1150473" y="460381"/>
                  <a:pt x="851209" y="368300"/>
                </a:cubicBezTo>
                <a:cubicBezTo>
                  <a:pt x="823692" y="359833"/>
                  <a:pt x="796398" y="350605"/>
                  <a:pt x="768659" y="342900"/>
                </a:cubicBezTo>
                <a:cubicBezTo>
                  <a:pt x="720182" y="329434"/>
                  <a:pt x="669323" y="323486"/>
                  <a:pt x="622609" y="304800"/>
                </a:cubicBezTo>
                <a:cubicBezTo>
                  <a:pt x="576962" y="286541"/>
                  <a:pt x="602143" y="293712"/>
                  <a:pt x="546409" y="285750"/>
                </a:cubicBezTo>
                <a:cubicBezTo>
                  <a:pt x="493391" y="253939"/>
                  <a:pt x="536583" y="276125"/>
                  <a:pt x="470209" y="254000"/>
                </a:cubicBezTo>
                <a:cubicBezTo>
                  <a:pt x="453052" y="248281"/>
                  <a:pt x="436798" y="239918"/>
                  <a:pt x="419409" y="234950"/>
                </a:cubicBezTo>
                <a:cubicBezTo>
                  <a:pt x="402459" y="230107"/>
                  <a:pt x="379096" y="231316"/>
                  <a:pt x="362259" y="222250"/>
                </a:cubicBezTo>
                <a:cubicBezTo>
                  <a:pt x="340525" y="210547"/>
                  <a:pt x="320539" y="195766"/>
                  <a:pt x="298759" y="184150"/>
                </a:cubicBezTo>
                <a:cubicBezTo>
                  <a:pt x="277660" y="172897"/>
                  <a:pt x="263708" y="170625"/>
                  <a:pt x="241609" y="165100"/>
                </a:cubicBezTo>
                <a:cubicBezTo>
                  <a:pt x="233142" y="158750"/>
                  <a:pt x="225015" y="151921"/>
                  <a:pt x="216209" y="146050"/>
                </a:cubicBezTo>
                <a:cubicBezTo>
                  <a:pt x="205940" y="139204"/>
                  <a:pt x="194333" y="134405"/>
                  <a:pt x="184459" y="127000"/>
                </a:cubicBezTo>
                <a:cubicBezTo>
                  <a:pt x="177275" y="121612"/>
                  <a:pt x="172308" y="113699"/>
                  <a:pt x="165409" y="107950"/>
                </a:cubicBezTo>
                <a:cubicBezTo>
                  <a:pt x="159546" y="103064"/>
                  <a:pt x="152464" y="99829"/>
                  <a:pt x="146359" y="95250"/>
                </a:cubicBezTo>
                <a:cubicBezTo>
                  <a:pt x="135516" y="87118"/>
                  <a:pt x="125712" y="77622"/>
                  <a:pt x="114609" y="69850"/>
                </a:cubicBezTo>
                <a:cubicBezTo>
                  <a:pt x="106864" y="64428"/>
                  <a:pt x="74238" y="46791"/>
                  <a:pt x="63809" y="38100"/>
                </a:cubicBezTo>
                <a:cubicBezTo>
                  <a:pt x="16191" y="-1582"/>
                  <a:pt x="79728" y="40032"/>
                  <a:pt x="13009" y="0"/>
                </a:cubicBezTo>
                <a:cubicBezTo>
                  <a:pt x="10892" y="8467"/>
                  <a:pt x="8552" y="16881"/>
                  <a:pt x="6659" y="25400"/>
                </a:cubicBezTo>
                <a:cubicBezTo>
                  <a:pt x="4318" y="35936"/>
                  <a:pt x="2927" y="46679"/>
                  <a:pt x="309" y="57150"/>
                </a:cubicBezTo>
                <a:cubicBezTo>
                  <a:pt x="-204" y="59203"/>
                  <a:pt x="10" y="52895"/>
                  <a:pt x="309" y="50800"/>
                </a:cubicBezTo>
                <a:lnTo>
                  <a:pt x="6659" y="6350"/>
                </a:lnTo>
                <a:cubicBezTo>
                  <a:pt x="68042" y="8467"/>
                  <a:pt x="129765" y="5917"/>
                  <a:pt x="190809" y="12700"/>
                </a:cubicBezTo>
                <a:cubicBezTo>
                  <a:pt x="214045" y="15282"/>
                  <a:pt x="144321" y="18151"/>
                  <a:pt x="120959" y="19050"/>
                </a:cubicBezTo>
                <a:cubicBezTo>
                  <a:pt x="89232" y="20270"/>
                  <a:pt x="57459" y="19050"/>
                  <a:pt x="25709" y="190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ihåndsform: figur 28">
            <a:extLst>
              <a:ext uri="{FF2B5EF4-FFF2-40B4-BE49-F238E27FC236}">
                <a16:creationId xmlns:a16="http://schemas.microsoft.com/office/drawing/2014/main" id="{E8AC3F11-68BF-28F5-7537-3E48E9457C75}"/>
              </a:ext>
            </a:extLst>
          </p:cNvPr>
          <p:cNvSpPr/>
          <p:nvPr/>
        </p:nvSpPr>
        <p:spPr>
          <a:xfrm>
            <a:off x="3511550" y="4343400"/>
            <a:ext cx="12700" cy="103381"/>
          </a:xfrm>
          <a:custGeom>
            <a:avLst/>
            <a:gdLst>
              <a:gd name="connsiteX0" fmla="*/ 6350 w 12700"/>
              <a:gd name="connsiteY0" fmla="*/ 0 h 103381"/>
              <a:gd name="connsiteX1" fmla="*/ 0 w 12700"/>
              <a:gd name="connsiteY1" fmla="*/ 101600 h 103381"/>
              <a:gd name="connsiteX2" fmla="*/ 6350 w 12700"/>
              <a:gd name="connsiteY2" fmla="*/ 76200 h 103381"/>
              <a:gd name="connsiteX3" fmla="*/ 12700 w 12700"/>
              <a:gd name="connsiteY3" fmla="*/ 57150 h 103381"/>
              <a:gd name="connsiteX4" fmla="*/ 6350 w 12700"/>
              <a:gd name="connsiteY4" fmla="*/ 0 h 10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" h="103381">
                <a:moveTo>
                  <a:pt x="6350" y="0"/>
                </a:moveTo>
                <a:cubicBezTo>
                  <a:pt x="4233" y="33867"/>
                  <a:pt x="0" y="67667"/>
                  <a:pt x="0" y="101600"/>
                </a:cubicBezTo>
                <a:cubicBezTo>
                  <a:pt x="0" y="110327"/>
                  <a:pt x="3952" y="84591"/>
                  <a:pt x="6350" y="76200"/>
                </a:cubicBezTo>
                <a:cubicBezTo>
                  <a:pt x="8189" y="69764"/>
                  <a:pt x="10583" y="63500"/>
                  <a:pt x="12700" y="57150"/>
                </a:cubicBezTo>
                <a:lnTo>
                  <a:pt x="635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rihåndsform: figur 30">
            <a:extLst>
              <a:ext uri="{FF2B5EF4-FFF2-40B4-BE49-F238E27FC236}">
                <a16:creationId xmlns:a16="http://schemas.microsoft.com/office/drawing/2014/main" id="{7DD1EDA9-6674-D34B-59A1-B5155B27D061}"/>
              </a:ext>
            </a:extLst>
          </p:cNvPr>
          <p:cNvSpPr/>
          <p:nvPr/>
        </p:nvSpPr>
        <p:spPr>
          <a:xfrm>
            <a:off x="4000500" y="3884782"/>
            <a:ext cx="3860800" cy="293518"/>
          </a:xfrm>
          <a:custGeom>
            <a:avLst/>
            <a:gdLst>
              <a:gd name="connsiteX0" fmla="*/ 3860800 w 3860800"/>
              <a:gd name="connsiteY0" fmla="*/ 71268 h 293518"/>
              <a:gd name="connsiteX1" fmla="*/ 3695700 w 3860800"/>
              <a:gd name="connsiteY1" fmla="*/ 103018 h 293518"/>
              <a:gd name="connsiteX2" fmla="*/ 3632200 w 3860800"/>
              <a:gd name="connsiteY2" fmla="*/ 134768 h 293518"/>
              <a:gd name="connsiteX3" fmla="*/ 3556000 w 3860800"/>
              <a:gd name="connsiteY3" fmla="*/ 172868 h 293518"/>
              <a:gd name="connsiteX4" fmla="*/ 3517900 w 3860800"/>
              <a:gd name="connsiteY4" fmla="*/ 179218 h 293518"/>
              <a:gd name="connsiteX5" fmla="*/ 3486150 w 3860800"/>
              <a:gd name="connsiteY5" fmla="*/ 198268 h 293518"/>
              <a:gd name="connsiteX6" fmla="*/ 3448050 w 3860800"/>
              <a:gd name="connsiteY6" fmla="*/ 210968 h 293518"/>
              <a:gd name="connsiteX7" fmla="*/ 3308350 w 3860800"/>
              <a:gd name="connsiteY7" fmla="*/ 236368 h 293518"/>
              <a:gd name="connsiteX8" fmla="*/ 3168650 w 3860800"/>
              <a:gd name="connsiteY8" fmla="*/ 274468 h 293518"/>
              <a:gd name="connsiteX9" fmla="*/ 3022600 w 3860800"/>
              <a:gd name="connsiteY9" fmla="*/ 293518 h 293518"/>
              <a:gd name="connsiteX10" fmla="*/ 1162050 w 3860800"/>
              <a:gd name="connsiteY10" fmla="*/ 280818 h 293518"/>
              <a:gd name="connsiteX11" fmla="*/ 1054100 w 3860800"/>
              <a:gd name="connsiteY11" fmla="*/ 268118 h 293518"/>
              <a:gd name="connsiteX12" fmla="*/ 717550 w 3860800"/>
              <a:gd name="connsiteY12" fmla="*/ 242718 h 293518"/>
              <a:gd name="connsiteX13" fmla="*/ 558800 w 3860800"/>
              <a:gd name="connsiteY13" fmla="*/ 217318 h 293518"/>
              <a:gd name="connsiteX14" fmla="*/ 457200 w 3860800"/>
              <a:gd name="connsiteY14" fmla="*/ 204618 h 293518"/>
              <a:gd name="connsiteX15" fmla="*/ 330200 w 3860800"/>
              <a:gd name="connsiteY15" fmla="*/ 166518 h 293518"/>
              <a:gd name="connsiteX16" fmla="*/ 254000 w 3860800"/>
              <a:gd name="connsiteY16" fmla="*/ 153818 h 293518"/>
              <a:gd name="connsiteX17" fmla="*/ 177800 w 3860800"/>
              <a:gd name="connsiteY17" fmla="*/ 115718 h 293518"/>
              <a:gd name="connsiteX18" fmla="*/ 127000 w 3860800"/>
              <a:gd name="connsiteY18" fmla="*/ 96668 h 293518"/>
              <a:gd name="connsiteX19" fmla="*/ 57150 w 3860800"/>
              <a:gd name="connsiteY19" fmla="*/ 58568 h 293518"/>
              <a:gd name="connsiteX20" fmla="*/ 31750 w 3860800"/>
              <a:gd name="connsiteY20" fmla="*/ 39518 h 293518"/>
              <a:gd name="connsiteX21" fmla="*/ 12700 w 3860800"/>
              <a:gd name="connsiteY21" fmla="*/ 33168 h 293518"/>
              <a:gd name="connsiteX22" fmla="*/ 0 w 3860800"/>
              <a:gd name="connsiteY22" fmla="*/ 14118 h 293518"/>
              <a:gd name="connsiteX23" fmla="*/ 25400 w 3860800"/>
              <a:gd name="connsiteY23" fmla="*/ 7768 h 293518"/>
              <a:gd name="connsiteX24" fmla="*/ 69850 w 3860800"/>
              <a:gd name="connsiteY24" fmla="*/ 1418 h 293518"/>
              <a:gd name="connsiteX25" fmla="*/ 6350 w 3860800"/>
              <a:gd name="connsiteY25" fmla="*/ 14118 h 293518"/>
              <a:gd name="connsiteX26" fmla="*/ 12700 w 3860800"/>
              <a:gd name="connsiteY26" fmla="*/ 45868 h 293518"/>
              <a:gd name="connsiteX27" fmla="*/ 25400 w 3860800"/>
              <a:gd name="connsiteY27" fmla="*/ 83968 h 293518"/>
              <a:gd name="connsiteX28" fmla="*/ 31750 w 3860800"/>
              <a:gd name="connsiteY28" fmla="*/ 103018 h 293518"/>
              <a:gd name="connsiteX29" fmla="*/ 38100 w 3860800"/>
              <a:gd name="connsiteY29" fmla="*/ 147468 h 2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60800" h="293518">
                <a:moveTo>
                  <a:pt x="3860800" y="71268"/>
                </a:moveTo>
                <a:cubicBezTo>
                  <a:pt x="3800073" y="79365"/>
                  <a:pt x="3752417" y="81411"/>
                  <a:pt x="3695700" y="103018"/>
                </a:cubicBezTo>
                <a:cubicBezTo>
                  <a:pt x="3673585" y="111443"/>
                  <a:pt x="3652493" y="122592"/>
                  <a:pt x="3632200" y="134768"/>
                </a:cubicBezTo>
                <a:cubicBezTo>
                  <a:pt x="3604293" y="151512"/>
                  <a:pt x="3588721" y="162800"/>
                  <a:pt x="3556000" y="172868"/>
                </a:cubicBezTo>
                <a:cubicBezTo>
                  <a:pt x="3543694" y="176654"/>
                  <a:pt x="3530600" y="177101"/>
                  <a:pt x="3517900" y="179218"/>
                </a:cubicBezTo>
                <a:cubicBezTo>
                  <a:pt x="3507317" y="185568"/>
                  <a:pt x="3497386" y="193161"/>
                  <a:pt x="3486150" y="198268"/>
                </a:cubicBezTo>
                <a:cubicBezTo>
                  <a:pt x="3473963" y="203808"/>
                  <a:pt x="3460985" y="207519"/>
                  <a:pt x="3448050" y="210968"/>
                </a:cubicBezTo>
                <a:cubicBezTo>
                  <a:pt x="3377203" y="229861"/>
                  <a:pt x="3390956" y="220482"/>
                  <a:pt x="3308350" y="236368"/>
                </a:cubicBezTo>
                <a:cubicBezTo>
                  <a:pt x="3144744" y="267831"/>
                  <a:pt x="3296314" y="240872"/>
                  <a:pt x="3168650" y="274468"/>
                </a:cubicBezTo>
                <a:cubicBezTo>
                  <a:pt x="3108800" y="290218"/>
                  <a:pt x="3087406" y="288533"/>
                  <a:pt x="3022600" y="293518"/>
                </a:cubicBezTo>
                <a:lnTo>
                  <a:pt x="1162050" y="280818"/>
                </a:lnTo>
                <a:cubicBezTo>
                  <a:pt x="1125822" y="280351"/>
                  <a:pt x="1090152" y="271723"/>
                  <a:pt x="1054100" y="268118"/>
                </a:cubicBezTo>
                <a:cubicBezTo>
                  <a:pt x="942162" y="256924"/>
                  <a:pt x="829340" y="255617"/>
                  <a:pt x="717550" y="242718"/>
                </a:cubicBezTo>
                <a:cubicBezTo>
                  <a:pt x="486337" y="216040"/>
                  <a:pt x="730916" y="243797"/>
                  <a:pt x="558800" y="217318"/>
                </a:cubicBezTo>
                <a:cubicBezTo>
                  <a:pt x="525067" y="212128"/>
                  <a:pt x="457200" y="204618"/>
                  <a:pt x="457200" y="204618"/>
                </a:cubicBezTo>
                <a:cubicBezTo>
                  <a:pt x="412586" y="189747"/>
                  <a:pt x="376839" y="176657"/>
                  <a:pt x="330200" y="166518"/>
                </a:cubicBezTo>
                <a:cubicBezTo>
                  <a:pt x="305037" y="161048"/>
                  <a:pt x="279400" y="158051"/>
                  <a:pt x="254000" y="153818"/>
                </a:cubicBezTo>
                <a:cubicBezTo>
                  <a:pt x="228600" y="141118"/>
                  <a:pt x="204390" y="125689"/>
                  <a:pt x="177800" y="115718"/>
                </a:cubicBezTo>
                <a:cubicBezTo>
                  <a:pt x="160867" y="109368"/>
                  <a:pt x="143176" y="104756"/>
                  <a:pt x="127000" y="96668"/>
                </a:cubicBezTo>
                <a:cubicBezTo>
                  <a:pt x="28167" y="47251"/>
                  <a:pt x="109342" y="75965"/>
                  <a:pt x="57150" y="58568"/>
                </a:cubicBezTo>
                <a:cubicBezTo>
                  <a:pt x="48683" y="52218"/>
                  <a:pt x="40939" y="44769"/>
                  <a:pt x="31750" y="39518"/>
                </a:cubicBezTo>
                <a:cubicBezTo>
                  <a:pt x="25938" y="36197"/>
                  <a:pt x="17927" y="37349"/>
                  <a:pt x="12700" y="33168"/>
                </a:cubicBezTo>
                <a:cubicBezTo>
                  <a:pt x="6741" y="28400"/>
                  <a:pt x="4233" y="20468"/>
                  <a:pt x="0" y="14118"/>
                </a:cubicBezTo>
                <a:cubicBezTo>
                  <a:pt x="8467" y="12001"/>
                  <a:pt x="16814" y="9329"/>
                  <a:pt x="25400" y="7768"/>
                </a:cubicBezTo>
                <a:cubicBezTo>
                  <a:pt x="40126" y="5091"/>
                  <a:pt x="84049" y="-3315"/>
                  <a:pt x="69850" y="1418"/>
                </a:cubicBezTo>
                <a:cubicBezTo>
                  <a:pt x="49372" y="8244"/>
                  <a:pt x="27517" y="9885"/>
                  <a:pt x="6350" y="14118"/>
                </a:cubicBezTo>
                <a:cubicBezTo>
                  <a:pt x="8467" y="24701"/>
                  <a:pt x="9860" y="35455"/>
                  <a:pt x="12700" y="45868"/>
                </a:cubicBezTo>
                <a:cubicBezTo>
                  <a:pt x="16222" y="58783"/>
                  <a:pt x="21167" y="71268"/>
                  <a:pt x="25400" y="83968"/>
                </a:cubicBezTo>
                <a:cubicBezTo>
                  <a:pt x="27517" y="90318"/>
                  <a:pt x="30650" y="96416"/>
                  <a:pt x="31750" y="103018"/>
                </a:cubicBezTo>
                <a:cubicBezTo>
                  <a:pt x="38448" y="143206"/>
                  <a:pt x="38100" y="128243"/>
                  <a:pt x="38100" y="14746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Frihåndsform: figur 31">
            <a:extLst>
              <a:ext uri="{FF2B5EF4-FFF2-40B4-BE49-F238E27FC236}">
                <a16:creationId xmlns:a16="http://schemas.microsoft.com/office/drawing/2014/main" id="{B6FD8309-B137-DC43-4B1C-B952E95168D8}"/>
              </a:ext>
            </a:extLst>
          </p:cNvPr>
          <p:cNvSpPr/>
          <p:nvPr/>
        </p:nvSpPr>
        <p:spPr>
          <a:xfrm>
            <a:off x="3917950" y="3123308"/>
            <a:ext cx="3962400" cy="502542"/>
          </a:xfrm>
          <a:custGeom>
            <a:avLst/>
            <a:gdLst>
              <a:gd name="connsiteX0" fmla="*/ 3962400 w 3962400"/>
              <a:gd name="connsiteY0" fmla="*/ 502542 h 502542"/>
              <a:gd name="connsiteX1" fmla="*/ 3937000 w 3962400"/>
              <a:gd name="connsiteY1" fmla="*/ 470792 h 502542"/>
              <a:gd name="connsiteX2" fmla="*/ 3917950 w 3962400"/>
              <a:gd name="connsiteY2" fmla="*/ 451742 h 502542"/>
              <a:gd name="connsiteX3" fmla="*/ 3898900 w 3962400"/>
              <a:gd name="connsiteY3" fmla="*/ 419992 h 502542"/>
              <a:gd name="connsiteX4" fmla="*/ 3879850 w 3962400"/>
              <a:gd name="connsiteY4" fmla="*/ 400942 h 502542"/>
              <a:gd name="connsiteX5" fmla="*/ 3841750 w 3962400"/>
              <a:gd name="connsiteY5" fmla="*/ 350142 h 502542"/>
              <a:gd name="connsiteX6" fmla="*/ 3810000 w 3962400"/>
              <a:gd name="connsiteY6" fmla="*/ 331092 h 502542"/>
              <a:gd name="connsiteX7" fmla="*/ 3771900 w 3962400"/>
              <a:gd name="connsiteY7" fmla="*/ 286642 h 502542"/>
              <a:gd name="connsiteX8" fmla="*/ 3740150 w 3962400"/>
              <a:gd name="connsiteY8" fmla="*/ 261242 h 502542"/>
              <a:gd name="connsiteX9" fmla="*/ 3721100 w 3962400"/>
              <a:gd name="connsiteY9" fmla="*/ 242192 h 502542"/>
              <a:gd name="connsiteX10" fmla="*/ 3695700 w 3962400"/>
              <a:gd name="connsiteY10" fmla="*/ 229492 h 502542"/>
              <a:gd name="connsiteX11" fmla="*/ 3657600 w 3962400"/>
              <a:gd name="connsiteY11" fmla="*/ 191392 h 502542"/>
              <a:gd name="connsiteX12" fmla="*/ 3581400 w 3962400"/>
              <a:gd name="connsiteY12" fmla="*/ 146942 h 502542"/>
              <a:gd name="connsiteX13" fmla="*/ 3556000 w 3962400"/>
              <a:gd name="connsiteY13" fmla="*/ 127892 h 502542"/>
              <a:gd name="connsiteX14" fmla="*/ 3524250 w 3962400"/>
              <a:gd name="connsiteY14" fmla="*/ 121542 h 502542"/>
              <a:gd name="connsiteX15" fmla="*/ 3473450 w 3962400"/>
              <a:gd name="connsiteY15" fmla="*/ 102492 h 502542"/>
              <a:gd name="connsiteX16" fmla="*/ 3409950 w 3962400"/>
              <a:gd name="connsiteY16" fmla="*/ 96142 h 502542"/>
              <a:gd name="connsiteX17" fmla="*/ 3378200 w 3962400"/>
              <a:gd name="connsiteY17" fmla="*/ 89792 h 502542"/>
              <a:gd name="connsiteX18" fmla="*/ 3181350 w 3962400"/>
              <a:gd name="connsiteY18" fmla="*/ 83442 h 502542"/>
              <a:gd name="connsiteX19" fmla="*/ 3003550 w 3962400"/>
              <a:gd name="connsiteY19" fmla="*/ 64392 h 502542"/>
              <a:gd name="connsiteX20" fmla="*/ 2952750 w 3962400"/>
              <a:gd name="connsiteY20" fmla="*/ 51692 h 502542"/>
              <a:gd name="connsiteX21" fmla="*/ 2768600 w 3962400"/>
              <a:gd name="connsiteY21" fmla="*/ 38992 h 502542"/>
              <a:gd name="connsiteX22" fmla="*/ 1581150 w 3962400"/>
              <a:gd name="connsiteY22" fmla="*/ 32642 h 502542"/>
              <a:gd name="connsiteX23" fmla="*/ 1422400 w 3962400"/>
              <a:gd name="connsiteY23" fmla="*/ 19942 h 502542"/>
              <a:gd name="connsiteX24" fmla="*/ 1212850 w 3962400"/>
              <a:gd name="connsiteY24" fmla="*/ 7242 h 502542"/>
              <a:gd name="connsiteX25" fmla="*/ 825500 w 3962400"/>
              <a:gd name="connsiteY25" fmla="*/ 13592 h 502542"/>
              <a:gd name="connsiteX26" fmla="*/ 768350 w 3962400"/>
              <a:gd name="connsiteY26" fmla="*/ 26292 h 502542"/>
              <a:gd name="connsiteX27" fmla="*/ 717550 w 3962400"/>
              <a:gd name="connsiteY27" fmla="*/ 38992 h 502542"/>
              <a:gd name="connsiteX28" fmla="*/ 685800 w 3962400"/>
              <a:gd name="connsiteY28" fmla="*/ 51692 h 502542"/>
              <a:gd name="connsiteX29" fmla="*/ 622300 w 3962400"/>
              <a:gd name="connsiteY29" fmla="*/ 64392 h 502542"/>
              <a:gd name="connsiteX30" fmla="*/ 565150 w 3962400"/>
              <a:gd name="connsiteY30" fmla="*/ 77092 h 502542"/>
              <a:gd name="connsiteX31" fmla="*/ 228600 w 3962400"/>
              <a:gd name="connsiteY31" fmla="*/ 83442 h 502542"/>
              <a:gd name="connsiteX32" fmla="*/ 12700 w 3962400"/>
              <a:gd name="connsiteY32" fmla="*/ 77092 h 502542"/>
              <a:gd name="connsiteX33" fmla="*/ 38100 w 3962400"/>
              <a:gd name="connsiteY33" fmla="*/ 64392 h 502542"/>
              <a:gd name="connsiteX34" fmla="*/ 57150 w 3962400"/>
              <a:gd name="connsiteY34" fmla="*/ 58042 h 502542"/>
              <a:gd name="connsiteX35" fmla="*/ 88900 w 3962400"/>
              <a:gd name="connsiteY35" fmla="*/ 38992 h 502542"/>
              <a:gd name="connsiteX36" fmla="*/ 139700 w 3962400"/>
              <a:gd name="connsiteY36" fmla="*/ 892 h 502542"/>
              <a:gd name="connsiteX37" fmla="*/ 120650 w 3962400"/>
              <a:gd name="connsiteY37" fmla="*/ 7242 h 502542"/>
              <a:gd name="connsiteX38" fmla="*/ 95250 w 3962400"/>
              <a:gd name="connsiteY38" fmla="*/ 26292 h 502542"/>
              <a:gd name="connsiteX39" fmla="*/ 63500 w 3962400"/>
              <a:gd name="connsiteY39" fmla="*/ 45342 h 502542"/>
              <a:gd name="connsiteX40" fmla="*/ 44450 w 3962400"/>
              <a:gd name="connsiteY40" fmla="*/ 70742 h 502542"/>
              <a:gd name="connsiteX41" fmla="*/ 25400 w 3962400"/>
              <a:gd name="connsiteY41" fmla="*/ 77092 h 502542"/>
              <a:gd name="connsiteX42" fmla="*/ 0 w 3962400"/>
              <a:gd name="connsiteY42" fmla="*/ 89792 h 502542"/>
              <a:gd name="connsiteX43" fmla="*/ 19050 w 3962400"/>
              <a:gd name="connsiteY43" fmla="*/ 121542 h 502542"/>
              <a:gd name="connsiteX44" fmla="*/ 25400 w 3962400"/>
              <a:gd name="connsiteY44" fmla="*/ 140592 h 502542"/>
              <a:gd name="connsiteX45" fmla="*/ 50800 w 3962400"/>
              <a:gd name="connsiteY45" fmla="*/ 178692 h 502542"/>
              <a:gd name="connsiteX46" fmla="*/ 63500 w 3962400"/>
              <a:gd name="connsiteY46" fmla="*/ 197742 h 502542"/>
              <a:gd name="connsiteX47" fmla="*/ 82550 w 3962400"/>
              <a:gd name="connsiteY47" fmla="*/ 210442 h 502542"/>
              <a:gd name="connsiteX48" fmla="*/ 101600 w 3962400"/>
              <a:gd name="connsiteY48" fmla="*/ 229492 h 502542"/>
              <a:gd name="connsiteX49" fmla="*/ 120650 w 3962400"/>
              <a:gd name="connsiteY49" fmla="*/ 235842 h 50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2400" h="502542">
                <a:moveTo>
                  <a:pt x="3962400" y="502542"/>
                </a:moveTo>
                <a:cubicBezTo>
                  <a:pt x="3953933" y="491959"/>
                  <a:pt x="3945925" y="480992"/>
                  <a:pt x="3937000" y="470792"/>
                </a:cubicBezTo>
                <a:cubicBezTo>
                  <a:pt x="3931086" y="464034"/>
                  <a:pt x="3923338" y="458926"/>
                  <a:pt x="3917950" y="451742"/>
                </a:cubicBezTo>
                <a:cubicBezTo>
                  <a:pt x="3910545" y="441868"/>
                  <a:pt x="3906305" y="429866"/>
                  <a:pt x="3898900" y="419992"/>
                </a:cubicBezTo>
                <a:cubicBezTo>
                  <a:pt x="3893512" y="412808"/>
                  <a:pt x="3885537" y="407892"/>
                  <a:pt x="3879850" y="400942"/>
                </a:cubicBezTo>
                <a:cubicBezTo>
                  <a:pt x="3866446" y="384560"/>
                  <a:pt x="3859900" y="361032"/>
                  <a:pt x="3841750" y="350142"/>
                </a:cubicBezTo>
                <a:lnTo>
                  <a:pt x="3810000" y="331092"/>
                </a:lnTo>
                <a:cubicBezTo>
                  <a:pt x="3794090" y="309879"/>
                  <a:pt x="3791197" y="303527"/>
                  <a:pt x="3771900" y="286642"/>
                </a:cubicBezTo>
                <a:cubicBezTo>
                  <a:pt x="3761700" y="277717"/>
                  <a:pt x="3750350" y="270167"/>
                  <a:pt x="3740150" y="261242"/>
                </a:cubicBezTo>
                <a:cubicBezTo>
                  <a:pt x="3733392" y="255328"/>
                  <a:pt x="3728408" y="247412"/>
                  <a:pt x="3721100" y="242192"/>
                </a:cubicBezTo>
                <a:cubicBezTo>
                  <a:pt x="3713397" y="236690"/>
                  <a:pt x="3703092" y="235405"/>
                  <a:pt x="3695700" y="229492"/>
                </a:cubicBezTo>
                <a:cubicBezTo>
                  <a:pt x="3681675" y="218272"/>
                  <a:pt x="3673664" y="199424"/>
                  <a:pt x="3657600" y="191392"/>
                </a:cubicBezTo>
                <a:cubicBezTo>
                  <a:pt x="3613587" y="169385"/>
                  <a:pt x="3622995" y="176059"/>
                  <a:pt x="3581400" y="146942"/>
                </a:cubicBezTo>
                <a:cubicBezTo>
                  <a:pt x="3572730" y="140873"/>
                  <a:pt x="3565671" y="132190"/>
                  <a:pt x="3556000" y="127892"/>
                </a:cubicBezTo>
                <a:cubicBezTo>
                  <a:pt x="3546137" y="123509"/>
                  <a:pt x="3534588" y="124643"/>
                  <a:pt x="3524250" y="121542"/>
                </a:cubicBezTo>
                <a:cubicBezTo>
                  <a:pt x="3522764" y="121096"/>
                  <a:pt x="3481893" y="103791"/>
                  <a:pt x="3473450" y="102492"/>
                </a:cubicBezTo>
                <a:cubicBezTo>
                  <a:pt x="3452425" y="99257"/>
                  <a:pt x="3431036" y="98953"/>
                  <a:pt x="3409950" y="96142"/>
                </a:cubicBezTo>
                <a:cubicBezTo>
                  <a:pt x="3399252" y="94716"/>
                  <a:pt x="3388976" y="90391"/>
                  <a:pt x="3378200" y="89792"/>
                </a:cubicBezTo>
                <a:cubicBezTo>
                  <a:pt x="3312650" y="86150"/>
                  <a:pt x="3246967" y="85559"/>
                  <a:pt x="3181350" y="83442"/>
                </a:cubicBezTo>
                <a:cubicBezTo>
                  <a:pt x="3054459" y="67581"/>
                  <a:pt x="3113762" y="73576"/>
                  <a:pt x="3003550" y="64392"/>
                </a:cubicBezTo>
                <a:cubicBezTo>
                  <a:pt x="2986617" y="60159"/>
                  <a:pt x="2969906" y="54909"/>
                  <a:pt x="2952750" y="51692"/>
                </a:cubicBezTo>
                <a:cubicBezTo>
                  <a:pt x="2903478" y="42454"/>
                  <a:pt x="2799864" y="39293"/>
                  <a:pt x="2768600" y="38992"/>
                </a:cubicBezTo>
                <a:lnTo>
                  <a:pt x="1581150" y="32642"/>
                </a:lnTo>
                <a:lnTo>
                  <a:pt x="1422400" y="19942"/>
                </a:lnTo>
                <a:lnTo>
                  <a:pt x="1212850" y="7242"/>
                </a:lnTo>
                <a:cubicBezTo>
                  <a:pt x="1083733" y="9359"/>
                  <a:pt x="954516" y="8063"/>
                  <a:pt x="825500" y="13592"/>
                </a:cubicBezTo>
                <a:cubicBezTo>
                  <a:pt x="806003" y="14428"/>
                  <a:pt x="787346" y="21822"/>
                  <a:pt x="768350" y="26292"/>
                </a:cubicBezTo>
                <a:cubicBezTo>
                  <a:pt x="751360" y="30290"/>
                  <a:pt x="734233" y="33859"/>
                  <a:pt x="717550" y="38992"/>
                </a:cubicBezTo>
                <a:cubicBezTo>
                  <a:pt x="706655" y="42344"/>
                  <a:pt x="696814" y="48755"/>
                  <a:pt x="685800" y="51692"/>
                </a:cubicBezTo>
                <a:cubicBezTo>
                  <a:pt x="664943" y="57254"/>
                  <a:pt x="643423" y="59945"/>
                  <a:pt x="622300" y="64392"/>
                </a:cubicBezTo>
                <a:cubicBezTo>
                  <a:pt x="603204" y="68412"/>
                  <a:pt x="584642" y="76149"/>
                  <a:pt x="565150" y="77092"/>
                </a:cubicBezTo>
                <a:cubicBezTo>
                  <a:pt x="453078" y="82515"/>
                  <a:pt x="340783" y="81325"/>
                  <a:pt x="228600" y="83442"/>
                </a:cubicBezTo>
                <a:cubicBezTo>
                  <a:pt x="156633" y="81325"/>
                  <a:pt x="84340" y="84256"/>
                  <a:pt x="12700" y="77092"/>
                </a:cubicBezTo>
                <a:cubicBezTo>
                  <a:pt x="3281" y="76150"/>
                  <a:pt x="29399" y="68121"/>
                  <a:pt x="38100" y="64392"/>
                </a:cubicBezTo>
                <a:cubicBezTo>
                  <a:pt x="44252" y="61755"/>
                  <a:pt x="51163" y="61035"/>
                  <a:pt x="57150" y="58042"/>
                </a:cubicBezTo>
                <a:cubicBezTo>
                  <a:pt x="68189" y="52522"/>
                  <a:pt x="78752" y="46017"/>
                  <a:pt x="88900" y="38992"/>
                </a:cubicBezTo>
                <a:cubicBezTo>
                  <a:pt x="106303" y="26944"/>
                  <a:pt x="159780" y="-5801"/>
                  <a:pt x="139700" y="892"/>
                </a:cubicBezTo>
                <a:lnTo>
                  <a:pt x="120650" y="7242"/>
                </a:lnTo>
                <a:cubicBezTo>
                  <a:pt x="112183" y="13592"/>
                  <a:pt x="104056" y="20421"/>
                  <a:pt x="95250" y="26292"/>
                </a:cubicBezTo>
                <a:cubicBezTo>
                  <a:pt x="84981" y="33138"/>
                  <a:pt x="72788" y="37215"/>
                  <a:pt x="63500" y="45342"/>
                </a:cubicBezTo>
                <a:cubicBezTo>
                  <a:pt x="55535" y="52311"/>
                  <a:pt x="52580" y="63967"/>
                  <a:pt x="44450" y="70742"/>
                </a:cubicBezTo>
                <a:cubicBezTo>
                  <a:pt x="39308" y="75027"/>
                  <a:pt x="31552" y="74455"/>
                  <a:pt x="25400" y="77092"/>
                </a:cubicBezTo>
                <a:cubicBezTo>
                  <a:pt x="16699" y="80821"/>
                  <a:pt x="8467" y="85559"/>
                  <a:pt x="0" y="89792"/>
                </a:cubicBezTo>
                <a:cubicBezTo>
                  <a:pt x="6350" y="100375"/>
                  <a:pt x="13530" y="110503"/>
                  <a:pt x="19050" y="121542"/>
                </a:cubicBezTo>
                <a:cubicBezTo>
                  <a:pt x="22043" y="127529"/>
                  <a:pt x="22149" y="134741"/>
                  <a:pt x="25400" y="140592"/>
                </a:cubicBezTo>
                <a:cubicBezTo>
                  <a:pt x="32813" y="153935"/>
                  <a:pt x="42333" y="165992"/>
                  <a:pt x="50800" y="178692"/>
                </a:cubicBezTo>
                <a:cubicBezTo>
                  <a:pt x="55033" y="185042"/>
                  <a:pt x="57150" y="193509"/>
                  <a:pt x="63500" y="197742"/>
                </a:cubicBezTo>
                <a:cubicBezTo>
                  <a:pt x="69850" y="201975"/>
                  <a:pt x="76687" y="205556"/>
                  <a:pt x="82550" y="210442"/>
                </a:cubicBezTo>
                <a:cubicBezTo>
                  <a:pt x="89449" y="216191"/>
                  <a:pt x="94128" y="224511"/>
                  <a:pt x="101600" y="229492"/>
                </a:cubicBezTo>
                <a:cubicBezTo>
                  <a:pt x="107169" y="233205"/>
                  <a:pt x="120650" y="235842"/>
                  <a:pt x="120650" y="23584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324744D-7716-AA80-49DD-7F8160E39E58}"/>
              </a:ext>
            </a:extLst>
          </p:cNvPr>
          <p:cNvSpPr txBox="1"/>
          <p:nvPr/>
        </p:nvSpPr>
        <p:spPr>
          <a:xfrm>
            <a:off x="416974" y="5163831"/>
            <a:ext cx="84963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Hver gang et planarbeid påbegynnes i en sektor eller på et område må kommunen spørre seg: </a:t>
            </a:r>
          </a:p>
          <a:p>
            <a:endParaRPr lang="nb-NO" sz="800" dirty="0"/>
          </a:p>
          <a:p>
            <a:pPr marL="342900" indent="-342900">
              <a:buFont typeface="+mj-lt"/>
              <a:buAutoNum type="arabicPeriod"/>
            </a:pPr>
            <a:r>
              <a:rPr lang="nb-NO" sz="1400" dirty="0"/>
              <a:t>Hvilke folkehelseutfordringer har vi funnet i  oversiktsarbeidet/faktagrunnlaget som er relevant for planen vi nå skal lage?</a:t>
            </a:r>
          </a:p>
          <a:p>
            <a:pPr marL="342900" indent="-342900">
              <a:buFont typeface="+mj-lt"/>
              <a:buAutoNum type="arabicPeriod"/>
            </a:pPr>
            <a:endParaRPr lang="nb-NO" sz="800" dirty="0"/>
          </a:p>
          <a:p>
            <a:pPr marL="342900" indent="-342900">
              <a:buFont typeface="+mj-lt"/>
              <a:buAutoNum type="arabicPeriod"/>
            </a:pPr>
            <a:r>
              <a:rPr lang="nb-NO" sz="1400" dirty="0"/>
              <a:t>Planen må beskrive hvordan denne delen av kommunens virksomhet bidrar til å ta tak i utfordringene.</a:t>
            </a:r>
          </a:p>
        </p:txBody>
      </p:sp>
    </p:spTree>
    <p:extLst>
      <p:ext uri="{BB962C8B-B14F-4D97-AF65-F5344CB8AC3E}">
        <p14:creationId xmlns:p14="http://schemas.microsoft.com/office/powerpoint/2010/main" val="310709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20D963C-87E7-BBDF-21B0-1DED76DF3D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733671"/>
            <a:ext cx="6324826" cy="12875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Innsats rettet mot de friske – for å holde dem friske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Innsats rettet mot de som mottar tjenester i dag</a:t>
            </a:r>
          </a:p>
          <a:p>
            <a:pPr marL="0" indent="0">
              <a:buNone/>
            </a:pP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9FC97C6-3D63-0D9E-EC00-07EC8007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 hele livet / Bo trygt hjemme</a:t>
            </a:r>
          </a:p>
        </p:txBody>
      </p:sp>
      <p:pic>
        <p:nvPicPr>
          <p:cNvPr id="5" name="Bilde 4" descr="Et bilde som inneholder klær, person, gress, utendørs&#10;&#10;Automatisk generert beskrivelse">
            <a:extLst>
              <a:ext uri="{FF2B5EF4-FFF2-40B4-BE49-F238E27FC236}">
                <a16:creationId xmlns:a16="http://schemas.microsoft.com/office/drawing/2014/main" id="{626C2900-2BCF-03D3-1AC0-758A6BBC8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1516882"/>
            <a:ext cx="30218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05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immel, landskap, natur&#10;&#10;Automatisk generert beskrivelse">
            <a:extLst>
              <a:ext uri="{FF2B5EF4-FFF2-40B4-BE49-F238E27FC236}">
                <a16:creationId xmlns:a16="http://schemas.microsoft.com/office/drawing/2014/main" id="{B5C2A061-8DF6-68AE-5C28-61AB36063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b="10102"/>
          <a:stretch/>
        </p:blipFill>
        <p:spPr>
          <a:xfrm>
            <a:off x="0" y="-6906"/>
            <a:ext cx="12282569" cy="686490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A0D03E7-825F-9203-5376-613E45BE94B8}"/>
              </a:ext>
            </a:extLst>
          </p:cNvPr>
          <p:cNvSpPr txBox="1"/>
          <p:nvPr/>
        </p:nvSpPr>
        <p:spPr>
          <a:xfrm>
            <a:off x="805543" y="762000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254061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1967CCE-E87F-4694-8D54-60CDD73A0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10078772" cy="4144259"/>
          </a:xfrm>
        </p:spPr>
        <p:txBody>
          <a:bodyPr/>
          <a:lstStyle/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Planlegging skal bidra til å utvikle et samfunn som tar vare på </a:t>
            </a:r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viktige felles verdier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</a:p>
          <a:p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grunnleggende levevilkår for ulike grupper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innenfor rammene av en </a:t>
            </a:r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bærekraftig</a:t>
            </a:r>
          </a:p>
          <a:p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utvikling. </a:t>
            </a:r>
          </a:p>
          <a:p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Planleggingen skal bidra til å</a:t>
            </a:r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sikre demokrati og medvirkning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slik at </a:t>
            </a:r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som blir berørt,</a:t>
            </a:r>
          </a:p>
          <a:p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skal kunne delta og få mulighet til å uttale seg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. Åpenhet, forutsigbarhet og medvirkning 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er nøkkelbegreper.</a:t>
            </a:r>
          </a:p>
          <a:p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Kilde: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Regjeringen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BAD6605-A750-4B46-837B-33489B51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659765"/>
            <a:ext cx="10080625" cy="1077209"/>
          </a:xfrm>
        </p:spPr>
        <p:txBody>
          <a:bodyPr/>
          <a:lstStyle/>
          <a:p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Poenget med planarbeid er demokrati </a:t>
            </a:r>
          </a:p>
        </p:txBody>
      </p:sp>
    </p:spTree>
    <p:extLst>
      <p:ext uri="{BB962C8B-B14F-4D97-AF65-F5344CB8AC3E}">
        <p14:creationId xmlns:p14="http://schemas.microsoft.com/office/powerpoint/2010/main" val="22127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6A6DBD8-501D-4EFA-86E8-B1CA102591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53" y="2127633"/>
            <a:ext cx="11245948" cy="48673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altLang="nb-NO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3-1.</a:t>
            </a:r>
            <a:r>
              <a:rPr lang="nb-NO" altLang="nb-NO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nb-NO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Oppgaver og hensyn i planlegging etter loven</a:t>
            </a:r>
          </a:p>
          <a:p>
            <a:pPr>
              <a:lnSpc>
                <a:spcPct val="80000"/>
              </a:lnSpc>
            </a:pPr>
            <a:r>
              <a:rPr lang="nb-NO" altLang="nb-NO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nb-NO" alt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sette mål for den fysiske, miljømessige, økonomiske, sosiale og kulturelle utviklingen i kommuner og regioner, avklare samfunnsmessige behov og oppgaver, og angi hvordan oppgavene kan løses 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nb-NO" alt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sikre jordressursene, kvaliteter i landskapet og vern av verdifulle landskap og kulturmiljøer 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nb-NO" alt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sikre naturgrunnlaget for samisk kultur, næringsutøvelse og samfunnsliv 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nb-NO" alt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legge til rette for verdiskaping og næringsutvikling legge til rette for god forming av bygde omgivelser, gode bomiljøer og gode oppvekst- og levekår i alle deler av landet 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nb-NO" alt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fremme befolkningens helse og motvirke sosiale helseforskjeller, samt bidra til å forebygge kriminalitet 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nb-NO" alt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klimahensyn gjennom løsninger for energiforsyning og transport 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nb-NO" alt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fremme samfunnssikkerhet ved å forebygge risiko for tap av liv, skade på helse, miljø og viktiginfrastruktur, materielle verdier mv.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BDECDB4-DC50-4923-9FEA-98A0381A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3" y="0"/>
            <a:ext cx="10080625" cy="1077209"/>
          </a:xfrm>
        </p:spPr>
        <p:txBody>
          <a:bodyPr/>
          <a:lstStyle/>
          <a:p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Plan- og bygningsloven - formål</a:t>
            </a:r>
          </a:p>
        </p:txBody>
      </p:sp>
      <p:pic>
        <p:nvPicPr>
          <p:cNvPr id="1026" name="Picture 2" descr="Lover og lovarbeid - regjeringen.no">
            <a:extLst>
              <a:ext uri="{FF2B5EF4-FFF2-40B4-BE49-F238E27FC236}">
                <a16:creationId xmlns:a16="http://schemas.microsoft.com/office/drawing/2014/main" id="{71B7CA3A-36C2-4F3B-B239-EB5EC481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91" y="501829"/>
            <a:ext cx="2401570" cy="134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0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5C404F-89CB-4E05-B3DC-CD93402E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873125"/>
            <a:ext cx="10649243" cy="1077208"/>
          </a:xfrm>
        </p:spPr>
        <p:txBody>
          <a:bodyPr/>
          <a:lstStyle/>
          <a:p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Nasjonale forventninger til regional og lokal planlegging</a:t>
            </a:r>
            <a:b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2023-2027</a:t>
            </a:r>
            <a:endParaRPr lang="nb-NO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56D2B7-BB48-419B-BA57-B42A2C6087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1405" y="2101381"/>
            <a:ext cx="6690385" cy="4160520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17. Samfunns- og arealplanleggingen baseres på et oppdatert og godt </a:t>
            </a:r>
            <a:r>
              <a:rPr lang="nb-NO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kunnskapsgrunnlag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 (…)</a:t>
            </a:r>
          </a:p>
          <a:p>
            <a:pPr marL="0" indent="0">
              <a:buNone/>
            </a:pPr>
            <a:endParaRPr lang="nb-NO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29. Samfunns- og arealplanleggingen brukes som virkemidler for å </a:t>
            </a:r>
            <a:r>
              <a:rPr lang="nb-NO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utjevne forskjeller, forebygge levekårsutfordringer og sikre en sosial balansert utvikling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gjennom boligbygging, lokalisering av teknisk og sosial infrastruktur og offentlige tjenester.</a:t>
            </a:r>
            <a:endParaRPr lang="nb-NO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EBE3468-EE7E-44DA-AA2B-D7F31C3716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Helse- og omsorgsdepartementet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D3E952A-66B8-7F0E-ACBD-B85A1AC7E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8" y="2101381"/>
            <a:ext cx="3243959" cy="41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4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5C404F-89CB-4E05-B3DC-CD93402E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873125"/>
            <a:ext cx="10649243" cy="1077208"/>
          </a:xfrm>
        </p:spPr>
        <p:txBody>
          <a:bodyPr/>
          <a:lstStyle/>
          <a:p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Nasjonale forventninger til regional og lokal planlegging – 2019-2023                          </a:t>
            </a:r>
            <a:r>
              <a:rPr lang="nb-NO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Utdrag fra kap. 4: Byer og tettsteder der det er godt å bo og leve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56D2B7-BB48-419B-BA57-B42A2C6087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9594" y="2210344"/>
            <a:ext cx="6690385" cy="4160520"/>
          </a:xfrm>
        </p:spPr>
        <p:txBody>
          <a:bodyPr/>
          <a:lstStyle/>
          <a:p>
            <a:r>
              <a:rPr lang="nb-NO" sz="1200" b="1" dirty="0"/>
              <a:t>Boliger, næringsvirksomhet, arbeidsplasser og tjenestetilbud lokaliseres i eller tett på sentrum, med </a:t>
            </a:r>
            <a:r>
              <a:rPr lang="nb-NO" sz="1200" b="1" dirty="0">
                <a:solidFill>
                  <a:srgbClr val="FF0000"/>
                </a:solidFill>
              </a:rPr>
              <a:t>god tilrettelegging for kollektiv, sykkel og gange. </a:t>
            </a:r>
          </a:p>
          <a:p>
            <a:r>
              <a:rPr lang="nb-NO" sz="1200" b="1" dirty="0"/>
              <a:t>Kommunene tar </a:t>
            </a:r>
            <a:r>
              <a:rPr lang="nb-NO" sz="1200" b="1" dirty="0">
                <a:solidFill>
                  <a:srgbClr val="FF0000"/>
                </a:solidFill>
              </a:rPr>
              <a:t>boligsosiale hensyn </a:t>
            </a:r>
            <a:r>
              <a:rPr lang="nb-NO" sz="1200" b="1" dirty="0"/>
              <a:t>i areal- og samfunnsplanleggingen gjennom krav til </a:t>
            </a:r>
            <a:r>
              <a:rPr lang="nb-NO" sz="1200" b="1" dirty="0">
                <a:solidFill>
                  <a:srgbClr val="FF0000"/>
                </a:solidFill>
              </a:rPr>
              <a:t>boligstørrelse og nærområder</a:t>
            </a:r>
            <a:r>
              <a:rPr lang="nb-NO" sz="1200" b="1" dirty="0"/>
              <a:t>, og ved å regulere nok boligtomter. </a:t>
            </a:r>
          </a:p>
          <a:p>
            <a:r>
              <a:rPr lang="nb-NO" sz="1200" b="1" dirty="0"/>
              <a:t>Kommunene planlegger for et tilbud av </a:t>
            </a:r>
            <a:r>
              <a:rPr lang="nb-NO" sz="1200" b="1" dirty="0">
                <a:solidFill>
                  <a:srgbClr val="FF0000"/>
                </a:solidFill>
              </a:rPr>
              <a:t>tilrettelagte boliger for eldre og personer med nedsatt funksjonsevne</a:t>
            </a:r>
            <a:r>
              <a:rPr lang="nb-NO" sz="1200" b="1" dirty="0"/>
              <a:t>. </a:t>
            </a:r>
          </a:p>
          <a:p>
            <a:r>
              <a:rPr lang="nb-NO" sz="1200" b="1" dirty="0"/>
              <a:t>Kommunene planlegger aktivt for å </a:t>
            </a:r>
            <a:r>
              <a:rPr lang="nb-NO" sz="1200" b="1" dirty="0">
                <a:solidFill>
                  <a:srgbClr val="FF0000"/>
                </a:solidFill>
              </a:rPr>
              <a:t>motvirke og forebygge levekårsutfordringer </a:t>
            </a:r>
            <a:r>
              <a:rPr lang="nb-NO" sz="1200" b="1" dirty="0"/>
              <a:t>og bidrar til </a:t>
            </a:r>
            <a:r>
              <a:rPr lang="nb-NO" sz="1200" b="1" dirty="0">
                <a:solidFill>
                  <a:srgbClr val="FF0000"/>
                </a:solidFill>
              </a:rPr>
              <a:t>utjevning av sosiale forskjeller</a:t>
            </a:r>
            <a:r>
              <a:rPr lang="nb-NO" sz="1200" b="1" dirty="0"/>
              <a:t>. Kommunene legger </a:t>
            </a:r>
            <a:r>
              <a:rPr lang="nb-NO" sz="1200" b="1" dirty="0">
                <a:solidFill>
                  <a:srgbClr val="FF0000"/>
                </a:solidFill>
              </a:rPr>
              <a:t>universell utforming </a:t>
            </a:r>
            <a:r>
              <a:rPr lang="nb-NO" sz="1200" b="1" dirty="0"/>
              <a:t>til grunn i planlegging av omgivelser og bebyggelse og </a:t>
            </a:r>
            <a:r>
              <a:rPr lang="nb-NO" sz="1200" b="1" dirty="0">
                <a:solidFill>
                  <a:srgbClr val="FF0000"/>
                </a:solidFill>
              </a:rPr>
              <a:t>ivaretar folkehelsehensyn i planleggingen</a:t>
            </a:r>
            <a:r>
              <a:rPr lang="nb-NO" sz="1200" b="1" dirty="0"/>
              <a:t>. </a:t>
            </a:r>
          </a:p>
          <a:p>
            <a:r>
              <a:rPr lang="nb-NO" sz="1200" b="1" dirty="0"/>
              <a:t>Kommuner og fylkeskommuner har en aktiv og helhetlig tilnærming til utvikling av </a:t>
            </a:r>
            <a:r>
              <a:rPr lang="nb-NO" sz="1200" b="1" dirty="0">
                <a:solidFill>
                  <a:srgbClr val="FF0000"/>
                </a:solidFill>
              </a:rPr>
              <a:t>aldersvennlige kommuner og fylker. </a:t>
            </a:r>
          </a:p>
          <a:p>
            <a:r>
              <a:rPr lang="nb-NO" sz="1200" b="1" dirty="0"/>
              <a:t>Kommunene legger vekt på å ivareta byrom og infrastruktur med stier og turveger og legger til rette for </a:t>
            </a:r>
            <a:r>
              <a:rPr lang="nb-NO" sz="1200" b="1" dirty="0">
                <a:solidFill>
                  <a:srgbClr val="FF0000"/>
                </a:solidFill>
              </a:rPr>
              <a:t>fysisk aktivitet og naturopplevelser for alle</a:t>
            </a:r>
            <a:r>
              <a:rPr lang="nb-NO" sz="1200" b="1" dirty="0"/>
              <a:t>. </a:t>
            </a:r>
          </a:p>
          <a:p>
            <a:r>
              <a:rPr lang="nb-NO" sz="1200" b="1" dirty="0"/>
              <a:t>Kommunene ivaretar aktivt gode vilkår for </a:t>
            </a:r>
            <a:r>
              <a:rPr lang="nb-NO" sz="1200" b="1" dirty="0">
                <a:solidFill>
                  <a:srgbClr val="FF0000"/>
                </a:solidFill>
              </a:rPr>
              <a:t>god psykisk og fysisk helse </a:t>
            </a:r>
            <a:r>
              <a:rPr lang="nb-NO" sz="1200" b="1" dirty="0"/>
              <a:t>i planleggingen. </a:t>
            </a:r>
          </a:p>
          <a:p>
            <a:r>
              <a:rPr lang="nb-NO" sz="1200" b="1" dirty="0"/>
              <a:t>Kommunene sikrer </a:t>
            </a:r>
            <a:r>
              <a:rPr lang="nb-NO" sz="1200" b="1" dirty="0">
                <a:solidFill>
                  <a:srgbClr val="FF0000"/>
                </a:solidFill>
              </a:rPr>
              <a:t>trygge og helsefremmende bo- og oppvekstmiljøer</a:t>
            </a:r>
            <a:r>
              <a:rPr lang="nb-NO" sz="1200" b="1" dirty="0"/>
              <a:t>, frie </a:t>
            </a:r>
            <a:r>
              <a:rPr lang="nn-NO" sz="1200" b="1" dirty="0"/>
              <a:t>f</a:t>
            </a:r>
            <a:r>
              <a:rPr lang="nb-NO" sz="1200" b="1" dirty="0"/>
              <a:t>or skadelig støy og luftforurensning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EBE3468-EE7E-44DA-AA2B-D7F31C3716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Helse- og omsorgsdepartementet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55AB296-E78F-4CC2-BB1E-1C247EB7A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7" y="2168162"/>
            <a:ext cx="3523907" cy="4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3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6E1B0E1-D25A-4AD1-8054-6D621754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12" y="1016767"/>
            <a:ext cx="9886064" cy="500893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D9193B3-15F7-454D-82CC-1EB6CA5D8F2C}"/>
              </a:ext>
            </a:extLst>
          </p:cNvPr>
          <p:cNvSpPr/>
          <p:nvPr/>
        </p:nvSpPr>
        <p:spPr>
          <a:xfrm>
            <a:off x="1644716" y="402353"/>
            <a:ext cx="8902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FNs </a:t>
            </a:r>
            <a:r>
              <a:rPr lang="nb-NO" b="1" dirty="0" err="1"/>
              <a:t>bærekraftsmål</a:t>
            </a:r>
            <a:r>
              <a:rPr lang="nb-NO" b="1" dirty="0"/>
              <a:t> skal legges til grunn i regional og kommunal planlegging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992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8401262-F122-F48D-8BDA-6E701ED6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975466" cy="1330841"/>
          </a:xfrm>
        </p:spPr>
        <p:txBody>
          <a:bodyPr>
            <a:noAutofit/>
          </a:bodyPr>
          <a:lstStyle/>
          <a:p>
            <a:r>
              <a:rPr lang="nb-NO" sz="3200" b="1" dirty="0">
                <a:latin typeface="+mn-lt"/>
              </a:rPr>
              <a:t>Internasjonale verdigrunnlag fra FN for samfunnsutvikling på alle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A9DB51-E579-92E5-4D10-ECCE9546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10" y="1940438"/>
            <a:ext cx="5506720" cy="4474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1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FNs verdenserklæring om menneskerettigheter</a:t>
            </a:r>
            <a:endParaRPr lang="nb-NO" sz="2100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b-NO" sz="21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runndokumentet i det internasjonale arbeidet for menneskerettigheter. </a:t>
            </a:r>
          </a:p>
          <a:p>
            <a:pPr marL="0" indent="0">
              <a:buNone/>
            </a:pPr>
            <a:endParaRPr lang="nb-NO" sz="900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FNs </a:t>
            </a:r>
            <a:r>
              <a:rPr lang="nb-NO" sz="1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bærekraftsmål</a:t>
            </a:r>
            <a:r>
              <a:rPr lang="nb-NO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endParaRPr lang="nb-NO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9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b-NO" sz="19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erdens felles arbeidsplan for å utrydde fattigdom, bekjempe ulikhet og stoppe klimaendringene innen 2030.</a:t>
            </a:r>
          </a:p>
          <a:p>
            <a:pPr marL="0" indent="0">
              <a:buNone/>
            </a:pPr>
            <a:endParaRPr lang="nb-NO" sz="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CRPD</a:t>
            </a:r>
            <a:r>
              <a:rPr lang="nb-NO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Konvensjonen s</a:t>
            </a:r>
            <a:r>
              <a:rPr lang="nb-NO" sz="19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 bidra til å motvirke diskriminering på grunn av nedsatt funksjonsevne.</a:t>
            </a:r>
          </a:p>
          <a:p>
            <a:pPr marL="0" indent="0">
              <a:buNone/>
            </a:pPr>
            <a:endParaRPr lang="nb-NO" sz="9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9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FNs konvensjon om barnets rettigheter</a:t>
            </a:r>
            <a:endParaRPr lang="nb-NO" sz="1900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9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Internasjonal avtale som gir alle verdens barn de samme grunnleggende rettighetene.</a:t>
            </a:r>
          </a:p>
          <a:p>
            <a:pPr marL="0" indent="0">
              <a:buNone/>
            </a:pPr>
            <a:endParaRPr lang="nb-NO" sz="900" b="1" dirty="0"/>
          </a:p>
          <a:p>
            <a:pPr marL="0" indent="0">
              <a:buNone/>
            </a:pPr>
            <a:endParaRPr lang="nb-NO" sz="130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nb-NO" sz="1300" dirty="0">
              <a:latin typeface="Open Sans" panose="020B0606030504020204" pitchFamily="34" charset="0"/>
            </a:endParaRPr>
          </a:p>
        </p:txBody>
      </p:sp>
      <p:pic>
        <p:nvPicPr>
          <p:cNvPr id="1028" name="Picture 4" descr="FNs bærekraftsmål | Stiftelsen Miljøfyrtårn">
            <a:extLst>
              <a:ext uri="{FF2B5EF4-FFF2-40B4-BE49-F238E27FC236}">
                <a16:creationId xmlns:a16="http://schemas.microsoft.com/office/drawing/2014/main" id="{3A24CECF-330A-909F-61B0-B675ECC0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873274"/>
            <a:ext cx="4788505" cy="23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6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E673823-E127-4153-87A1-E3CEEE33D058}" vid="{405C15F6-DA48-4C02-9817-064CEFD6CF45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dersvennlignorge_PPT" id="{03A11990-2651-7647-9E4C-A31AD0779890}" vid="{787CABC9-C25A-964E-8D14-815C7C71665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c2984e-f551-49bd-8779-2547d5920492" xsi:nil="true"/>
    <lcf76f155ced4ddcb4097134ff3c332f xmlns="b9181488-4c28-45fe-8062-9a8e04ea782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ED5E33BABEB540AF5341DC480FE709" ma:contentTypeVersion="17" ma:contentTypeDescription="Opprett et nytt dokument." ma:contentTypeScope="" ma:versionID="3a088465dbf26d5db10cf52f397bb695">
  <xsd:schema xmlns:xsd="http://www.w3.org/2001/XMLSchema" xmlns:xs="http://www.w3.org/2001/XMLSchema" xmlns:p="http://schemas.microsoft.com/office/2006/metadata/properties" xmlns:ns2="b9181488-4c28-45fe-8062-9a8e04ea7823" xmlns:ns3="02c2984e-f551-49bd-8779-2547d5920492" targetNamespace="http://schemas.microsoft.com/office/2006/metadata/properties" ma:root="true" ma:fieldsID="5ddc6d2d374efe3ba408dd5427d42b6c" ns2:_="" ns3:_="">
    <xsd:import namespace="b9181488-4c28-45fe-8062-9a8e04ea7823"/>
    <xsd:import namespace="02c2984e-f551-49bd-8779-2547d5920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81488-4c28-45fe-8062-9a8e04ea7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08572c6a-7904-40fe-b630-5ec97321e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2984e-f551-49bd-8779-2547d5920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685e98-ef89-46c7-890d-600ef6ee7f25}" ma:internalName="TaxCatchAll" ma:showField="CatchAllData" ma:web="02c2984e-f551-49bd-8779-2547d59204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27051D-3D03-4811-9E08-C78513313A69}">
  <ds:schemaRefs>
    <ds:schemaRef ds:uri="02c2984e-f551-49bd-8779-2547d5920492"/>
    <ds:schemaRef ds:uri="http://schemas.microsoft.com/office/2006/documentManagement/types"/>
    <ds:schemaRef ds:uri="b9181488-4c28-45fe-8062-9a8e04ea7823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3AEF4F0-969E-4622-A720-734168D323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735099-6C28-4397-AF42-FE01C651F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181488-4c28-45fe-8062-9a8e04ea7823"/>
    <ds:schemaRef ds:uri="02c2984e-f551-49bd-8779-2547d5920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1698</Words>
  <Application>Microsoft Office PowerPoint</Application>
  <PresentationFormat>Widescreen</PresentationFormat>
  <Paragraphs>377</Paragraphs>
  <Slides>30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39" baseType="lpstr">
      <vt:lpstr>Arial</vt:lpstr>
      <vt:lpstr>Bahnschrift Light Condensed</vt:lpstr>
      <vt:lpstr>Calibri</vt:lpstr>
      <vt:lpstr>Open Sans</vt:lpstr>
      <vt:lpstr>Open Sans Light</vt:lpstr>
      <vt:lpstr>Open Sans SemiBold</vt:lpstr>
      <vt:lpstr>Symbol</vt:lpstr>
      <vt:lpstr>Office-tema</vt:lpstr>
      <vt:lpstr>1_Office-tema</vt:lpstr>
      <vt:lpstr>PowerPoint-presentasjon</vt:lpstr>
      <vt:lpstr>Noen av kommunenes viktigste utfordringer fram mot 2040 og 2050: </vt:lpstr>
      <vt:lpstr>Leve hele livet / Bo trygt hjemme</vt:lpstr>
      <vt:lpstr>Poenget med planarbeid er demokrati </vt:lpstr>
      <vt:lpstr>Plan- og bygningsloven - formål</vt:lpstr>
      <vt:lpstr>Nasjonale forventninger til regional og lokal planlegging 2023-2027</vt:lpstr>
      <vt:lpstr>Nasjonale forventninger til regional og lokal planlegging – 2019-2023                          Utdrag fra kap. 4: Byer og tettsteder der det er godt å bo og leve </vt:lpstr>
      <vt:lpstr>PowerPoint-presentasjon</vt:lpstr>
      <vt:lpstr>Internasjonale verdigrunnlag fra FN for samfunnsutvikling på alle nivå</vt:lpstr>
      <vt:lpstr>Hva sier folkehelseloven?</vt:lpstr>
      <vt:lpstr>Hva sier folkehelseloven?</vt:lpstr>
      <vt:lpstr>4-årig plansyklus i kommunen etter plan- og bygningsloven     - forenklet framstilling</vt:lpstr>
      <vt:lpstr>4-årig plansyklus i kommunen etter plan- og bygningsloven  - forenklet framstilling</vt:lpstr>
      <vt:lpstr>4-årig plansyklus i kommunen</vt:lpstr>
      <vt:lpstr>Hva er kommunal planstrategi? Jo, kommunestyrets visjon om to tema:</vt:lpstr>
      <vt:lpstr>4-årig plansyklus i kommunen </vt:lpstr>
      <vt:lpstr>4-årig plansyklus i kommunen </vt:lpstr>
      <vt:lpstr> </vt:lpstr>
      <vt:lpstr>Innhold i et planprogram (Plan- og bygningsloven § 11-13)</vt:lpstr>
      <vt:lpstr>4-årig plansyklus i kommunen </vt:lpstr>
      <vt:lpstr>Sammenheng mellom plan- og bygningsloven og folkehelseloven</vt:lpstr>
      <vt:lpstr>4-årig plansyklus i kommunen – her skjer forankringen</vt:lpstr>
      <vt:lpstr>4-årig plansyklus i kommunen </vt:lpstr>
      <vt:lpstr>4-årig plansyklus i kommunen </vt:lpstr>
      <vt:lpstr>PowerPoint-presentasjon</vt:lpstr>
      <vt:lpstr>PowerPoint-presentasjon</vt:lpstr>
      <vt:lpstr>Eksempel: Vadsø kommune</vt:lpstr>
      <vt:lpstr>«Folkehelse i alt vi gjør» - «Forebygging i alt vi gjør»</vt:lpstr>
      <vt:lpstr>Folkehelse/forebygging i alt vi gjør…?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Statsforvalterens rolle</dc:title>
  <dc:creator>Andreassen, Sissel</dc:creator>
  <cp:lastModifiedBy>Moum, Sigrid</cp:lastModifiedBy>
  <cp:revision>35</cp:revision>
  <cp:lastPrinted>2021-11-08T08:16:32Z</cp:lastPrinted>
  <dcterms:created xsi:type="dcterms:W3CDTF">2021-02-19T07:27:23Z</dcterms:created>
  <dcterms:modified xsi:type="dcterms:W3CDTF">2023-12-11T16:13:00Z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0x010100F4ED5E33BABEB540AF5341DC480FE709</vt:lpwstr>
  </property>
  <property fmtid="{D5CDD505-2E9C-101B-9397-08002B2CF9AE}" pid="3" name="MediaServiceImageTags">
    <vt:lpwstr/>
  </property>
</Properties>
</file>