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37" r:id="rId1"/>
  </p:sldMasterIdLst>
  <p:sldIdLst>
    <p:sldId id="258" r:id="rId2"/>
    <p:sldId id="276" r:id="rId3"/>
    <p:sldId id="279" r:id="rId4"/>
    <p:sldId id="280" r:id="rId5"/>
    <p:sldId id="261" r:id="rId6"/>
    <p:sldId id="281" r:id="rId7"/>
    <p:sldId id="272" r:id="rId8"/>
    <p:sldId id="271" r:id="rId9"/>
    <p:sldId id="274" r:id="rId10"/>
    <p:sldId id="275" r:id="rId11"/>
    <p:sldId id="265" r:id="rId12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594"/>
    <p:restoredTop sz="94663"/>
  </p:normalViewPr>
  <p:slideViewPr>
    <p:cSldViewPr snapToGrid="0" snapToObjects="1">
      <p:cViewPr varScale="1">
        <p:scale>
          <a:sx n="125" d="100"/>
          <a:sy n="125" d="100"/>
        </p:scale>
        <p:origin x="28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E22AE15-56FF-4B64-AC67-8E4081304CBC}" type="doc">
      <dgm:prSet loTypeId="urn:microsoft.com/office/officeart/2008/layout/LinedList" loCatId="list" qsTypeId="urn:microsoft.com/office/officeart/2005/8/quickstyle/simple4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165FB070-5B86-4D0F-913D-B5F3F34906D7}">
      <dgm:prSet/>
      <dgm:spPr/>
      <dgm:t>
        <a:bodyPr/>
        <a:lstStyle/>
        <a:p>
          <a:r>
            <a:rPr lang="nb-NO" dirty="0">
              <a:latin typeface="+mj-lt"/>
            </a:rPr>
            <a:t>Hvordan kunne dette skje?</a:t>
          </a:r>
          <a:br>
            <a:rPr lang="nb-NO" dirty="0">
              <a:latin typeface="+mj-lt"/>
            </a:rPr>
          </a:br>
          <a:endParaRPr lang="nb-NO" dirty="0">
            <a:latin typeface="+mj-lt"/>
          </a:endParaRPr>
        </a:p>
      </dgm:t>
    </dgm:pt>
    <dgm:pt modelId="{63D7CE10-6F8E-49FD-928A-6063AEF9D958}" type="parTrans" cxnId="{431BD70B-ADF9-43EE-87F3-620306A532E3}">
      <dgm:prSet/>
      <dgm:spPr/>
      <dgm:t>
        <a:bodyPr/>
        <a:lstStyle/>
        <a:p>
          <a:endParaRPr lang="en-US"/>
        </a:p>
      </dgm:t>
    </dgm:pt>
    <dgm:pt modelId="{A96EC857-C88E-4DCF-A4E8-998945575C3A}" type="sibTrans" cxnId="{431BD70B-ADF9-43EE-87F3-620306A532E3}">
      <dgm:prSet/>
      <dgm:spPr/>
      <dgm:t>
        <a:bodyPr/>
        <a:lstStyle/>
        <a:p>
          <a:endParaRPr lang="en-US"/>
        </a:p>
      </dgm:t>
    </dgm:pt>
    <dgm:pt modelId="{78965AA7-3D63-462C-ABCC-2F82109883AD}">
      <dgm:prSet/>
      <dgm:spPr/>
      <dgm:t>
        <a:bodyPr/>
        <a:lstStyle/>
        <a:p>
          <a:r>
            <a:rPr lang="nb-NO" dirty="0">
              <a:latin typeface="+mj-lt"/>
            </a:rPr>
            <a:t>Hvorfor grep ingen inn?</a:t>
          </a:r>
        </a:p>
        <a:p>
          <a:pPr>
            <a:buFont typeface="Arial" panose="020B0604020202020204" pitchFamily="34" charset="0"/>
            <a:buChar char="•"/>
          </a:pPr>
          <a:endParaRPr lang="nb-NO" dirty="0">
            <a:latin typeface="+mj-lt"/>
          </a:endParaRPr>
        </a:p>
      </dgm:t>
    </dgm:pt>
    <dgm:pt modelId="{701E9953-90C2-4168-83B0-7EB1ACC5DEAD}" type="parTrans" cxnId="{4F7EC30E-761D-472B-8ED8-072FE63AEAFE}">
      <dgm:prSet/>
      <dgm:spPr/>
      <dgm:t>
        <a:bodyPr/>
        <a:lstStyle/>
        <a:p>
          <a:endParaRPr lang="en-US"/>
        </a:p>
      </dgm:t>
    </dgm:pt>
    <dgm:pt modelId="{7CF81589-6BAC-49F7-93D3-4CDC258AB898}" type="sibTrans" cxnId="{4F7EC30E-761D-472B-8ED8-072FE63AEAFE}">
      <dgm:prSet/>
      <dgm:spPr/>
      <dgm:t>
        <a:bodyPr/>
        <a:lstStyle/>
        <a:p>
          <a:endParaRPr lang="en-US"/>
        </a:p>
      </dgm:t>
    </dgm:pt>
    <dgm:pt modelId="{C68BF159-BAF4-4D70-A2D3-34A03058D6B0}">
      <dgm:prSet/>
      <dgm:spPr/>
      <dgm:t>
        <a:bodyPr/>
        <a:lstStyle/>
        <a:p>
          <a:r>
            <a:rPr lang="nb-NO" dirty="0">
              <a:latin typeface="+mj-lt"/>
            </a:rPr>
            <a:t>Hvordan preget overgrepene meg som barn</a:t>
          </a:r>
          <a:r>
            <a:rPr lang="en-US" dirty="0">
              <a:latin typeface="+mj-lt"/>
            </a:rPr>
            <a:t>? </a:t>
          </a:r>
          <a:endParaRPr lang="en-US" dirty="0"/>
        </a:p>
      </dgm:t>
    </dgm:pt>
    <dgm:pt modelId="{B41CDA20-2391-4B74-80BC-04B0EB7CFA4B}" type="parTrans" cxnId="{F6C849D9-5BB6-4075-A047-2901F3D7DA18}">
      <dgm:prSet/>
      <dgm:spPr/>
      <dgm:t>
        <a:bodyPr/>
        <a:lstStyle/>
        <a:p>
          <a:endParaRPr lang="en-US"/>
        </a:p>
      </dgm:t>
    </dgm:pt>
    <dgm:pt modelId="{6A2720CA-CD70-40BF-815A-358047C283FE}" type="sibTrans" cxnId="{F6C849D9-5BB6-4075-A047-2901F3D7DA18}">
      <dgm:prSet/>
      <dgm:spPr/>
      <dgm:t>
        <a:bodyPr/>
        <a:lstStyle/>
        <a:p>
          <a:endParaRPr lang="en-US"/>
        </a:p>
      </dgm:t>
    </dgm:pt>
    <dgm:pt modelId="{6B29159C-0A2D-874B-AEE3-2D48481040A8}" type="pres">
      <dgm:prSet presAssocID="{DE22AE15-56FF-4B64-AC67-8E4081304CBC}" presName="vert0" presStyleCnt="0">
        <dgm:presLayoutVars>
          <dgm:dir/>
          <dgm:animOne val="branch"/>
          <dgm:animLvl val="lvl"/>
        </dgm:presLayoutVars>
      </dgm:prSet>
      <dgm:spPr/>
    </dgm:pt>
    <dgm:pt modelId="{0817B051-D374-6445-BC2A-954849A556F3}" type="pres">
      <dgm:prSet presAssocID="{165FB070-5B86-4D0F-913D-B5F3F34906D7}" presName="thickLine" presStyleLbl="alignNode1" presStyleIdx="0" presStyleCnt="3"/>
      <dgm:spPr/>
    </dgm:pt>
    <dgm:pt modelId="{7C25052B-F077-9A4C-8530-87FC35D056B1}" type="pres">
      <dgm:prSet presAssocID="{165FB070-5B86-4D0F-913D-B5F3F34906D7}" presName="horz1" presStyleCnt="0"/>
      <dgm:spPr/>
    </dgm:pt>
    <dgm:pt modelId="{8D6916C4-F6A2-5147-BB33-D3E947C2DBDE}" type="pres">
      <dgm:prSet presAssocID="{165FB070-5B86-4D0F-913D-B5F3F34906D7}" presName="tx1" presStyleLbl="revTx" presStyleIdx="0" presStyleCnt="3"/>
      <dgm:spPr/>
    </dgm:pt>
    <dgm:pt modelId="{C1E149D9-005D-9244-80AD-296DD3947B84}" type="pres">
      <dgm:prSet presAssocID="{165FB070-5B86-4D0F-913D-B5F3F34906D7}" presName="vert1" presStyleCnt="0"/>
      <dgm:spPr/>
    </dgm:pt>
    <dgm:pt modelId="{B2F7330A-B8E2-7546-A5CA-E6DC77081A02}" type="pres">
      <dgm:prSet presAssocID="{78965AA7-3D63-462C-ABCC-2F82109883AD}" presName="thickLine" presStyleLbl="alignNode1" presStyleIdx="1" presStyleCnt="3"/>
      <dgm:spPr/>
    </dgm:pt>
    <dgm:pt modelId="{17663D78-0079-4447-B643-5D7D4FE27E60}" type="pres">
      <dgm:prSet presAssocID="{78965AA7-3D63-462C-ABCC-2F82109883AD}" presName="horz1" presStyleCnt="0"/>
      <dgm:spPr/>
    </dgm:pt>
    <dgm:pt modelId="{418E0524-F60F-0D42-9A22-755D563E4B39}" type="pres">
      <dgm:prSet presAssocID="{78965AA7-3D63-462C-ABCC-2F82109883AD}" presName="tx1" presStyleLbl="revTx" presStyleIdx="1" presStyleCnt="3"/>
      <dgm:spPr/>
    </dgm:pt>
    <dgm:pt modelId="{9DF55D08-AEC8-FC47-9110-54F1A0E1C288}" type="pres">
      <dgm:prSet presAssocID="{78965AA7-3D63-462C-ABCC-2F82109883AD}" presName="vert1" presStyleCnt="0"/>
      <dgm:spPr/>
    </dgm:pt>
    <dgm:pt modelId="{3A1C3EB8-8C48-4646-A3D0-B666012D0DCA}" type="pres">
      <dgm:prSet presAssocID="{C68BF159-BAF4-4D70-A2D3-34A03058D6B0}" presName="thickLine" presStyleLbl="alignNode1" presStyleIdx="2" presStyleCnt="3"/>
      <dgm:spPr/>
    </dgm:pt>
    <dgm:pt modelId="{343365B0-EBC3-5443-9804-A6EEC104BE97}" type="pres">
      <dgm:prSet presAssocID="{C68BF159-BAF4-4D70-A2D3-34A03058D6B0}" presName="horz1" presStyleCnt="0"/>
      <dgm:spPr/>
    </dgm:pt>
    <dgm:pt modelId="{6847BF65-9F3E-4A47-8C48-C9CC52D1B643}" type="pres">
      <dgm:prSet presAssocID="{C68BF159-BAF4-4D70-A2D3-34A03058D6B0}" presName="tx1" presStyleLbl="revTx" presStyleIdx="2" presStyleCnt="3"/>
      <dgm:spPr/>
    </dgm:pt>
    <dgm:pt modelId="{7D8F1672-6EDE-E840-A825-99AEEAF25237}" type="pres">
      <dgm:prSet presAssocID="{C68BF159-BAF4-4D70-A2D3-34A03058D6B0}" presName="vert1" presStyleCnt="0"/>
      <dgm:spPr/>
    </dgm:pt>
  </dgm:ptLst>
  <dgm:cxnLst>
    <dgm:cxn modelId="{431BD70B-ADF9-43EE-87F3-620306A532E3}" srcId="{DE22AE15-56FF-4B64-AC67-8E4081304CBC}" destId="{165FB070-5B86-4D0F-913D-B5F3F34906D7}" srcOrd="0" destOrd="0" parTransId="{63D7CE10-6F8E-49FD-928A-6063AEF9D958}" sibTransId="{A96EC857-C88E-4DCF-A4E8-998945575C3A}"/>
    <dgm:cxn modelId="{4F7EC30E-761D-472B-8ED8-072FE63AEAFE}" srcId="{DE22AE15-56FF-4B64-AC67-8E4081304CBC}" destId="{78965AA7-3D63-462C-ABCC-2F82109883AD}" srcOrd="1" destOrd="0" parTransId="{701E9953-90C2-4168-83B0-7EB1ACC5DEAD}" sibTransId="{7CF81589-6BAC-49F7-93D3-4CDC258AB898}"/>
    <dgm:cxn modelId="{FF37E315-4CD4-6E44-81CA-87C32148738B}" type="presOf" srcId="{C68BF159-BAF4-4D70-A2D3-34A03058D6B0}" destId="{6847BF65-9F3E-4A47-8C48-C9CC52D1B643}" srcOrd="0" destOrd="0" presId="urn:microsoft.com/office/officeart/2008/layout/LinedList"/>
    <dgm:cxn modelId="{ACEE3536-53CA-9044-BB03-495C1A2B6F76}" type="presOf" srcId="{78965AA7-3D63-462C-ABCC-2F82109883AD}" destId="{418E0524-F60F-0D42-9A22-755D563E4B39}" srcOrd="0" destOrd="0" presId="urn:microsoft.com/office/officeart/2008/layout/LinedList"/>
    <dgm:cxn modelId="{4C20E9C6-7B38-8D41-88F7-30B88BB71843}" type="presOf" srcId="{DE22AE15-56FF-4B64-AC67-8E4081304CBC}" destId="{6B29159C-0A2D-874B-AEE3-2D48481040A8}" srcOrd="0" destOrd="0" presId="urn:microsoft.com/office/officeart/2008/layout/LinedList"/>
    <dgm:cxn modelId="{F6C849D9-5BB6-4075-A047-2901F3D7DA18}" srcId="{DE22AE15-56FF-4B64-AC67-8E4081304CBC}" destId="{C68BF159-BAF4-4D70-A2D3-34A03058D6B0}" srcOrd="2" destOrd="0" parTransId="{B41CDA20-2391-4B74-80BC-04B0EB7CFA4B}" sibTransId="{6A2720CA-CD70-40BF-815A-358047C283FE}"/>
    <dgm:cxn modelId="{505C31FF-AA38-2944-9EE6-12173E6C1A0A}" type="presOf" srcId="{165FB070-5B86-4D0F-913D-B5F3F34906D7}" destId="{8D6916C4-F6A2-5147-BB33-D3E947C2DBDE}" srcOrd="0" destOrd="0" presId="urn:microsoft.com/office/officeart/2008/layout/LinedList"/>
    <dgm:cxn modelId="{B49B2BB6-5DD7-B344-9AC1-7885A591EE87}" type="presParOf" srcId="{6B29159C-0A2D-874B-AEE3-2D48481040A8}" destId="{0817B051-D374-6445-BC2A-954849A556F3}" srcOrd="0" destOrd="0" presId="urn:microsoft.com/office/officeart/2008/layout/LinedList"/>
    <dgm:cxn modelId="{96F72D0C-1AB7-B647-BE68-9B6B6DC21473}" type="presParOf" srcId="{6B29159C-0A2D-874B-AEE3-2D48481040A8}" destId="{7C25052B-F077-9A4C-8530-87FC35D056B1}" srcOrd="1" destOrd="0" presId="urn:microsoft.com/office/officeart/2008/layout/LinedList"/>
    <dgm:cxn modelId="{9876940D-3207-2F4B-9603-375CDF6D152F}" type="presParOf" srcId="{7C25052B-F077-9A4C-8530-87FC35D056B1}" destId="{8D6916C4-F6A2-5147-BB33-D3E947C2DBDE}" srcOrd="0" destOrd="0" presId="urn:microsoft.com/office/officeart/2008/layout/LinedList"/>
    <dgm:cxn modelId="{429093D2-029F-0C44-8AD3-E83C39B387F8}" type="presParOf" srcId="{7C25052B-F077-9A4C-8530-87FC35D056B1}" destId="{C1E149D9-005D-9244-80AD-296DD3947B84}" srcOrd="1" destOrd="0" presId="urn:microsoft.com/office/officeart/2008/layout/LinedList"/>
    <dgm:cxn modelId="{A268DD48-EBBD-4443-9757-FF9E9CB3A141}" type="presParOf" srcId="{6B29159C-0A2D-874B-AEE3-2D48481040A8}" destId="{B2F7330A-B8E2-7546-A5CA-E6DC77081A02}" srcOrd="2" destOrd="0" presId="urn:microsoft.com/office/officeart/2008/layout/LinedList"/>
    <dgm:cxn modelId="{76DA6A7F-2752-6945-9861-BB4494D5E8EF}" type="presParOf" srcId="{6B29159C-0A2D-874B-AEE3-2D48481040A8}" destId="{17663D78-0079-4447-B643-5D7D4FE27E60}" srcOrd="3" destOrd="0" presId="urn:microsoft.com/office/officeart/2008/layout/LinedList"/>
    <dgm:cxn modelId="{96B39C1A-5DAD-A848-9A43-3A5C9AFA2ACA}" type="presParOf" srcId="{17663D78-0079-4447-B643-5D7D4FE27E60}" destId="{418E0524-F60F-0D42-9A22-755D563E4B39}" srcOrd="0" destOrd="0" presId="urn:microsoft.com/office/officeart/2008/layout/LinedList"/>
    <dgm:cxn modelId="{D8ABA16A-B52C-8140-BF84-F819F010AAAD}" type="presParOf" srcId="{17663D78-0079-4447-B643-5D7D4FE27E60}" destId="{9DF55D08-AEC8-FC47-9110-54F1A0E1C288}" srcOrd="1" destOrd="0" presId="urn:microsoft.com/office/officeart/2008/layout/LinedList"/>
    <dgm:cxn modelId="{8CC10B1E-14FE-524F-AAB1-89ACB88687CC}" type="presParOf" srcId="{6B29159C-0A2D-874B-AEE3-2D48481040A8}" destId="{3A1C3EB8-8C48-4646-A3D0-B666012D0DCA}" srcOrd="4" destOrd="0" presId="urn:microsoft.com/office/officeart/2008/layout/LinedList"/>
    <dgm:cxn modelId="{4D1DCCFB-BCE1-3046-99F6-04B05B63AFC3}" type="presParOf" srcId="{6B29159C-0A2D-874B-AEE3-2D48481040A8}" destId="{343365B0-EBC3-5443-9804-A6EEC104BE97}" srcOrd="5" destOrd="0" presId="urn:microsoft.com/office/officeart/2008/layout/LinedList"/>
    <dgm:cxn modelId="{A6CF246E-8415-A043-A3E2-73F535582F4F}" type="presParOf" srcId="{343365B0-EBC3-5443-9804-A6EEC104BE97}" destId="{6847BF65-9F3E-4A47-8C48-C9CC52D1B643}" srcOrd="0" destOrd="0" presId="urn:microsoft.com/office/officeart/2008/layout/LinedList"/>
    <dgm:cxn modelId="{3EC9B0FF-F188-B446-B185-592CCCFD7BBD}" type="presParOf" srcId="{343365B0-EBC3-5443-9804-A6EEC104BE97}" destId="{7D8F1672-6EDE-E840-A825-99AEEAF25237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17B051-D374-6445-BC2A-954849A556F3}">
      <dsp:nvSpPr>
        <dsp:cNvPr id="0" name=""/>
        <dsp:cNvSpPr/>
      </dsp:nvSpPr>
      <dsp:spPr>
        <a:xfrm>
          <a:off x="0" y="1648"/>
          <a:ext cx="5314543" cy="0"/>
        </a:xfrm>
        <a:prstGeom prst="lin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D6916C4-F6A2-5147-BB33-D3E947C2DBDE}">
      <dsp:nvSpPr>
        <dsp:cNvPr id="0" name=""/>
        <dsp:cNvSpPr/>
      </dsp:nvSpPr>
      <dsp:spPr>
        <a:xfrm>
          <a:off x="0" y="1648"/>
          <a:ext cx="5314543" cy="11242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700" kern="1200" dirty="0">
              <a:latin typeface="+mj-lt"/>
            </a:rPr>
            <a:t>Hvordan kunne dette skje?</a:t>
          </a:r>
          <a:br>
            <a:rPr lang="nb-NO" sz="2700" kern="1200" dirty="0">
              <a:latin typeface="+mj-lt"/>
            </a:rPr>
          </a:br>
          <a:endParaRPr lang="nb-NO" sz="2700" kern="1200" dirty="0">
            <a:latin typeface="+mj-lt"/>
          </a:endParaRPr>
        </a:p>
      </dsp:txBody>
      <dsp:txXfrm>
        <a:off x="0" y="1648"/>
        <a:ext cx="5314543" cy="1124207"/>
      </dsp:txXfrm>
    </dsp:sp>
    <dsp:sp modelId="{B2F7330A-B8E2-7546-A5CA-E6DC77081A02}">
      <dsp:nvSpPr>
        <dsp:cNvPr id="0" name=""/>
        <dsp:cNvSpPr/>
      </dsp:nvSpPr>
      <dsp:spPr>
        <a:xfrm>
          <a:off x="0" y="1125856"/>
          <a:ext cx="5314543" cy="0"/>
        </a:xfrm>
        <a:prstGeom prst="lin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18E0524-F60F-0D42-9A22-755D563E4B39}">
      <dsp:nvSpPr>
        <dsp:cNvPr id="0" name=""/>
        <dsp:cNvSpPr/>
      </dsp:nvSpPr>
      <dsp:spPr>
        <a:xfrm>
          <a:off x="0" y="1125856"/>
          <a:ext cx="5314543" cy="11242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700" kern="1200" dirty="0">
              <a:latin typeface="+mj-lt"/>
            </a:rPr>
            <a:t>Hvorfor grep ingen inn?</a:t>
          </a:r>
        </a:p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endParaRPr lang="nb-NO" sz="2700" kern="1200" dirty="0">
            <a:latin typeface="+mj-lt"/>
          </a:endParaRPr>
        </a:p>
      </dsp:txBody>
      <dsp:txXfrm>
        <a:off x="0" y="1125856"/>
        <a:ext cx="5314543" cy="1124207"/>
      </dsp:txXfrm>
    </dsp:sp>
    <dsp:sp modelId="{3A1C3EB8-8C48-4646-A3D0-B666012D0DCA}">
      <dsp:nvSpPr>
        <dsp:cNvPr id="0" name=""/>
        <dsp:cNvSpPr/>
      </dsp:nvSpPr>
      <dsp:spPr>
        <a:xfrm>
          <a:off x="0" y="2250063"/>
          <a:ext cx="5314543" cy="0"/>
        </a:xfrm>
        <a:prstGeom prst="lin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847BF65-9F3E-4A47-8C48-C9CC52D1B643}">
      <dsp:nvSpPr>
        <dsp:cNvPr id="0" name=""/>
        <dsp:cNvSpPr/>
      </dsp:nvSpPr>
      <dsp:spPr>
        <a:xfrm>
          <a:off x="0" y="2250063"/>
          <a:ext cx="5314543" cy="11242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700" kern="1200" dirty="0">
              <a:latin typeface="+mj-lt"/>
            </a:rPr>
            <a:t>Hvordan preget overgrepene meg som barn</a:t>
          </a:r>
          <a:r>
            <a:rPr lang="en-US" sz="2700" kern="1200" dirty="0">
              <a:latin typeface="+mj-lt"/>
            </a:rPr>
            <a:t>? </a:t>
          </a:r>
          <a:endParaRPr lang="en-US" sz="2700" kern="1200" dirty="0"/>
        </a:p>
      </dsp:txBody>
      <dsp:txXfrm>
        <a:off x="0" y="2250063"/>
        <a:ext cx="5314543" cy="112420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B63D9D6-7187-8EC4-3522-3F94E38FC5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1DF82672-4983-28BE-B917-035A9432A3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EE26C5A6-5512-EF6A-F5CF-D9D129E348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5/30/22</a:t>
            </a:fld>
            <a:endParaRPr lang="en-US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E68948FB-3E23-2542-4832-D9817AD46C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585D425A-233F-02F3-2FBD-05BA11F00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9407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5F0A9A6-6F0E-4BEA-29B5-C36C955426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5266392D-DF04-F2E6-A928-13DECF9A5A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A6332B2C-F9D2-7CB9-CBBC-6F5C97C6AC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5/30/22</a:t>
            </a:fld>
            <a:endParaRPr lang="en-US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125CF2EC-615C-CEFF-62C1-F31918AF7A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936B1DB5-4412-FB7B-2FC9-D39A5BD28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4329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EB7B71EB-FD46-5510-8C60-1F93183A1CC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3C4F1B37-1A0F-8B9E-D156-B3D17DB360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310A7A8-7F76-EF19-BEB7-99F3D5D7CA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5/30/22</a:t>
            </a:fld>
            <a:endParaRPr lang="en-US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BC452AA0-0B96-7D87-3BA8-D2E5EB02B0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EAE8156-1108-5506-BA55-7FBBECE0C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619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14185EA-EF88-2881-429B-196A6C44C3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A1027B1-58A4-4A3B-EE8A-63A07CDCF1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01AF2675-68A9-5DF8-ED95-AA921BD6AA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5/30/22</a:t>
            </a:fld>
            <a:endParaRPr lang="en-US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0B228409-820A-FDBF-664D-A955A14A90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4CEA9344-2759-EDF8-2AF4-EDFDABA33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2469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906B7B1-B4A7-CFA7-141C-BC9C978A15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0221F0A-0FCA-5FB3-4274-13A99661EC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0036F674-E27E-4C7E-2149-BE5C094AE5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5/30/22</a:t>
            </a:fld>
            <a:endParaRPr lang="en-US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6145F775-5258-A8C1-09EB-0DEAB54ECC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F8035F13-73CB-8EDE-FEBF-1458D6B36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4234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5B4927F-40CE-8C6D-3732-B4334FC15D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442EAF3-9A7D-FD38-0165-C19AADEE74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244F59C5-68B5-78F7-373A-97F33BF051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B38C9E75-4066-318C-7341-73F469F8B7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5/30/22</a:t>
            </a:fld>
            <a:endParaRPr lang="en-US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2139EF86-32F5-B060-D2E6-44872946DD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8622C288-A0D2-2000-3FE7-70DEB34D3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7968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707E67F-51CE-0EE8-CA15-90892D6E74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F40A632E-9008-B06D-8771-344D36464D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1243C5CB-3086-9667-DF2F-8C0F72BA6D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AEDA558D-2E60-9F9F-6C2E-9C19BFA997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1799EB80-14C3-DC69-6288-925EA7043B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F843B336-F92F-3C4A-9D1E-9F7054F07E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5/30/22</a:t>
            </a:fld>
            <a:endParaRPr lang="en-US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093B13A8-CC50-3247-00FB-76FE0BEEA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A0EE5FE8-828A-5345-DF90-4B1E49B9A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3684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B282B78-07F8-ADAE-423B-8FB7DF5A9B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DBF2F989-33A6-6F82-C90E-116A81990A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5/30/22</a:t>
            </a:fld>
            <a:endParaRPr lang="en-US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E1D3EF6B-D549-6686-5E2B-FDC5403F36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DA49396F-3459-18AE-09C4-62A63B4A8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7239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4F9C9053-F6B6-2611-C1D0-8D8AE6EC6D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5/30/22</a:t>
            </a:fld>
            <a:endParaRPr lang="en-US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564819EE-BFB6-B701-F594-17C5F62588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622B7B63-AD21-CF76-389B-5F3ADD6BB3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9685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A85C3CB-CBFB-892F-AB9E-072FAB730A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00C7D1B-2E67-0028-583F-03F82A38DF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79A02207-1DFD-0EDD-7B15-17B2913E19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B42C83E3-7057-7001-95FA-B7A36E9BC6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5/30/22</a:t>
            </a:fld>
            <a:endParaRPr lang="en-US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8CA368D5-5260-A7AA-BE2B-9F5092F8B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5E471C65-9D89-8CA0-B846-1C330BAAED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0932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8340098-2016-12CC-A6A2-038143A8C6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FE8DDE36-4BE7-0F99-1155-3FF3BB62F8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CED40671-BA0A-A70F-B25D-3A69F7B2F9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FFEFF0B6-3084-DA84-0234-234488D55F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5/30/22</a:t>
            </a:fld>
            <a:endParaRPr lang="en-US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3F42B24C-678B-D41D-2ED1-ABF7CC123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6ABF6B76-CB1C-ACCE-64F0-5B9F01DB6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030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FA2AC9A3-5511-8E30-5628-2EEC0C7520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481DD0A6-9B66-1FD6-8AE9-F83A50613A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D3FD756-09E6-4D18-A709-450DE8D002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AACC7-3B3F-47D1-959A-EF58926E955E}" type="datetimeFigureOut">
              <a:rPr lang="en-US" smtClean="0"/>
              <a:t>5/30/22</a:t>
            </a:fld>
            <a:endParaRPr lang="en-US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611B4027-2BE2-5B51-D9D3-C587458865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C52D391B-0EE0-942C-179D-6197CF6368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694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tiff"/><Relationship Id="rId4" Type="http://schemas.openxmlformats.org/officeDocument/2006/relationships/image" Target="../media/image7.tif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7464614" y="1783959"/>
            <a:ext cx="4087306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000" i="1" dirty="0"/>
              <a:t>Pappas </a:t>
            </a:r>
            <a:r>
              <a:rPr lang="en-US" sz="5000" i="1" dirty="0" err="1"/>
              <a:t>hemmelighet</a:t>
            </a:r>
            <a:br>
              <a:rPr lang="en-US" sz="5000" i="1" dirty="0"/>
            </a:br>
            <a:r>
              <a:rPr lang="en-US" sz="5000" i="1" dirty="0"/>
              <a:t>- </a:t>
            </a:r>
            <a:r>
              <a:rPr lang="en-US" sz="5000" i="1" dirty="0" err="1"/>
              <a:t>familiens</a:t>
            </a:r>
            <a:r>
              <a:rPr lang="en-US" sz="5000" i="1" dirty="0"/>
              <a:t> </a:t>
            </a:r>
            <a:r>
              <a:rPr lang="en-US" sz="5000" i="1" dirty="0" err="1"/>
              <a:t>traume</a:t>
            </a:r>
            <a:endParaRPr lang="en-US" sz="5000" i="1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7464612" y="4750893"/>
            <a:ext cx="4087305" cy="1147863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182880" algn="l">
              <a:buFont typeface="Wingdings" pitchFamily="2" charset="2"/>
              <a:buChar char="§"/>
            </a:pPr>
            <a:endParaRPr lang="en-US" sz="1800" dirty="0"/>
          </a:p>
          <a:p>
            <a:pPr algn="l"/>
            <a:r>
              <a:rPr lang="en-US" sz="1800" dirty="0"/>
              <a:t>Odd Werner Hansen &amp; </a:t>
            </a:r>
            <a:r>
              <a:rPr lang="en-US" sz="1800" dirty="0" err="1"/>
              <a:t>Vilde</a:t>
            </a:r>
            <a:r>
              <a:rPr lang="en-US" sz="1800" dirty="0"/>
              <a:t> Bratland Hansen</a:t>
            </a:r>
          </a:p>
        </p:txBody>
      </p:sp>
      <p:pic>
        <p:nvPicPr>
          <p:cNvPr id="4" name="Bilde 4" descr="Et bilde som inneholder person, mann, poserer, kvinne&#10;&#10;Automatisk generert beskrivelse">
            <a:extLst>
              <a:ext uri="{FF2B5EF4-FFF2-40B4-BE49-F238E27FC236}">
                <a16:creationId xmlns:a16="http://schemas.microsoft.com/office/drawing/2014/main" id="{E051381E-2302-4449-95DC-FC66835E06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063" r="13527" b="-1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4858833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F0E4BA3-0E92-4EF7-9B5F-91D3554BA7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9940" y="365124"/>
            <a:ext cx="6172200" cy="1828800"/>
          </a:xfrm>
          <a:prstGeom prst="ellipse">
            <a:avLst/>
          </a:prstGeom>
        </p:spPr>
        <p:txBody>
          <a:bodyPr>
            <a:normAutofit/>
          </a:bodyPr>
          <a:lstStyle/>
          <a:p>
            <a:r>
              <a:rPr lang="nb-NO" sz="4100" i="0"/>
              <a:t>Siden pappa fortalte sin historie:</a:t>
            </a:r>
          </a:p>
        </p:txBody>
      </p:sp>
      <p:pic>
        <p:nvPicPr>
          <p:cNvPr id="4" name="Bilde 4" descr="Et bilde som inneholder person, holder, kvinne, foto&#10;&#10;Automatisk generert beskrivelse">
            <a:extLst>
              <a:ext uri="{FF2B5EF4-FFF2-40B4-BE49-F238E27FC236}">
                <a16:creationId xmlns:a16="http://schemas.microsoft.com/office/drawing/2014/main" id="{A7FB66FA-B862-4820-ADB0-D0440F5F9E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56" r="2139"/>
          <a:stretch/>
        </p:blipFill>
        <p:spPr>
          <a:xfrm>
            <a:off x="20" y="10"/>
            <a:ext cx="4639713" cy="6857990"/>
          </a:xfrm>
          <a:prstGeom prst="rect">
            <a:avLst/>
          </a:prstGeom>
        </p:spPr>
      </p:pic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E096D8B-82FB-4A40-88CF-8542A6E1C7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69940" y="2322576"/>
            <a:ext cx="6172200" cy="385876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nb-NO" sz="1900" dirty="0"/>
              <a:t>Bearbeidelse av min spiseforstyrrelse</a:t>
            </a:r>
          </a:p>
          <a:p>
            <a:endParaRPr lang="nb-NO" sz="1900" dirty="0"/>
          </a:p>
          <a:p>
            <a:r>
              <a:rPr lang="nb-NO" sz="1900" dirty="0"/>
              <a:t>Bli kjent med negative følelser</a:t>
            </a:r>
          </a:p>
          <a:p>
            <a:pPr marL="0" indent="0">
              <a:buNone/>
            </a:pPr>
            <a:endParaRPr lang="nb-NO" sz="1900" dirty="0"/>
          </a:p>
          <a:p>
            <a:r>
              <a:rPr lang="nb-NO" sz="1900" dirty="0"/>
              <a:t>Følelsen av å forstå pappa</a:t>
            </a:r>
          </a:p>
          <a:p>
            <a:endParaRPr lang="nb-NO" sz="1900" dirty="0"/>
          </a:p>
          <a:p>
            <a:r>
              <a:rPr lang="nb-NO" sz="1900" dirty="0"/>
              <a:t>Pappa har vist at mannsrollen kan romme en dobbelthet</a:t>
            </a:r>
          </a:p>
          <a:p>
            <a:endParaRPr lang="nb-NO" sz="1900" dirty="0"/>
          </a:p>
        </p:txBody>
      </p:sp>
    </p:spTree>
    <p:extLst>
      <p:ext uri="{BB962C8B-B14F-4D97-AF65-F5344CB8AC3E}">
        <p14:creationId xmlns:p14="http://schemas.microsoft.com/office/powerpoint/2010/main" val="28099579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9">
            <a:extLst>
              <a:ext uri="{FF2B5EF4-FFF2-40B4-BE49-F238E27FC236}">
                <a16:creationId xmlns:a16="http://schemas.microsoft.com/office/drawing/2014/main" id="{1FBD4BA0-5E13-4403-B4A7-40DF3A0185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" name="Group 11">
            <a:extLst>
              <a:ext uri="{FF2B5EF4-FFF2-40B4-BE49-F238E27FC236}">
                <a16:creationId xmlns:a16="http://schemas.microsoft.com/office/drawing/2014/main" id="{622F0806-F5D8-4CCD-A924-6CC3D7BB26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C48C9CA8-31F2-4E7F-B5F8-52BB1996DC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4" name="Freeform 6">
              <a:extLst>
                <a:ext uri="{FF2B5EF4-FFF2-40B4-BE49-F238E27FC236}">
                  <a16:creationId xmlns:a16="http://schemas.microsoft.com/office/drawing/2014/main" id="{C590ED89-E9C6-402B-8700-DCDA669522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id="{1A6861F9-7385-40F8-BA83-B8DFF7F33E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8">
              <a:extLst>
                <a:ext uri="{FF2B5EF4-FFF2-40B4-BE49-F238E27FC236}">
                  <a16:creationId xmlns:a16="http://schemas.microsoft.com/office/drawing/2014/main" id="{D41F8744-72EA-46E8-ABFE-852031D4A8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9F0E0968-3DB0-43C4-8318-A6D9119D4A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id="{33CE9E31-D43C-454C-BFBE-C030D98E2A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11">
              <a:extLst>
                <a:ext uri="{FF2B5EF4-FFF2-40B4-BE49-F238E27FC236}">
                  <a16:creationId xmlns:a16="http://schemas.microsoft.com/office/drawing/2014/main" id="{3927A156-CD49-44E3-BA78-CE0AA02505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2">
              <a:extLst>
                <a:ext uri="{FF2B5EF4-FFF2-40B4-BE49-F238E27FC236}">
                  <a16:creationId xmlns:a16="http://schemas.microsoft.com/office/drawing/2014/main" id="{2B83C26B-3353-4E6D-86D4-9461A7A864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3">
              <a:extLst>
                <a:ext uri="{FF2B5EF4-FFF2-40B4-BE49-F238E27FC236}">
                  <a16:creationId xmlns:a16="http://schemas.microsoft.com/office/drawing/2014/main" id="{2FB70090-1FB7-4335-9B1E-1E7EC6A2FB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4">
              <a:extLst>
                <a:ext uri="{FF2B5EF4-FFF2-40B4-BE49-F238E27FC236}">
                  <a16:creationId xmlns:a16="http://schemas.microsoft.com/office/drawing/2014/main" id="{B862257F-455F-4E18-A480-B22E8EFE14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5">
              <a:extLst>
                <a:ext uri="{FF2B5EF4-FFF2-40B4-BE49-F238E27FC236}">
                  <a16:creationId xmlns:a16="http://schemas.microsoft.com/office/drawing/2014/main" id="{3C9DF0C4-8430-481B-B3E7-B8F79BC0F4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bg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16">
              <a:extLst>
                <a:ext uri="{FF2B5EF4-FFF2-40B4-BE49-F238E27FC236}">
                  <a16:creationId xmlns:a16="http://schemas.microsoft.com/office/drawing/2014/main" id="{91D50B8E-D94F-4944-9FD2-08DD35E29B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bg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17">
              <a:extLst>
                <a:ext uri="{FF2B5EF4-FFF2-40B4-BE49-F238E27FC236}">
                  <a16:creationId xmlns:a16="http://schemas.microsoft.com/office/drawing/2014/main" id="{9B0A066C-DC3D-4E53-AC63-00DF45416C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18">
              <a:extLst>
                <a:ext uri="{FF2B5EF4-FFF2-40B4-BE49-F238E27FC236}">
                  <a16:creationId xmlns:a16="http://schemas.microsoft.com/office/drawing/2014/main" id="{D2D040EF-76C0-496D-8C72-9DB143C3AD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19">
              <a:extLst>
                <a:ext uri="{FF2B5EF4-FFF2-40B4-BE49-F238E27FC236}">
                  <a16:creationId xmlns:a16="http://schemas.microsoft.com/office/drawing/2014/main" id="{15FC8221-21EA-4D83-809B-108B7E0C5B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20">
              <a:extLst>
                <a:ext uri="{FF2B5EF4-FFF2-40B4-BE49-F238E27FC236}">
                  <a16:creationId xmlns:a16="http://schemas.microsoft.com/office/drawing/2014/main" id="{5A181F7D-35FA-49F3-8BCB-5D7250BA42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21">
              <a:extLst>
                <a:ext uri="{FF2B5EF4-FFF2-40B4-BE49-F238E27FC236}">
                  <a16:creationId xmlns:a16="http://schemas.microsoft.com/office/drawing/2014/main" id="{188DFD0A-AECC-43FC-B06B-D2A8A2EB9F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0" name="Freeform 22">
              <a:extLst>
                <a:ext uri="{FF2B5EF4-FFF2-40B4-BE49-F238E27FC236}">
                  <a16:creationId xmlns:a16="http://schemas.microsoft.com/office/drawing/2014/main" id="{1769DE60-D3FA-40D0-96A4-6BEAD0C386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1" name="Freeform 23">
              <a:extLst>
                <a:ext uri="{FF2B5EF4-FFF2-40B4-BE49-F238E27FC236}">
                  <a16:creationId xmlns:a16="http://schemas.microsoft.com/office/drawing/2014/main" id="{18E5EA87-065F-44FB-B99A-484483E31A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pic>
        <p:nvPicPr>
          <p:cNvPr id="2" name="Bilde 2" descr="Et bilde som inneholder person, mann, holder, skjorte&#10;&#10;Automatisk generert beskrivelse">
            <a:extLst>
              <a:ext uri="{FF2B5EF4-FFF2-40B4-BE49-F238E27FC236}">
                <a16:creationId xmlns:a16="http://schemas.microsoft.com/office/drawing/2014/main" id="{CBAC122C-DA8F-426C-89A7-76976C737B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611" r="-1" b="19640"/>
          <a:stretch/>
        </p:blipFill>
        <p:spPr>
          <a:xfrm>
            <a:off x="20" y="10"/>
            <a:ext cx="12188932" cy="5696067"/>
          </a:xfrm>
          <a:custGeom>
            <a:avLst/>
            <a:gdLst/>
            <a:ahLst/>
            <a:cxnLst/>
            <a:rect l="l" t="t" r="r" b="b"/>
            <a:pathLst>
              <a:path w="12188952" h="5696077">
                <a:moveTo>
                  <a:pt x="0" y="0"/>
                </a:moveTo>
                <a:lnTo>
                  <a:pt x="12188952" y="0"/>
                </a:lnTo>
                <a:lnTo>
                  <a:pt x="12188952" y="4710335"/>
                </a:lnTo>
                <a:lnTo>
                  <a:pt x="12113803" y="4718295"/>
                </a:lnTo>
                <a:cubicBezTo>
                  <a:pt x="10139508" y="4916244"/>
                  <a:pt x="8237152" y="5009247"/>
                  <a:pt x="6753597" y="5041852"/>
                </a:cubicBezTo>
                <a:cubicBezTo>
                  <a:pt x="4940362" y="5081701"/>
                  <a:pt x="2657278" y="5062371"/>
                  <a:pt x="400746" y="4870509"/>
                </a:cubicBezTo>
                <a:lnTo>
                  <a:pt x="3700" y="4833875"/>
                </a:lnTo>
                <a:lnTo>
                  <a:pt x="3700" y="5696077"/>
                </a:lnTo>
                <a:lnTo>
                  <a:pt x="0" y="5696077"/>
                </a:lnTo>
                <a:close/>
              </a:path>
            </a:pathLst>
          </a:custGeom>
        </p:spPr>
      </p:pic>
      <p:sp>
        <p:nvSpPr>
          <p:cNvPr id="5" name="Tittel 4"/>
          <p:cNvSpPr>
            <a:spLocks noGrp="1"/>
          </p:cNvSpPr>
          <p:nvPr>
            <p:ph type="title"/>
          </p:nvPr>
        </p:nvSpPr>
        <p:spPr>
          <a:xfrm>
            <a:off x="1380744" y="5202936"/>
            <a:ext cx="9436608" cy="786384"/>
          </a:xfrm>
        </p:spPr>
        <p:txBody>
          <a:bodyPr vert="horz" lIns="91440" tIns="45720" rIns="91440" bIns="45720" rtlCol="0" anchor="ctr" anchorCtr="1">
            <a:normAutofit/>
          </a:bodyPr>
          <a:lstStyle/>
          <a:p>
            <a:pPr algn="ctr"/>
            <a:r>
              <a:rPr lang="en-US" sz="4000">
                <a:solidFill>
                  <a:schemeClr val="bg1"/>
                </a:solidFill>
              </a:rPr>
              <a:t>Takk for oppmerksomheten</a:t>
            </a:r>
          </a:p>
        </p:txBody>
      </p:sp>
    </p:spTree>
    <p:extLst>
      <p:ext uri="{BB962C8B-B14F-4D97-AF65-F5344CB8AC3E}">
        <p14:creationId xmlns:p14="http://schemas.microsoft.com/office/powerpoint/2010/main" val="21984140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t bilde som inneholder bygning, utendørs, bilvei, gate&#10;&#10;Automatisk generert beskrivelse">
            <a:extLst>
              <a:ext uri="{FF2B5EF4-FFF2-40B4-BE49-F238E27FC236}">
                <a16:creationId xmlns:a16="http://schemas.microsoft.com/office/drawing/2014/main" id="{370C3FB4-700A-7446-A0F5-2E5EC549F1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0" t="14849" b="7323"/>
          <a:stretch/>
        </p:blipFill>
        <p:spPr bwMode="auto">
          <a:xfrm>
            <a:off x="20" y="10"/>
            <a:ext cx="12191979" cy="6857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tel 4">
            <a:extLst>
              <a:ext uri="{FF2B5EF4-FFF2-40B4-BE49-F238E27FC236}">
                <a16:creationId xmlns:a16="http://schemas.microsoft.com/office/drawing/2014/main" id="{7B64D990-E146-6643-BA03-D7E0AD1E68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511" y="975039"/>
            <a:ext cx="2286000" cy="2286000"/>
          </a:xfrm>
          <a:prstGeom prst="flowChartDocument">
            <a:avLst/>
          </a:prstGeom>
          <a:solidFill>
            <a:srgbClr val="000000">
              <a:alpha val="75000"/>
            </a:srgbClr>
          </a:solidFill>
          <a:ln>
            <a:noFill/>
          </a:ln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 i="1" cap="all" baseline="0">
                <a:solidFill>
                  <a:srgbClr val="FFFFFF"/>
                </a:solidFill>
              </a:rPr>
              <a:t>På en restaurant i Trondheim </a:t>
            </a:r>
            <a:br>
              <a:rPr lang="en-US" sz="2000" i="1" cap="all" baseline="0">
                <a:solidFill>
                  <a:srgbClr val="FFFFFF"/>
                </a:solidFill>
              </a:rPr>
            </a:br>
            <a:r>
              <a:rPr lang="en-US" sz="2000" i="1" cap="all" baseline="0">
                <a:solidFill>
                  <a:srgbClr val="FFFFFF"/>
                </a:solidFill>
              </a:rPr>
              <a:t>I 2013….</a:t>
            </a:r>
          </a:p>
        </p:txBody>
      </p:sp>
    </p:spTree>
    <p:extLst>
      <p:ext uri="{BB962C8B-B14F-4D97-AF65-F5344CB8AC3E}">
        <p14:creationId xmlns:p14="http://schemas.microsoft.com/office/powerpoint/2010/main" val="27834267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BAD1BB3-6C38-4DCE-A944-AA44CAD224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4330" y="803325"/>
            <a:ext cx="5314536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/>
              <a:t>OVERGREPENE</a:t>
            </a:r>
          </a:p>
        </p:txBody>
      </p:sp>
      <p:sp>
        <p:nvSpPr>
          <p:cNvPr id="122" name="Freeform: Shape 121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41B3BB60-9C31-493F-94A2-036B6C13C5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619" r="22794" b="2"/>
          <a:stretch/>
        </p:blipFill>
        <p:spPr>
          <a:xfrm>
            <a:off x="2" y="-2"/>
            <a:ext cx="5441859" cy="5654940"/>
          </a:xfrm>
          <a:custGeom>
            <a:avLst/>
            <a:gdLst/>
            <a:ahLst/>
            <a:cxnLst/>
            <a:rect l="l" t="t" r="r" b="b"/>
            <a:pathLst>
              <a:path w="5441859" h="5654940">
                <a:moveTo>
                  <a:pt x="0" y="0"/>
                </a:moveTo>
                <a:lnTo>
                  <a:pt x="4400491" y="0"/>
                </a:lnTo>
                <a:lnTo>
                  <a:pt x="4484766" y="76595"/>
                </a:lnTo>
                <a:cubicBezTo>
                  <a:pt x="5076107" y="667936"/>
                  <a:pt x="5441859" y="1484866"/>
                  <a:pt x="5441859" y="2387221"/>
                </a:cubicBezTo>
                <a:cubicBezTo>
                  <a:pt x="5441859" y="4191932"/>
                  <a:pt x="3978851" y="5654940"/>
                  <a:pt x="2174140" y="5654940"/>
                </a:cubicBezTo>
                <a:cubicBezTo>
                  <a:pt x="1412778" y="5654940"/>
                  <a:pt x="712231" y="5394557"/>
                  <a:pt x="156693" y="4957981"/>
                </a:cubicBezTo>
                <a:lnTo>
                  <a:pt x="0" y="4820612"/>
                </a:lnTo>
                <a:close/>
              </a:path>
            </a:pathLst>
          </a:custGeom>
          <a:noFill/>
        </p:spPr>
      </p:pic>
      <p:graphicFrame>
        <p:nvGraphicFramePr>
          <p:cNvPr id="51" name="Plassholder for tekst 3">
            <a:extLst>
              <a:ext uri="{FF2B5EF4-FFF2-40B4-BE49-F238E27FC236}">
                <a16:creationId xmlns:a16="http://schemas.microsoft.com/office/drawing/2014/main" id="{FAA6CA9B-5CEC-4679-CE61-4E97E5A0D3B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93688472"/>
              </p:ext>
            </p:extLst>
          </p:nvPr>
        </p:nvGraphicFramePr>
        <p:xfrm>
          <a:off x="6234329" y="2279018"/>
          <a:ext cx="5314543" cy="3375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2497039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Rectangle 144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0BAD1BB3-6C38-4DCE-A944-AA44CAD224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8721"/>
            <a:ext cx="4707671" cy="122565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800" dirty="0" err="1">
                <a:solidFill>
                  <a:schemeClr val="bg1"/>
                </a:solidFill>
              </a:rPr>
              <a:t>Skam</a:t>
            </a:r>
            <a:r>
              <a:rPr lang="en-US" sz="3800" dirty="0">
                <a:solidFill>
                  <a:schemeClr val="bg1"/>
                </a:solidFill>
              </a:rPr>
              <a:t> </a:t>
            </a:r>
            <a:r>
              <a:rPr lang="en-US" sz="3800" dirty="0" err="1">
                <a:solidFill>
                  <a:schemeClr val="bg1"/>
                </a:solidFill>
              </a:rPr>
              <a:t>og</a:t>
            </a:r>
            <a:r>
              <a:rPr lang="en-US" sz="3800" dirty="0">
                <a:solidFill>
                  <a:schemeClr val="bg1"/>
                </a:solidFill>
              </a:rPr>
              <a:t> </a:t>
            </a:r>
            <a:r>
              <a:rPr lang="en-US" sz="3800" dirty="0" err="1">
                <a:solidFill>
                  <a:schemeClr val="bg1"/>
                </a:solidFill>
              </a:rPr>
              <a:t>mestring</a:t>
            </a:r>
            <a:r>
              <a:rPr lang="en-US" sz="3800" dirty="0">
                <a:solidFill>
                  <a:schemeClr val="bg1"/>
                </a:solidFill>
              </a:rPr>
              <a:t> </a:t>
            </a:r>
            <a:r>
              <a:rPr lang="en-US" sz="3800" dirty="0" err="1">
                <a:solidFill>
                  <a:schemeClr val="bg1"/>
                </a:solidFill>
              </a:rPr>
              <a:t>i</a:t>
            </a:r>
            <a:r>
              <a:rPr lang="en-US" sz="3800" dirty="0">
                <a:solidFill>
                  <a:schemeClr val="bg1"/>
                </a:solidFill>
              </a:rPr>
              <a:t> </a:t>
            </a:r>
            <a:r>
              <a:rPr lang="en-US" sz="3800" dirty="0" err="1">
                <a:solidFill>
                  <a:schemeClr val="bg1"/>
                </a:solidFill>
              </a:rPr>
              <a:t>ungdomsårene</a:t>
            </a:r>
            <a:endParaRPr lang="en-US" sz="3800" dirty="0">
              <a:solidFill>
                <a:schemeClr val="bg1"/>
              </a:solidFill>
            </a:endParaRPr>
          </a:p>
        </p:txBody>
      </p:sp>
      <p:cxnSp>
        <p:nvCxnSpPr>
          <p:cNvPr id="157" name="Straight Connector 146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1873" y="1749756"/>
            <a:ext cx="4718304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kstSylinder 2">
            <a:extLst>
              <a:ext uri="{FF2B5EF4-FFF2-40B4-BE49-F238E27FC236}">
                <a16:creationId xmlns:a16="http://schemas.microsoft.com/office/drawing/2014/main" id="{2DA4DAE1-1B51-8335-A418-8C665E18732F}"/>
              </a:ext>
            </a:extLst>
          </p:cNvPr>
          <p:cNvSpPr txBox="1"/>
          <p:nvPr/>
        </p:nvSpPr>
        <p:spPr>
          <a:xfrm>
            <a:off x="897769" y="1909192"/>
            <a:ext cx="4586513" cy="364771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chemeClr val="bg1"/>
                </a:solidFill>
              </a:rPr>
              <a:t>Overgrepene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preget</a:t>
            </a:r>
            <a:r>
              <a:rPr lang="en-US" sz="2800" dirty="0">
                <a:solidFill>
                  <a:schemeClr val="bg1"/>
                </a:solidFill>
              </a:rPr>
              <a:t> meg </a:t>
            </a:r>
            <a:r>
              <a:rPr lang="en-US" sz="2800" dirty="0" err="1">
                <a:solidFill>
                  <a:schemeClr val="bg1"/>
                </a:solidFill>
              </a:rPr>
              <a:t>på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flere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arenaer</a:t>
            </a:r>
            <a:r>
              <a:rPr lang="en-US" sz="2800" dirty="0">
                <a:solidFill>
                  <a:schemeClr val="bg1"/>
                </a:solidFill>
              </a:rPr>
              <a:t>: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/>
              </a:solidFill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chemeClr val="bg1"/>
                </a:solidFill>
              </a:rPr>
              <a:t>På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skolen</a:t>
            </a:r>
            <a:endParaRPr lang="en-US" sz="2800" dirty="0">
              <a:solidFill>
                <a:schemeClr val="bg1"/>
              </a:solidFill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I </a:t>
            </a:r>
            <a:r>
              <a:rPr lang="en-US" sz="2800" dirty="0" err="1">
                <a:solidFill>
                  <a:schemeClr val="bg1"/>
                </a:solidFill>
              </a:rPr>
              <a:t>familien</a:t>
            </a:r>
            <a:endParaRPr lang="en-US" sz="2800" dirty="0">
              <a:solidFill>
                <a:schemeClr val="bg1"/>
              </a:solidFill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Med </a:t>
            </a:r>
            <a:r>
              <a:rPr lang="en-US" sz="2800" dirty="0" err="1">
                <a:solidFill>
                  <a:schemeClr val="bg1"/>
                </a:solidFill>
              </a:rPr>
              <a:t>venner</a:t>
            </a:r>
            <a:endParaRPr lang="en-US" sz="2800" dirty="0">
              <a:solidFill>
                <a:schemeClr val="bg1"/>
              </a:solidFill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I </a:t>
            </a:r>
            <a:r>
              <a:rPr lang="en-US" sz="2800" dirty="0" err="1">
                <a:solidFill>
                  <a:schemeClr val="bg1"/>
                </a:solidFill>
              </a:rPr>
              <a:t>idretten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chemeClr val="bg1"/>
                </a:solidFill>
              </a:rPr>
              <a:t>Egen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selvfølelse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og</a:t>
            </a:r>
            <a:r>
              <a:rPr lang="en-US" sz="2800" dirty="0">
                <a:solidFill>
                  <a:schemeClr val="bg1"/>
                </a:solidFill>
              </a:rPr>
              <a:t> forhold </a:t>
            </a:r>
            <a:r>
              <a:rPr lang="en-US" sz="2800" dirty="0" err="1">
                <a:solidFill>
                  <a:schemeClr val="bg1"/>
                </a:solidFill>
              </a:rPr>
              <a:t>til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egen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kropp</a:t>
            </a:r>
            <a:endParaRPr lang="en-US" sz="2800" dirty="0">
              <a:solidFill>
                <a:schemeClr val="bg1"/>
              </a:solidFill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chemeClr val="bg1"/>
                </a:solidFill>
              </a:rPr>
              <a:t>Bruddet</a:t>
            </a:r>
            <a:r>
              <a:rPr lang="en-US" sz="2800" dirty="0">
                <a:solidFill>
                  <a:schemeClr val="bg1"/>
                </a:solidFill>
              </a:rPr>
              <a:t> med </a:t>
            </a:r>
            <a:r>
              <a:rPr lang="en-US" sz="2800" dirty="0" err="1">
                <a:solidFill>
                  <a:schemeClr val="bg1"/>
                </a:solidFill>
              </a:rPr>
              <a:t>overgrepene</a:t>
            </a:r>
            <a:endParaRPr lang="en-US" sz="2800" dirty="0">
              <a:solidFill>
                <a:schemeClr val="bg1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</a:endParaRPr>
          </a:p>
        </p:txBody>
      </p:sp>
      <p:cxnSp>
        <p:nvCxnSpPr>
          <p:cNvPr id="158" name="Straight Connector 148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4027" y="5707672"/>
            <a:ext cx="471399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lassholder for bilde 8" descr="Et bilde som inneholder person, innendørs, vegg, måltid&#10;&#10;Automatisk generert beskrivelse">
            <a:extLst>
              <a:ext uri="{FF2B5EF4-FFF2-40B4-BE49-F238E27FC236}">
                <a16:creationId xmlns:a16="http://schemas.microsoft.com/office/drawing/2014/main" id="{177EF552-2226-C92B-A666-92B1F68C46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352" r="1" b="1"/>
          <a:stretch/>
        </p:blipFill>
        <p:spPr>
          <a:xfrm>
            <a:off x="6525453" y="10"/>
            <a:ext cx="5666547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615923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" name="Straight Connector 22">
            <a:extLst>
              <a:ext uri="{FF2B5EF4-FFF2-40B4-BE49-F238E27FC236}">
                <a16:creationId xmlns:a16="http://schemas.microsoft.com/office/drawing/2014/main" id="{DFDA47BC-3069-47F5-8257-24B3B1F76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129276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Bilde 3" descr="Et bilde som inneholder tekst, tre, person, vindu&#10;&#10;Automatisk generert beskrivelse"/>
          <p:cNvPicPr>
            <a:picLocks noChangeAspect="1"/>
          </p:cNvPicPr>
          <p:nvPr/>
        </p:nvPicPr>
        <p:blipFill rotWithShape="1">
          <a:blip r:embed="rId2"/>
          <a:srcRect l="17325" r="17331" b="2"/>
          <a:stretch/>
        </p:blipFill>
        <p:spPr>
          <a:xfrm>
            <a:off x="6323890" y="307731"/>
            <a:ext cx="2514309" cy="3997637"/>
          </a:xfrm>
          <a:prstGeom prst="rect">
            <a:avLst/>
          </a:prstGeom>
        </p:spPr>
      </p:pic>
      <p:sp>
        <p:nvSpPr>
          <p:cNvPr id="32" name="Rectangle 24">
            <a:extLst>
              <a:ext uri="{FF2B5EF4-FFF2-40B4-BE49-F238E27FC236}">
                <a16:creationId xmlns:a16="http://schemas.microsoft.com/office/drawing/2014/main" id="{7AE95D8F-9825-4222-8846-E3461598CC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526073" y="5090450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000" b="1" dirty="0" err="1">
                <a:solidFill>
                  <a:srgbClr val="FFFFFF"/>
                </a:solidFill>
              </a:rPr>
              <a:t>Hvordan</a:t>
            </a:r>
            <a:r>
              <a:rPr lang="en-US" sz="3000" b="1" dirty="0">
                <a:solidFill>
                  <a:srgbClr val="FFFFFF"/>
                </a:solidFill>
              </a:rPr>
              <a:t> </a:t>
            </a:r>
            <a:r>
              <a:rPr lang="en-US" sz="3000" b="1" dirty="0" err="1">
                <a:solidFill>
                  <a:srgbClr val="FFFFFF"/>
                </a:solidFill>
              </a:rPr>
              <a:t>har</a:t>
            </a:r>
            <a:r>
              <a:rPr lang="en-US" sz="3000" b="1" dirty="0">
                <a:solidFill>
                  <a:srgbClr val="FFFFFF"/>
                </a:solidFill>
              </a:rPr>
              <a:t> </a:t>
            </a:r>
            <a:r>
              <a:rPr lang="en-US" sz="3000" b="1" dirty="0" err="1">
                <a:solidFill>
                  <a:srgbClr val="FFFFFF"/>
                </a:solidFill>
              </a:rPr>
              <a:t>overgrepene</a:t>
            </a:r>
            <a:r>
              <a:rPr lang="en-US" sz="3000" b="1" dirty="0">
                <a:solidFill>
                  <a:srgbClr val="FFFFFF"/>
                </a:solidFill>
              </a:rPr>
              <a:t> </a:t>
            </a:r>
            <a:r>
              <a:rPr lang="en-US" sz="3000" b="1" dirty="0" err="1">
                <a:solidFill>
                  <a:srgbClr val="FFFFFF"/>
                </a:solidFill>
              </a:rPr>
              <a:t>påvirket</a:t>
            </a:r>
            <a:r>
              <a:rPr lang="en-US" sz="3000" b="1" dirty="0">
                <a:solidFill>
                  <a:srgbClr val="FFFFFF"/>
                </a:solidFill>
              </a:rPr>
              <a:t> meg </a:t>
            </a:r>
            <a:r>
              <a:rPr lang="en-US" sz="3000" b="1" dirty="0" err="1">
                <a:solidFill>
                  <a:srgbClr val="FFFFFF"/>
                </a:solidFill>
              </a:rPr>
              <a:t>som</a:t>
            </a:r>
            <a:r>
              <a:rPr lang="en-US" sz="3000" b="1" dirty="0">
                <a:solidFill>
                  <a:srgbClr val="FFFFFF"/>
                </a:solidFill>
              </a:rPr>
              <a:t> </a:t>
            </a:r>
            <a:r>
              <a:rPr lang="en-US" sz="3000" b="1" dirty="0" err="1">
                <a:solidFill>
                  <a:srgbClr val="FFFFFF"/>
                </a:solidFill>
              </a:rPr>
              <a:t>voksen</a:t>
            </a:r>
            <a:r>
              <a:rPr lang="en-US" sz="3000" b="1" dirty="0">
                <a:solidFill>
                  <a:srgbClr val="FFFFFF"/>
                </a:solidFill>
              </a:rPr>
              <a:t>?</a:t>
            </a:r>
            <a:br>
              <a:rPr lang="en-US" sz="3000" dirty="0">
                <a:solidFill>
                  <a:srgbClr val="FFFFFF"/>
                </a:solidFill>
              </a:rPr>
            </a:br>
            <a:r>
              <a:rPr lang="en-US" sz="300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18" name="Picture 2" descr="odd Werner Hansen - Oppland County, Norway | Professional Profile | LinkedIn">
            <a:extLst>
              <a:ext uri="{FF2B5EF4-FFF2-40B4-BE49-F238E27FC236}">
                <a16:creationId xmlns:a16="http://schemas.microsoft.com/office/drawing/2014/main" id="{FCC3C6B5-FCCD-3649-BDEC-39D92B0491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36" r="15467" b="-2"/>
          <a:stretch/>
        </p:blipFill>
        <p:spPr bwMode="auto">
          <a:xfrm>
            <a:off x="392606" y="307731"/>
            <a:ext cx="2514343" cy="3997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Bilde 7" descr="Et bilde som inneholder person, vegg, innendørs, personer&#10;&#10;Automatisk generert beskrivelse"/>
          <p:cNvPicPr>
            <a:picLocks noChangeAspect="1"/>
          </p:cNvPicPr>
          <p:nvPr/>
        </p:nvPicPr>
        <p:blipFill rotWithShape="1">
          <a:blip r:embed="rId4"/>
          <a:srcRect l="30917" r="2" b="2"/>
          <a:stretch/>
        </p:blipFill>
        <p:spPr>
          <a:xfrm>
            <a:off x="3346569" y="307731"/>
            <a:ext cx="2533825" cy="3997637"/>
          </a:xfrm>
          <a:prstGeom prst="rect">
            <a:avLst/>
          </a:prstGeom>
        </p:spPr>
      </p:pic>
      <p:cxnSp>
        <p:nvCxnSpPr>
          <p:cNvPr id="33" name="Straight Connector 26">
            <a:extLst>
              <a:ext uri="{FF2B5EF4-FFF2-40B4-BE49-F238E27FC236}">
                <a16:creationId xmlns:a16="http://schemas.microsoft.com/office/drawing/2014/main" id="{942B920A-73AD-402A-8EEF-B88E1A939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7686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0C9EB70-BC82-414A-BF8D-AD7FC67276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066096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Bilde 9" descr="Et bilde som inneholder utendørs, tre, person, bakke&#10;&#10;Automatisk generert beskrivelse"/>
          <p:cNvPicPr>
            <a:picLocks noChangeAspect="1"/>
          </p:cNvPicPr>
          <p:nvPr/>
        </p:nvPicPr>
        <p:blipFill rotWithShape="1">
          <a:blip r:embed="rId5"/>
          <a:srcRect l="21913" r="14072" b="2"/>
          <a:stretch/>
        </p:blipFill>
        <p:spPr>
          <a:xfrm>
            <a:off x="9292278" y="330045"/>
            <a:ext cx="2514354" cy="3997637"/>
          </a:xfrm>
          <a:prstGeom prst="rect">
            <a:avLst/>
          </a:prstGeom>
        </p:spPr>
      </p:pic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217665F-0036-444A-8D4A-33AF36A36A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kstSylinder 2"/>
          <p:cNvSpPr txBox="1"/>
          <p:nvPr/>
        </p:nvSpPr>
        <p:spPr>
          <a:xfrm>
            <a:off x="5946682" y="6978869"/>
            <a:ext cx="35330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nb-NO" sz="2000" dirty="0"/>
              <a:t>Skam og mestring i voksen alder</a:t>
            </a:r>
            <a:endParaRPr lang="nb-NO" sz="2000"/>
          </a:p>
        </p:txBody>
      </p:sp>
    </p:spTree>
    <p:extLst>
      <p:ext uri="{BB962C8B-B14F-4D97-AF65-F5344CB8AC3E}">
        <p14:creationId xmlns:p14="http://schemas.microsoft.com/office/powerpoint/2010/main" val="9329291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2" descr="Sykdomsskam (Tidsskrift for Norsk psykologforening) - Helsebiblioteket.no">
            <a:extLst>
              <a:ext uri="{FF2B5EF4-FFF2-40B4-BE49-F238E27FC236}">
                <a16:creationId xmlns:a16="http://schemas.microsoft.com/office/drawing/2014/main" id="{F384873A-70CF-CC01-1D2D-F69F209DD9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6" r="11860" b="1"/>
          <a:stretch/>
        </p:blipFill>
        <p:spPr bwMode="auto">
          <a:xfrm>
            <a:off x="3522468" y="10"/>
            <a:ext cx="866953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DD3981AC-7B61-4947-BCF3-F7AA7FA38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2D26427D-621B-8E07-D512-0BB44A65F4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3" y="1161288"/>
            <a:ext cx="6228489" cy="102590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 err="1"/>
              <a:t>Skam</a:t>
            </a:r>
            <a:r>
              <a:rPr lang="en-US" dirty="0"/>
              <a:t>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/>
              <a:t>skyld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ulike</a:t>
            </a:r>
            <a:r>
              <a:rPr lang="en-US" dirty="0"/>
              <a:t> </a:t>
            </a:r>
            <a:r>
              <a:rPr lang="en-US" dirty="0" err="1"/>
              <a:t>livsfaser</a:t>
            </a:r>
            <a:endParaRPr lang="en-US" dirty="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373BB2D7-B487-929B-5694-512E40A075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71093" y="2718054"/>
            <a:ext cx="8388593" cy="4048496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dirty="0" err="1"/>
              <a:t>Som</a:t>
            </a:r>
            <a:r>
              <a:rPr lang="en-US" dirty="0"/>
              <a:t> </a:t>
            </a:r>
            <a:r>
              <a:rPr lang="en-US" dirty="0" err="1"/>
              <a:t>ungdom</a:t>
            </a:r>
            <a:endParaRPr lang="en-US" dirty="0"/>
          </a:p>
          <a:p>
            <a:pPr marL="609600" lvl="2" indent="-228600">
              <a:buFont typeface="Arial" panose="020B0604020202020204" pitchFamily="34" charset="0"/>
              <a:buChar char="•"/>
            </a:pPr>
            <a:r>
              <a:rPr lang="en-US" sz="1600" dirty="0" err="1"/>
              <a:t>Redselen</a:t>
            </a:r>
            <a:r>
              <a:rPr lang="en-US" sz="1600" dirty="0"/>
              <a:t> for </a:t>
            </a:r>
            <a:r>
              <a:rPr lang="en-US" sz="1600" dirty="0" err="1"/>
              <a:t>å</a:t>
            </a:r>
            <a:r>
              <a:rPr lang="en-US" sz="1600" dirty="0"/>
              <a:t> </a:t>
            </a:r>
            <a:r>
              <a:rPr lang="en-US" sz="1600" dirty="0" err="1"/>
              <a:t>bli</a:t>
            </a:r>
            <a:r>
              <a:rPr lang="en-US" sz="1600" dirty="0"/>
              <a:t> tatt for </a:t>
            </a:r>
            <a:r>
              <a:rPr lang="en-US" sz="1600" dirty="0" err="1"/>
              <a:t>å</a:t>
            </a:r>
            <a:r>
              <a:rPr lang="en-US" sz="1600" dirty="0"/>
              <a:t> </a:t>
            </a:r>
            <a:r>
              <a:rPr lang="en-US" sz="1600" dirty="0" err="1"/>
              <a:t>være</a:t>
            </a:r>
            <a:r>
              <a:rPr lang="en-US" sz="1600" dirty="0"/>
              <a:t> </a:t>
            </a:r>
            <a:r>
              <a:rPr lang="en-US" sz="1600" dirty="0" err="1"/>
              <a:t>homofil</a:t>
            </a:r>
            <a:r>
              <a:rPr lang="en-US" sz="1600" dirty="0"/>
              <a:t>.</a:t>
            </a:r>
          </a:p>
          <a:p>
            <a:pPr marL="609600" lvl="2" indent="-228600">
              <a:buFont typeface="Arial" panose="020B0604020202020204" pitchFamily="34" charset="0"/>
              <a:buChar char="•"/>
            </a:pPr>
            <a:r>
              <a:rPr lang="en-US" sz="1600" dirty="0" err="1"/>
              <a:t>Skyldfølelse</a:t>
            </a:r>
            <a:endParaRPr lang="en-US" sz="1600" dirty="0"/>
          </a:p>
          <a:p>
            <a:pPr marL="609600" lvl="2" indent="-228600">
              <a:buFont typeface="Arial" panose="020B0604020202020204" pitchFamily="34" charset="0"/>
              <a:buChar char="•"/>
            </a:pPr>
            <a:r>
              <a:rPr lang="en-US" sz="1600" dirty="0" err="1"/>
              <a:t>Redsel</a:t>
            </a:r>
            <a:r>
              <a:rPr lang="en-US" sz="1600" dirty="0"/>
              <a:t> for </a:t>
            </a:r>
            <a:r>
              <a:rPr lang="en-US" sz="1600" dirty="0" err="1"/>
              <a:t>ikke</a:t>
            </a:r>
            <a:r>
              <a:rPr lang="en-US" sz="1600" dirty="0"/>
              <a:t> </a:t>
            </a:r>
            <a:r>
              <a:rPr lang="en-US" sz="1600" dirty="0" err="1"/>
              <a:t>å</a:t>
            </a:r>
            <a:r>
              <a:rPr lang="en-US" sz="1600" dirty="0"/>
              <a:t> </a:t>
            </a:r>
            <a:r>
              <a:rPr lang="en-US" sz="1600" dirty="0" err="1"/>
              <a:t>bli</a:t>
            </a:r>
            <a:r>
              <a:rPr lang="en-US" sz="1600" dirty="0"/>
              <a:t> </a:t>
            </a:r>
            <a:r>
              <a:rPr lang="en-US" sz="1600" dirty="0" err="1"/>
              <a:t>trodd</a:t>
            </a:r>
            <a:r>
              <a:rPr lang="en-US" sz="1600" dirty="0"/>
              <a:t>.</a:t>
            </a:r>
          </a:p>
          <a:p>
            <a:pPr marL="381000" lvl="2" indent="-228600">
              <a:buFont typeface="Arial" panose="020B0604020202020204" pitchFamily="34" charset="0"/>
              <a:buChar char="•"/>
            </a:pPr>
            <a:r>
              <a:rPr lang="en-US" sz="1600" dirty="0" err="1"/>
              <a:t>Som</a:t>
            </a:r>
            <a:r>
              <a:rPr lang="en-US" sz="1600" dirty="0"/>
              <a:t> </a:t>
            </a:r>
            <a:r>
              <a:rPr lang="en-US" sz="1600" dirty="0" err="1"/>
              <a:t>tidlig</a:t>
            </a:r>
            <a:r>
              <a:rPr lang="en-US" sz="1600" dirty="0"/>
              <a:t> </a:t>
            </a:r>
            <a:r>
              <a:rPr lang="en-US" sz="1600" dirty="0" err="1"/>
              <a:t>voksen</a:t>
            </a:r>
            <a:endParaRPr lang="en-US" sz="1600" dirty="0"/>
          </a:p>
          <a:p>
            <a:pPr marL="609600" lvl="2" indent="-228600">
              <a:buFont typeface="Arial" panose="020B0604020202020204" pitchFamily="34" charset="0"/>
              <a:buChar char="•"/>
            </a:pPr>
            <a:r>
              <a:rPr lang="en-US" sz="1600" dirty="0" err="1"/>
              <a:t>Hvorfor</a:t>
            </a:r>
            <a:r>
              <a:rPr lang="en-US" sz="1600" dirty="0"/>
              <a:t> </a:t>
            </a:r>
            <a:r>
              <a:rPr lang="en-US" sz="1600" dirty="0" err="1"/>
              <a:t>hadde</a:t>
            </a:r>
            <a:r>
              <a:rPr lang="en-US" sz="1600" dirty="0"/>
              <a:t> </a:t>
            </a:r>
            <a:r>
              <a:rPr lang="en-US" sz="1600" dirty="0" err="1"/>
              <a:t>jeg</a:t>
            </a:r>
            <a:r>
              <a:rPr lang="en-US" sz="1600" dirty="0"/>
              <a:t> </a:t>
            </a:r>
            <a:r>
              <a:rPr lang="en-US" sz="1600" dirty="0" err="1"/>
              <a:t>ikke</a:t>
            </a:r>
            <a:r>
              <a:rPr lang="en-US" sz="1600" dirty="0"/>
              <a:t> </a:t>
            </a:r>
            <a:r>
              <a:rPr lang="en-US" sz="1600" dirty="0" err="1"/>
              <a:t>stoppet</a:t>
            </a:r>
            <a:r>
              <a:rPr lang="en-US" sz="1600" dirty="0"/>
              <a:t> det </a:t>
            </a:r>
            <a:r>
              <a:rPr lang="en-US" sz="1600" dirty="0" err="1"/>
              <a:t>eller</a:t>
            </a:r>
            <a:r>
              <a:rPr lang="en-US" sz="1600" dirty="0"/>
              <a:t> </a:t>
            </a:r>
            <a:r>
              <a:rPr lang="en-US" sz="1600" dirty="0" err="1"/>
              <a:t>fortalt</a:t>
            </a:r>
            <a:r>
              <a:rPr lang="en-US" sz="1600" dirty="0"/>
              <a:t>?</a:t>
            </a:r>
          </a:p>
          <a:p>
            <a:pPr marL="609600" lvl="2" indent="-228600">
              <a:buFont typeface="Arial" panose="020B0604020202020204" pitchFamily="34" charset="0"/>
              <a:buChar char="•"/>
            </a:pPr>
            <a:r>
              <a:rPr lang="en-US" sz="1600" dirty="0" err="1"/>
              <a:t>Taushetens</a:t>
            </a:r>
            <a:r>
              <a:rPr lang="en-US" sz="1600" dirty="0"/>
              <a:t> </a:t>
            </a:r>
            <a:r>
              <a:rPr lang="en-US" sz="1600" dirty="0" err="1"/>
              <a:t>egen</a:t>
            </a:r>
            <a:r>
              <a:rPr lang="en-US" sz="1600" dirty="0"/>
              <a:t> </a:t>
            </a:r>
            <a:r>
              <a:rPr lang="en-US" sz="1600" dirty="0" err="1"/>
              <a:t>dynamikk</a:t>
            </a:r>
            <a:endParaRPr lang="en-US" sz="1600" dirty="0"/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dirty="0" err="1"/>
              <a:t>Som</a:t>
            </a:r>
            <a:r>
              <a:rPr lang="en-US" dirty="0"/>
              <a:t> </a:t>
            </a:r>
            <a:r>
              <a:rPr lang="en-US" dirty="0" err="1"/>
              <a:t>eldre</a:t>
            </a:r>
            <a:r>
              <a:rPr lang="en-US" dirty="0"/>
              <a:t> </a:t>
            </a:r>
            <a:r>
              <a:rPr lang="en-US" dirty="0" err="1"/>
              <a:t>voksen</a:t>
            </a:r>
            <a:endParaRPr lang="en-US" dirty="0"/>
          </a:p>
          <a:p>
            <a:pPr marL="609600" lvl="2" indent="-228600">
              <a:buFont typeface="Arial" panose="020B0604020202020204" pitchFamily="34" charset="0"/>
              <a:buChar char="•"/>
            </a:pPr>
            <a:r>
              <a:rPr lang="en-US" sz="1600" dirty="0" err="1"/>
              <a:t>Hvorfor</a:t>
            </a:r>
            <a:r>
              <a:rPr lang="en-US" sz="1600" dirty="0"/>
              <a:t> </a:t>
            </a:r>
            <a:r>
              <a:rPr lang="en-US" sz="1600" dirty="0" err="1"/>
              <a:t>sa</a:t>
            </a:r>
            <a:r>
              <a:rPr lang="en-US" sz="1600" dirty="0"/>
              <a:t> </a:t>
            </a:r>
            <a:r>
              <a:rPr lang="en-US" sz="1600" dirty="0" err="1"/>
              <a:t>jeg</a:t>
            </a:r>
            <a:r>
              <a:rPr lang="en-US" sz="1600" dirty="0"/>
              <a:t> </a:t>
            </a:r>
            <a:r>
              <a:rPr lang="en-US" sz="1600" dirty="0" err="1"/>
              <a:t>ikke</a:t>
            </a:r>
            <a:r>
              <a:rPr lang="en-US" sz="1600" dirty="0"/>
              <a:t> </a:t>
            </a:r>
            <a:r>
              <a:rPr lang="en-US" sz="1600" dirty="0" err="1"/>
              <a:t>fra</a:t>
            </a:r>
            <a:r>
              <a:rPr lang="en-US" sz="1600" dirty="0"/>
              <a:t> </a:t>
            </a:r>
            <a:r>
              <a:rPr lang="en-US" sz="1600" dirty="0" err="1"/>
              <a:t>når</a:t>
            </a:r>
            <a:r>
              <a:rPr lang="en-US" sz="1600" dirty="0"/>
              <a:t> min </a:t>
            </a:r>
            <a:r>
              <a:rPr lang="en-US" sz="1600" dirty="0" err="1"/>
              <a:t>overgriper</a:t>
            </a:r>
            <a:r>
              <a:rPr lang="en-US" sz="1600" dirty="0"/>
              <a:t> </a:t>
            </a:r>
            <a:r>
              <a:rPr lang="en-US" sz="1600" dirty="0" err="1"/>
              <a:t>kom</a:t>
            </a:r>
            <a:r>
              <a:rPr lang="en-US" sz="1600" dirty="0"/>
              <a:t> </a:t>
            </a:r>
            <a:r>
              <a:rPr lang="en-US" sz="1600" dirty="0" err="1"/>
              <a:t>til</a:t>
            </a:r>
            <a:r>
              <a:rPr lang="en-US" sz="1600" dirty="0"/>
              <a:t> </a:t>
            </a:r>
            <a:r>
              <a:rPr lang="en-US" sz="1600" dirty="0" err="1"/>
              <a:t>oss</a:t>
            </a:r>
            <a:r>
              <a:rPr lang="en-US" sz="1600" dirty="0"/>
              <a:t> med sin </a:t>
            </a:r>
            <a:r>
              <a:rPr lang="en-US" sz="1600" dirty="0" err="1"/>
              <a:t>tretten</a:t>
            </a:r>
            <a:r>
              <a:rPr lang="en-US" sz="1600" dirty="0"/>
              <a:t> </a:t>
            </a:r>
            <a:r>
              <a:rPr lang="en-US" sz="1600" dirty="0" err="1"/>
              <a:t>år</a:t>
            </a:r>
            <a:r>
              <a:rPr lang="en-US" sz="1600" dirty="0"/>
              <a:t> </a:t>
            </a:r>
            <a:r>
              <a:rPr lang="en-US" sz="1600" dirty="0" err="1"/>
              <a:t>gamle</a:t>
            </a:r>
            <a:r>
              <a:rPr lang="en-US" sz="1600" dirty="0"/>
              <a:t> </a:t>
            </a:r>
            <a:r>
              <a:rPr lang="en-US" sz="1600" dirty="0" err="1"/>
              <a:t>nevø</a:t>
            </a:r>
            <a:r>
              <a:rPr lang="en-US" sz="1600" dirty="0"/>
              <a:t>?</a:t>
            </a:r>
          </a:p>
          <a:p>
            <a:pPr marL="609600" lvl="2" indent="-228600">
              <a:buFont typeface="Arial" panose="020B0604020202020204" pitchFamily="34" charset="0"/>
              <a:buChar char="•"/>
            </a:pPr>
            <a:r>
              <a:rPr lang="en-US" sz="1600" dirty="0" err="1"/>
              <a:t>Hvorfor</a:t>
            </a:r>
            <a:r>
              <a:rPr lang="en-US" sz="1600" dirty="0"/>
              <a:t> </a:t>
            </a:r>
            <a:r>
              <a:rPr lang="en-US" sz="1600" dirty="0" err="1"/>
              <a:t>sa</a:t>
            </a:r>
            <a:r>
              <a:rPr lang="en-US" sz="1600" dirty="0"/>
              <a:t> </a:t>
            </a:r>
            <a:r>
              <a:rPr lang="en-US" sz="1600" dirty="0" err="1"/>
              <a:t>jeg</a:t>
            </a:r>
            <a:r>
              <a:rPr lang="en-US" sz="1600" dirty="0"/>
              <a:t> </a:t>
            </a:r>
            <a:r>
              <a:rPr lang="en-US" sz="1600" dirty="0" err="1"/>
              <a:t>ikke</a:t>
            </a:r>
            <a:r>
              <a:rPr lang="en-US" sz="1600" dirty="0"/>
              <a:t> </a:t>
            </a:r>
            <a:r>
              <a:rPr lang="en-US" sz="1600" dirty="0" err="1"/>
              <a:t>hva</a:t>
            </a:r>
            <a:r>
              <a:rPr lang="en-US" sz="1600" dirty="0"/>
              <a:t> </a:t>
            </a:r>
            <a:r>
              <a:rPr lang="en-US" sz="1600" dirty="0" err="1"/>
              <a:t>jeg</a:t>
            </a:r>
            <a:r>
              <a:rPr lang="en-US" sz="1600" dirty="0"/>
              <a:t> </a:t>
            </a:r>
            <a:r>
              <a:rPr lang="en-US" sz="1600" dirty="0" err="1"/>
              <a:t>mente</a:t>
            </a:r>
            <a:r>
              <a:rPr lang="en-US" sz="1600" dirty="0"/>
              <a:t> om </a:t>
            </a:r>
            <a:r>
              <a:rPr lang="en-US" sz="1600" dirty="0" err="1"/>
              <a:t>hans</a:t>
            </a:r>
            <a:r>
              <a:rPr lang="en-US" sz="1600" dirty="0"/>
              <a:t> mange </a:t>
            </a:r>
            <a:r>
              <a:rPr lang="en-US" sz="1600" dirty="0" err="1"/>
              <a:t>turer</a:t>
            </a:r>
            <a:r>
              <a:rPr lang="en-US" sz="1600" dirty="0"/>
              <a:t> </a:t>
            </a:r>
            <a:r>
              <a:rPr lang="en-US" sz="1600" dirty="0" err="1"/>
              <a:t>til</a:t>
            </a:r>
            <a:r>
              <a:rPr lang="en-US" sz="1600" dirty="0"/>
              <a:t> Thailand?</a:t>
            </a:r>
          </a:p>
          <a:p>
            <a:pPr marL="609600" lvl="2" indent="-228600">
              <a:buFont typeface="Arial" panose="020B0604020202020204" pitchFamily="34" charset="0"/>
              <a:buChar char="•"/>
            </a:pPr>
            <a:r>
              <a:rPr lang="en-US" sz="1600" dirty="0" err="1"/>
              <a:t>Følelsen</a:t>
            </a:r>
            <a:r>
              <a:rPr lang="en-US" sz="1600" dirty="0"/>
              <a:t> av </a:t>
            </a:r>
            <a:r>
              <a:rPr lang="en-US" sz="1600" dirty="0" err="1"/>
              <a:t>å</a:t>
            </a:r>
            <a:r>
              <a:rPr lang="en-US" sz="1600" dirty="0"/>
              <a:t> </a:t>
            </a:r>
            <a:r>
              <a:rPr lang="en-US" sz="1600" dirty="0" err="1"/>
              <a:t>være</a:t>
            </a:r>
            <a:r>
              <a:rPr lang="en-US" sz="1600" dirty="0"/>
              <a:t> </a:t>
            </a:r>
            <a:r>
              <a:rPr lang="en-US" sz="1600" dirty="0" err="1"/>
              <a:t>feig</a:t>
            </a:r>
            <a:r>
              <a:rPr lang="en-US" sz="1600" dirty="0"/>
              <a:t>.</a:t>
            </a:r>
          </a:p>
          <a:p>
            <a:pPr marL="609600" lvl="2" indent="-228600">
              <a:buFont typeface="Arial" panose="020B0604020202020204" pitchFamily="34" charset="0"/>
              <a:buChar char="•"/>
            </a:pPr>
            <a:r>
              <a:rPr lang="en-US" sz="1600" dirty="0" err="1"/>
              <a:t>Taushetens</a:t>
            </a:r>
            <a:r>
              <a:rPr lang="en-US" sz="1600" dirty="0"/>
              <a:t> </a:t>
            </a:r>
            <a:r>
              <a:rPr lang="en-US" sz="1600" dirty="0" err="1"/>
              <a:t>egen</a:t>
            </a:r>
            <a:r>
              <a:rPr lang="en-US" sz="1600" dirty="0"/>
              <a:t> </a:t>
            </a:r>
            <a:r>
              <a:rPr lang="en-US" sz="1600" dirty="0" err="1"/>
              <a:t>dynamikk</a:t>
            </a:r>
            <a:r>
              <a:rPr lang="en-US" sz="1600" dirty="0"/>
              <a:t> </a:t>
            </a:r>
            <a:r>
              <a:rPr lang="en-US" sz="1600" dirty="0" err="1"/>
              <a:t>forsterkes</a:t>
            </a:r>
            <a:r>
              <a:rPr lang="en-US" sz="1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729275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94B95CD-B033-428C-B1E5-435AB59F40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9940" y="365124"/>
            <a:ext cx="6172200" cy="1828800"/>
          </a:xfrm>
        </p:spPr>
        <p:txBody>
          <a:bodyPr>
            <a:normAutofit/>
          </a:bodyPr>
          <a:lstStyle/>
          <a:p>
            <a:r>
              <a:rPr lang="nb-NO"/>
              <a:t>Min reaksjon på pappas hemmelighet</a:t>
            </a:r>
          </a:p>
        </p:txBody>
      </p:sp>
      <p:pic>
        <p:nvPicPr>
          <p:cNvPr id="4" name="Bilde 4" descr="Et bilde som inneholder person, kvinne, jente, holder&#10;&#10;Automatisk generert beskrivelse">
            <a:extLst>
              <a:ext uri="{FF2B5EF4-FFF2-40B4-BE49-F238E27FC236}">
                <a16:creationId xmlns:a16="http://schemas.microsoft.com/office/drawing/2014/main" id="{F5A25BF4-0C80-4B24-83A1-ADC875BA7B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55"/>
          <a:stretch/>
        </p:blipFill>
        <p:spPr>
          <a:xfrm>
            <a:off x="20" y="10"/>
            <a:ext cx="4639713" cy="6857990"/>
          </a:xfrm>
          <a:prstGeom prst="rect">
            <a:avLst/>
          </a:prstGeom>
        </p:spPr>
      </p:pic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5C95D58-ACFF-4ADC-9A3C-2678915EF4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69940" y="2322576"/>
            <a:ext cx="6172200" cy="385876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nb-NO" sz="2400" dirty="0"/>
              <a:t>Følelsen av å reagere feil</a:t>
            </a:r>
          </a:p>
          <a:p>
            <a:endParaRPr lang="nb-NO" sz="2400" dirty="0"/>
          </a:p>
          <a:p>
            <a:r>
              <a:rPr lang="nb-NO" sz="2400" dirty="0"/>
              <a:t>Stilte spørsmål og skrev tekster</a:t>
            </a:r>
          </a:p>
          <a:p>
            <a:endParaRPr lang="nb-NO" sz="2400" dirty="0"/>
          </a:p>
          <a:p>
            <a:r>
              <a:rPr lang="nb-NO" sz="2400" dirty="0"/>
              <a:t>Fra familiehemmelighet til åpenhet i offentligheten</a:t>
            </a:r>
          </a:p>
          <a:p>
            <a:endParaRPr lang="nb-NO" sz="2400" dirty="0"/>
          </a:p>
          <a:p>
            <a:r>
              <a:rPr lang="nb-NO" sz="2400" dirty="0"/>
              <a:t>Utfordringene knyttet til å være mannlig utsatt</a:t>
            </a:r>
          </a:p>
          <a:p>
            <a:endParaRPr lang="nb-NO" sz="2400" dirty="0"/>
          </a:p>
        </p:txBody>
      </p:sp>
    </p:spTree>
    <p:extLst>
      <p:ext uri="{BB962C8B-B14F-4D97-AF65-F5344CB8AC3E}">
        <p14:creationId xmlns:p14="http://schemas.microsoft.com/office/powerpoint/2010/main" val="26284006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11">
            <a:extLst>
              <a:ext uri="{FF2B5EF4-FFF2-40B4-BE49-F238E27FC236}">
                <a16:creationId xmlns:a16="http://schemas.microsoft.com/office/drawing/2014/main" id="{A7AE9375-4664-4DB2-922D-2782A6E439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52F21E56-81EF-4BE9-BA24-E31C6AE3F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669925"/>
            <a:ext cx="4800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i="0">
                <a:solidFill>
                  <a:schemeClr val="bg1"/>
                </a:solidFill>
              </a:rPr>
              <a:t>Pappa som småbarnsfar</a:t>
            </a:r>
          </a:p>
        </p:txBody>
      </p:sp>
      <p:cxnSp>
        <p:nvCxnSpPr>
          <p:cNvPr id="34" name="Straight Connector 13">
            <a:extLst>
              <a:ext uri="{FF2B5EF4-FFF2-40B4-BE49-F238E27FC236}">
                <a16:creationId xmlns:a16="http://schemas.microsoft.com/office/drawing/2014/main" id="{EE504C98-6397-41C1-A8D8-2D9C4ED307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" y="2026340"/>
            <a:ext cx="6095999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kstSylinder 6">
            <a:extLst>
              <a:ext uri="{FF2B5EF4-FFF2-40B4-BE49-F238E27FC236}">
                <a16:creationId xmlns:a16="http://schemas.microsoft.com/office/drawing/2014/main" id="{7FB7D276-C10D-42E2-91F8-76549C4C85B8}"/>
              </a:ext>
            </a:extLst>
          </p:cNvPr>
          <p:cNvSpPr txBox="1"/>
          <p:nvPr/>
        </p:nvSpPr>
        <p:spPr>
          <a:xfrm>
            <a:off x="1086380" y="2196895"/>
            <a:ext cx="4800600" cy="3711571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Ctr="0" forceAA="0" compatLnSpc="1">
            <a:prstTxWarp prst="textNoShape">
              <a:avLst/>
            </a:prstTxWarp>
            <a:noAutofit/>
          </a:bodyPr>
          <a:lstStyle/>
          <a:p>
            <a:pPr marL="342900" indent="-342900">
              <a:lnSpc>
                <a:spcPct val="90000"/>
              </a:lnSpc>
              <a:spcAft>
                <a:spcPts val="600"/>
              </a:spcAft>
              <a:buSzPct val="800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Mitt store idol!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SzPct val="80000"/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/>
              </a:solidFill>
            </a:endParaRP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SzPct val="80000"/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chemeClr val="bg1"/>
                </a:solidFill>
              </a:rPr>
              <a:t>Følelsen</a:t>
            </a:r>
            <a:r>
              <a:rPr lang="en-US" sz="2800" dirty="0">
                <a:solidFill>
                  <a:schemeClr val="bg1"/>
                </a:solidFill>
              </a:rPr>
              <a:t> av at det var </a:t>
            </a:r>
            <a:r>
              <a:rPr lang="en-US" sz="2800" dirty="0" err="1">
                <a:solidFill>
                  <a:schemeClr val="bg1"/>
                </a:solidFill>
              </a:rPr>
              <a:t>noe</a:t>
            </a:r>
            <a:r>
              <a:rPr lang="en-US" sz="2800" dirty="0">
                <a:solidFill>
                  <a:schemeClr val="bg1"/>
                </a:solidFill>
              </a:rPr>
              <a:t> pappa </a:t>
            </a:r>
            <a:r>
              <a:rPr lang="en-US" sz="2800" dirty="0" err="1">
                <a:solidFill>
                  <a:schemeClr val="bg1"/>
                </a:solidFill>
              </a:rPr>
              <a:t>skulle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rekke</a:t>
            </a:r>
            <a:endParaRPr lang="en-US" sz="2800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  <a:buSzPct val="80000"/>
            </a:pPr>
            <a:endParaRPr lang="en-US" sz="2800" dirty="0">
              <a:solidFill>
                <a:schemeClr val="bg1"/>
              </a:solidFill>
            </a:endParaRP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SzPct val="80000"/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chemeClr val="bg1"/>
                </a:solidFill>
              </a:rPr>
              <a:t>Motstand</a:t>
            </a:r>
            <a:r>
              <a:rPr lang="en-US" sz="2800" dirty="0">
                <a:solidFill>
                  <a:schemeClr val="bg1"/>
                </a:solidFill>
              </a:rPr>
              <a:t> mot </a:t>
            </a:r>
            <a:r>
              <a:rPr lang="en-US" sz="2800" dirty="0" err="1">
                <a:solidFill>
                  <a:schemeClr val="bg1"/>
                </a:solidFill>
              </a:rPr>
              <a:t>tristhet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og</a:t>
            </a:r>
            <a:r>
              <a:rPr lang="en-US" sz="2800" dirty="0">
                <a:solidFill>
                  <a:schemeClr val="bg1"/>
                </a:solidFill>
              </a:rPr>
              <a:t> «</a:t>
            </a:r>
            <a:r>
              <a:rPr lang="en-US" sz="2800" dirty="0" err="1">
                <a:solidFill>
                  <a:schemeClr val="bg1"/>
                </a:solidFill>
              </a:rPr>
              <a:t>surving</a:t>
            </a:r>
            <a:r>
              <a:rPr lang="en-US" sz="2800" dirty="0">
                <a:solidFill>
                  <a:schemeClr val="bg1"/>
                </a:solidFill>
              </a:rPr>
              <a:t>» </a:t>
            </a:r>
            <a:r>
              <a:rPr lang="en-US" sz="2800" dirty="0">
                <a:solidFill>
                  <a:schemeClr val="bg1"/>
                </a:solidFill>
                <a:sym typeface="Wingdings" pitchFamily="2" charset="2"/>
              </a:rPr>
              <a:t>   </a:t>
            </a:r>
            <a:r>
              <a:rPr lang="en-US" sz="2800" dirty="0" err="1">
                <a:solidFill>
                  <a:schemeClr val="bg1"/>
                </a:solidFill>
                <a:sym typeface="Wingdings" pitchFamily="2" charset="2"/>
              </a:rPr>
              <a:t>Normale</a:t>
            </a:r>
            <a:r>
              <a:rPr lang="en-US" sz="2800" dirty="0">
                <a:solidFill>
                  <a:schemeClr val="bg1"/>
                </a:solidFill>
                <a:sym typeface="Wingdings" pitchFamily="2" charset="2"/>
              </a:rPr>
              <a:t> </a:t>
            </a:r>
            <a:r>
              <a:rPr lang="en-US" sz="2800" dirty="0" err="1">
                <a:solidFill>
                  <a:schemeClr val="bg1"/>
                </a:solidFill>
                <a:sym typeface="Wingdings" pitchFamily="2" charset="2"/>
              </a:rPr>
              <a:t>reaksjoner</a:t>
            </a:r>
            <a:r>
              <a:rPr lang="en-US" sz="2800" dirty="0">
                <a:solidFill>
                  <a:schemeClr val="bg1"/>
                </a:solidFill>
                <a:sym typeface="Wingdings" pitchFamily="2" charset="2"/>
              </a:rPr>
              <a:t> </a:t>
            </a:r>
            <a:r>
              <a:rPr lang="en-US" sz="2800" dirty="0" err="1">
                <a:solidFill>
                  <a:schemeClr val="bg1"/>
                </a:solidFill>
                <a:sym typeface="Wingdings" pitchFamily="2" charset="2"/>
              </a:rPr>
              <a:t>etter</a:t>
            </a:r>
            <a:r>
              <a:rPr lang="en-US" sz="2800" dirty="0">
                <a:solidFill>
                  <a:schemeClr val="bg1"/>
                </a:solidFill>
                <a:sym typeface="Wingdings" pitchFamily="2" charset="2"/>
              </a:rPr>
              <a:t> </a:t>
            </a:r>
            <a:r>
              <a:rPr lang="en-US" sz="2800" dirty="0" err="1">
                <a:solidFill>
                  <a:schemeClr val="bg1"/>
                </a:solidFill>
                <a:sym typeface="Wingdings" pitchFamily="2" charset="2"/>
              </a:rPr>
              <a:t>traumer</a:t>
            </a:r>
            <a:endParaRPr lang="en-US" sz="2800" dirty="0">
              <a:solidFill>
                <a:schemeClr val="bg1"/>
              </a:solidFill>
              <a:sym typeface="Wingdings" pitchFamily="2" charset="2"/>
            </a:endParaRPr>
          </a:p>
        </p:txBody>
      </p:sp>
      <p:pic>
        <p:nvPicPr>
          <p:cNvPr id="5" name="Bilde 5" descr="Et bilde som inneholder person, utendørs, mann, sitter&#10;&#10;Automatisk generert beskrivelse">
            <a:extLst>
              <a:ext uri="{FF2B5EF4-FFF2-40B4-BE49-F238E27FC236}">
                <a16:creationId xmlns:a16="http://schemas.microsoft.com/office/drawing/2014/main" id="{FA70A07D-2324-428E-9C87-E494A0FAD0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859" r="1" b="1"/>
          <a:stretch/>
        </p:blipFill>
        <p:spPr>
          <a:xfrm>
            <a:off x="7330326" y="369913"/>
            <a:ext cx="2218373" cy="2784532"/>
          </a:xfrm>
          <a:prstGeom prst="rect">
            <a:avLst/>
          </a:prstGeom>
        </p:spPr>
      </p:pic>
      <p:sp>
        <p:nvSpPr>
          <p:cNvPr id="35" name="Rectangle 15">
            <a:extLst>
              <a:ext uri="{FF2B5EF4-FFF2-40B4-BE49-F238E27FC236}">
                <a16:creationId xmlns:a16="http://schemas.microsoft.com/office/drawing/2014/main" id="{C87417AF-190E-4D6E-AFA6-7D3E84B0B4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1603" y="182859"/>
            <a:ext cx="3996261" cy="3177496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Bilde 4" descr="Et bilde som inneholder person, innendørs, mann, sitter&#10;&#10;Automatisk generert beskrivelse">
            <a:extLst>
              <a:ext uri="{FF2B5EF4-FFF2-40B4-BE49-F238E27FC236}">
                <a16:creationId xmlns:a16="http://schemas.microsoft.com/office/drawing/2014/main" id="{E1AA6F16-771F-47E4-AE0A-AEB86B421F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r="1" b="5994"/>
          <a:stretch/>
        </p:blipFill>
        <p:spPr>
          <a:xfrm>
            <a:off x="8722213" y="3730267"/>
            <a:ext cx="2221536" cy="2784532"/>
          </a:xfrm>
          <a:prstGeom prst="rect">
            <a:avLst/>
          </a:prstGeom>
        </p:spPr>
      </p:pic>
      <p:sp>
        <p:nvSpPr>
          <p:cNvPr id="36" name="Rectangle 17">
            <a:extLst>
              <a:ext uri="{FF2B5EF4-FFF2-40B4-BE49-F238E27FC236}">
                <a16:creationId xmlns:a16="http://schemas.microsoft.com/office/drawing/2014/main" id="{80B30ED8-273E-4C07-8568-2FE5CC5C48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5071" y="3543213"/>
            <a:ext cx="3996261" cy="3177496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9820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Bilde 5" descr="Et bilde som inneholder person, leker, sport, kvinne&#10;&#10;Automatisk generert beskrivelse">
            <a:extLst>
              <a:ext uri="{FF2B5EF4-FFF2-40B4-BE49-F238E27FC236}">
                <a16:creationId xmlns:a16="http://schemas.microsoft.com/office/drawing/2014/main" id="{4CA8CF10-FF70-4015-812D-93C0B757B0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9090" b="13876"/>
          <a:stretch/>
        </p:blipFill>
        <p:spPr>
          <a:xfrm>
            <a:off x="3522468" y="10"/>
            <a:ext cx="866953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D3981AC-7B61-4947-BCF3-F7AA7FA38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5AE263C1-AF12-481D-B390-0FA73B31D3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4712"/>
          </a:xfrm>
          <a:prstGeom prst="ellipse">
            <a:avLst/>
          </a:prstGeom>
        </p:spPr>
        <p:txBody>
          <a:bodyPr anchor="b">
            <a:normAutofit/>
          </a:bodyPr>
          <a:lstStyle/>
          <a:p>
            <a:r>
              <a:rPr lang="nb-NO" sz="2400"/>
              <a:t>Pappa som tenåringsfar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2A5E41F-B6FB-466B-B895-7626937972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718054"/>
            <a:ext cx="3438906" cy="320725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nb-NO" sz="1700" cap="all" dirty="0">
                <a:ea typeface="+mn-lt"/>
                <a:cs typeface="+mn-lt"/>
              </a:rPr>
              <a:t>Håndballen - vårt felles prosjekt</a:t>
            </a:r>
            <a:br>
              <a:rPr lang="nb-NO" sz="1700" cap="all" dirty="0">
                <a:ea typeface="+mn-lt"/>
                <a:cs typeface="+mn-lt"/>
              </a:rPr>
            </a:br>
            <a:endParaRPr lang="nb-NO" sz="1700" dirty="0">
              <a:ea typeface="+mn-lt"/>
              <a:cs typeface="+mn-lt"/>
            </a:endParaRPr>
          </a:p>
          <a:p>
            <a:pPr marL="457200" indent="-457200">
              <a:buFont typeface="+mj-lt"/>
              <a:buAutoNum type="arabicPeriod"/>
            </a:pPr>
            <a:r>
              <a:rPr lang="nb-NO" sz="1700" cap="all" dirty="0"/>
              <a:t>Pappas depresjon – </a:t>
            </a:r>
            <a:br>
              <a:rPr lang="nb-NO" sz="1700" cap="all" dirty="0"/>
            </a:br>
            <a:r>
              <a:rPr lang="nb-NO" sz="1700" cap="all" dirty="0"/>
              <a:t>mitt ansvar</a:t>
            </a:r>
            <a:br>
              <a:rPr lang="nb-NO" sz="1700" cap="all" dirty="0"/>
            </a:br>
            <a:endParaRPr lang="nb-NO" sz="1700" cap="all" dirty="0"/>
          </a:p>
          <a:p>
            <a:pPr marL="457200" indent="-457200">
              <a:buFont typeface="+mj-lt"/>
              <a:buAutoNum type="arabicPeriod"/>
            </a:pPr>
            <a:r>
              <a:rPr lang="nb-NO" sz="1700" cap="all" dirty="0"/>
              <a:t>Jeg utvikler en spiseforstyrrelse</a:t>
            </a:r>
          </a:p>
          <a:p>
            <a:endParaRPr lang="nb-NO" sz="1700" cap="all" dirty="0">
              <a:ea typeface="+mn-lt"/>
              <a:cs typeface="+mn-lt"/>
            </a:endParaRPr>
          </a:p>
          <a:p>
            <a:endParaRPr lang="nb-NO" sz="1700" cap="all" dirty="0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460373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{EC3B9D82-D089-D041-A172-81489F7543DC}tf10001069</Template>
  <TotalTime>7020</TotalTime>
  <Words>282</Words>
  <Application>Microsoft Macintosh PowerPoint</Application>
  <PresentationFormat>Widescreen</PresentationFormat>
  <Paragraphs>60</Paragraphs>
  <Slides>11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4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Wingdings</vt:lpstr>
      <vt:lpstr>Office-tema</vt:lpstr>
      <vt:lpstr>Pappas hemmelighet - familiens traume</vt:lpstr>
      <vt:lpstr>På en restaurant i Trondheim  I 2013….</vt:lpstr>
      <vt:lpstr>OVERGREPENE</vt:lpstr>
      <vt:lpstr>Skam og mestring i ungdomsårene</vt:lpstr>
      <vt:lpstr>Hvordan har overgrepene påvirket meg som voksen?  </vt:lpstr>
      <vt:lpstr>Skam og skyld i ulike livsfaser</vt:lpstr>
      <vt:lpstr>Min reaksjon på pappas hemmelighet</vt:lpstr>
      <vt:lpstr>Pappa som småbarnsfar</vt:lpstr>
      <vt:lpstr>Pappa som tenåringsfar</vt:lpstr>
      <vt:lpstr>Siden pappa fortalte sin historie:</vt:lpstr>
      <vt:lpstr>Takk for oppmerksomheten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Pappas hemmelighet - familiens traume</dc:title>
  <dc:creator>Odd Werner Hansen</dc:creator>
  <cp:lastModifiedBy>Vilde Bratland Hansen</cp:lastModifiedBy>
  <cp:revision>10</cp:revision>
  <dcterms:created xsi:type="dcterms:W3CDTF">2020-10-27T15:18:11Z</dcterms:created>
  <dcterms:modified xsi:type="dcterms:W3CDTF">2022-06-03T08:15:55Z</dcterms:modified>
</cp:coreProperties>
</file>