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80" r:id="rId2"/>
    <p:sldId id="282" r:id="rId3"/>
    <p:sldId id="279" r:id="rId4"/>
    <p:sldId id="303" r:id="rId5"/>
    <p:sldId id="307" r:id="rId6"/>
    <p:sldId id="289" r:id="rId7"/>
    <p:sldId id="288" r:id="rId8"/>
    <p:sldId id="290" r:id="rId9"/>
    <p:sldId id="291" r:id="rId10"/>
    <p:sldId id="293" r:id="rId11"/>
    <p:sldId id="310" r:id="rId12"/>
    <p:sldId id="277" r:id="rId13"/>
    <p:sldId id="318" r:id="rId14"/>
    <p:sldId id="257" r:id="rId15"/>
    <p:sldId id="258" r:id="rId16"/>
    <p:sldId id="259" r:id="rId17"/>
    <p:sldId id="260" r:id="rId18"/>
    <p:sldId id="325" r:id="rId19"/>
    <p:sldId id="262" r:id="rId20"/>
    <p:sldId id="263" r:id="rId21"/>
    <p:sldId id="312" r:id="rId22"/>
    <p:sldId id="264" r:id="rId23"/>
    <p:sldId id="319" r:id="rId24"/>
    <p:sldId id="320" r:id="rId25"/>
    <p:sldId id="266" r:id="rId26"/>
    <p:sldId id="269" r:id="rId27"/>
    <p:sldId id="271" r:id="rId28"/>
    <p:sldId id="272" r:id="rId29"/>
    <p:sldId id="321" r:id="rId30"/>
    <p:sldId id="295" r:id="rId31"/>
    <p:sldId id="273" r:id="rId32"/>
    <p:sldId id="267" r:id="rId33"/>
    <p:sldId id="305" r:id="rId34"/>
    <p:sldId id="322" r:id="rId35"/>
    <p:sldId id="324" r:id="rId36"/>
    <p:sldId id="274" r:id="rId37"/>
    <p:sldId id="278" r:id="rId38"/>
    <p:sldId id="292" r:id="rId39"/>
    <p:sldId id="296" r:id="rId40"/>
    <p:sldId id="306" r:id="rId41"/>
    <p:sldId id="297" r:id="rId42"/>
    <p:sldId id="298" r:id="rId43"/>
    <p:sldId id="299" r:id="rId44"/>
    <p:sldId id="308" r:id="rId45"/>
  </p:sldIdLst>
  <p:sldSz cx="12192000" cy="6858000"/>
  <p:notesSz cx="6669088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vland, Hege" initials="LH" lastIdx="1" clrIdx="0">
    <p:extLst>
      <p:ext uri="{19B8F6BF-5375-455C-9EA6-DF929625EA0E}">
        <p15:presenceInfo xmlns:p15="http://schemas.microsoft.com/office/powerpoint/2012/main" userId="S::fmavhla@fylkesmannen.no::cd055946-9339-44d8-9849-ba0f4332f23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9BF66E-49DC-4F36-9B44-6C31FBBE5B40}" v="1" dt="2021-11-29T08:19:40.1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iddels stil 4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Mørk stil 2 – utheving 1 / uthevin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516481-5A24-4611-BF6F-A073D22BC9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7A6C47-8D9A-4944-93BA-004573278E26}">
      <dgm:prSet/>
      <dgm:spPr>
        <a:solidFill>
          <a:schemeClr val="accent6"/>
        </a:solidFill>
      </dgm:spPr>
      <dgm:t>
        <a:bodyPr/>
        <a:lstStyle/>
        <a:p>
          <a:r>
            <a:rPr lang="nb-NO" dirty="0"/>
            <a:t>GRØNT felt – hjelpetekst/forklaring</a:t>
          </a:r>
          <a:endParaRPr lang="en-US" dirty="0"/>
        </a:p>
      </dgm:t>
    </dgm:pt>
    <dgm:pt modelId="{DF4B9A1E-670B-49F4-B164-8863CB1D4FCF}" type="parTrans" cxnId="{1E65A34A-4CDE-4E6C-8A3F-55B6D6484B88}">
      <dgm:prSet/>
      <dgm:spPr/>
      <dgm:t>
        <a:bodyPr/>
        <a:lstStyle/>
        <a:p>
          <a:endParaRPr lang="en-US"/>
        </a:p>
      </dgm:t>
    </dgm:pt>
    <dgm:pt modelId="{89BEC24C-05DE-4725-99F2-3A30C22E321A}" type="sibTrans" cxnId="{1E65A34A-4CDE-4E6C-8A3F-55B6D6484B88}">
      <dgm:prSet/>
      <dgm:spPr/>
      <dgm:t>
        <a:bodyPr/>
        <a:lstStyle/>
        <a:p>
          <a:endParaRPr lang="en-US"/>
        </a:p>
      </dgm:t>
    </dgm:pt>
    <dgm:pt modelId="{E851CB42-EA0E-40B9-846A-FCD995B81E2A}">
      <dgm:prSet/>
      <dgm:spPr>
        <a:solidFill>
          <a:srgbClr val="FFFF00"/>
        </a:solidFill>
      </dgm:spPr>
      <dgm:t>
        <a:bodyPr/>
        <a:lstStyle/>
        <a:p>
          <a:r>
            <a:rPr lang="nb-NO" dirty="0">
              <a:solidFill>
                <a:schemeClr val="tx1"/>
              </a:solidFill>
            </a:rPr>
            <a:t>GULT felt – ingen endring fra i fjor</a:t>
          </a:r>
          <a:endParaRPr lang="en-US" dirty="0">
            <a:solidFill>
              <a:schemeClr val="tx1"/>
            </a:solidFill>
          </a:endParaRPr>
        </a:p>
      </dgm:t>
    </dgm:pt>
    <dgm:pt modelId="{D8B974FA-F2D2-473F-856D-65EE0E0547D2}" type="parTrans" cxnId="{5D94CE69-1CF4-4FBC-8507-D75FB2BBCC79}">
      <dgm:prSet/>
      <dgm:spPr/>
      <dgm:t>
        <a:bodyPr/>
        <a:lstStyle/>
        <a:p>
          <a:endParaRPr lang="en-US"/>
        </a:p>
      </dgm:t>
    </dgm:pt>
    <dgm:pt modelId="{363422F0-A36B-4E6B-A0C8-F26D9468FE65}" type="sibTrans" cxnId="{5D94CE69-1CF4-4FBC-8507-D75FB2BBCC79}">
      <dgm:prSet/>
      <dgm:spPr/>
      <dgm:t>
        <a:bodyPr/>
        <a:lstStyle/>
        <a:p>
          <a:endParaRPr lang="en-US"/>
        </a:p>
      </dgm:t>
    </dgm:pt>
    <dgm:pt modelId="{60E5C215-5BC1-4A48-8ABE-D8E217633380}">
      <dgm:prSet/>
      <dgm:spPr>
        <a:solidFill>
          <a:srgbClr val="FFC000"/>
        </a:solidFill>
      </dgm:spPr>
      <dgm:t>
        <a:bodyPr/>
        <a:lstStyle/>
        <a:p>
          <a:r>
            <a:rPr lang="nb-NO" dirty="0"/>
            <a:t>ORANSJE felt – nytt/endring fra i fjor</a:t>
          </a:r>
          <a:endParaRPr lang="en-US" dirty="0"/>
        </a:p>
      </dgm:t>
    </dgm:pt>
    <dgm:pt modelId="{A97A0880-4CD7-43FC-89D6-94EA9EF28F1A}" type="parTrans" cxnId="{9077F97D-C6BB-4E0F-AFC0-0027196F20A8}">
      <dgm:prSet/>
      <dgm:spPr/>
      <dgm:t>
        <a:bodyPr/>
        <a:lstStyle/>
        <a:p>
          <a:endParaRPr lang="en-US"/>
        </a:p>
      </dgm:t>
    </dgm:pt>
    <dgm:pt modelId="{F2DA4E7B-CD43-4694-99FB-D8FA88DE88A5}" type="sibTrans" cxnId="{9077F97D-C6BB-4E0F-AFC0-0027196F20A8}">
      <dgm:prSet/>
      <dgm:spPr/>
      <dgm:t>
        <a:bodyPr/>
        <a:lstStyle/>
        <a:p>
          <a:endParaRPr lang="en-US"/>
        </a:p>
      </dgm:t>
    </dgm:pt>
    <dgm:pt modelId="{BA03CFC9-C5CA-4FBF-BBC0-F914BA80A3AA}" type="pres">
      <dgm:prSet presAssocID="{05516481-5A24-4611-BF6F-A073D22BC98D}" presName="linear" presStyleCnt="0">
        <dgm:presLayoutVars>
          <dgm:animLvl val="lvl"/>
          <dgm:resizeHandles val="exact"/>
        </dgm:presLayoutVars>
      </dgm:prSet>
      <dgm:spPr/>
    </dgm:pt>
    <dgm:pt modelId="{ACEBB57B-4E17-41FF-AE16-B83D288CE5D2}" type="pres">
      <dgm:prSet presAssocID="{5E7A6C47-8D9A-4944-93BA-004573278E2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AAA5C84-7F63-4E2D-843A-1EF3E5C5DC85}" type="pres">
      <dgm:prSet presAssocID="{89BEC24C-05DE-4725-99F2-3A30C22E321A}" presName="spacer" presStyleCnt="0"/>
      <dgm:spPr/>
    </dgm:pt>
    <dgm:pt modelId="{27C4DF76-6A06-49C3-8245-DE5843D69008}" type="pres">
      <dgm:prSet presAssocID="{E851CB42-EA0E-40B9-846A-FCD995B81E2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D644E65-9CB8-4506-A531-C81F3694FC6C}" type="pres">
      <dgm:prSet presAssocID="{363422F0-A36B-4E6B-A0C8-F26D9468FE65}" presName="spacer" presStyleCnt="0"/>
      <dgm:spPr/>
    </dgm:pt>
    <dgm:pt modelId="{AF977DC9-4F01-4ADF-9F87-AE62623B0BC1}" type="pres">
      <dgm:prSet presAssocID="{60E5C215-5BC1-4A48-8ABE-D8E21763338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02A7C1D-6853-437C-B717-E0048F492E7B}" type="presOf" srcId="{05516481-5A24-4611-BF6F-A073D22BC98D}" destId="{BA03CFC9-C5CA-4FBF-BBC0-F914BA80A3AA}" srcOrd="0" destOrd="0" presId="urn:microsoft.com/office/officeart/2005/8/layout/vList2"/>
    <dgm:cxn modelId="{CBC1C03C-8069-46C1-9882-245B50211F3B}" type="presOf" srcId="{E851CB42-EA0E-40B9-846A-FCD995B81E2A}" destId="{27C4DF76-6A06-49C3-8245-DE5843D69008}" srcOrd="0" destOrd="0" presId="urn:microsoft.com/office/officeart/2005/8/layout/vList2"/>
    <dgm:cxn modelId="{5D94CE69-1CF4-4FBC-8507-D75FB2BBCC79}" srcId="{05516481-5A24-4611-BF6F-A073D22BC98D}" destId="{E851CB42-EA0E-40B9-846A-FCD995B81E2A}" srcOrd="1" destOrd="0" parTransId="{D8B974FA-F2D2-473F-856D-65EE0E0547D2}" sibTransId="{363422F0-A36B-4E6B-A0C8-F26D9468FE65}"/>
    <dgm:cxn modelId="{1E65A34A-4CDE-4E6C-8A3F-55B6D6484B88}" srcId="{05516481-5A24-4611-BF6F-A073D22BC98D}" destId="{5E7A6C47-8D9A-4944-93BA-004573278E26}" srcOrd="0" destOrd="0" parTransId="{DF4B9A1E-670B-49F4-B164-8863CB1D4FCF}" sibTransId="{89BEC24C-05DE-4725-99F2-3A30C22E321A}"/>
    <dgm:cxn modelId="{82885379-B567-4C24-859E-92AA99435C9E}" type="presOf" srcId="{5E7A6C47-8D9A-4944-93BA-004573278E26}" destId="{ACEBB57B-4E17-41FF-AE16-B83D288CE5D2}" srcOrd="0" destOrd="0" presId="urn:microsoft.com/office/officeart/2005/8/layout/vList2"/>
    <dgm:cxn modelId="{9077F97D-C6BB-4E0F-AFC0-0027196F20A8}" srcId="{05516481-5A24-4611-BF6F-A073D22BC98D}" destId="{60E5C215-5BC1-4A48-8ABE-D8E217633380}" srcOrd="2" destOrd="0" parTransId="{A97A0880-4CD7-43FC-89D6-94EA9EF28F1A}" sibTransId="{F2DA4E7B-CD43-4694-99FB-D8FA88DE88A5}"/>
    <dgm:cxn modelId="{25885D9D-B665-4C59-BB95-001401D062F6}" type="presOf" srcId="{60E5C215-5BC1-4A48-8ABE-D8E217633380}" destId="{AF977DC9-4F01-4ADF-9F87-AE62623B0BC1}" srcOrd="0" destOrd="0" presId="urn:microsoft.com/office/officeart/2005/8/layout/vList2"/>
    <dgm:cxn modelId="{AE55AF83-31CC-4C35-B8DF-37002AF75E4C}" type="presParOf" srcId="{BA03CFC9-C5CA-4FBF-BBC0-F914BA80A3AA}" destId="{ACEBB57B-4E17-41FF-AE16-B83D288CE5D2}" srcOrd="0" destOrd="0" presId="urn:microsoft.com/office/officeart/2005/8/layout/vList2"/>
    <dgm:cxn modelId="{A9B83EE5-510B-42B4-8A18-EAFFB7490ACE}" type="presParOf" srcId="{BA03CFC9-C5CA-4FBF-BBC0-F914BA80A3AA}" destId="{4AAA5C84-7F63-4E2D-843A-1EF3E5C5DC85}" srcOrd="1" destOrd="0" presId="urn:microsoft.com/office/officeart/2005/8/layout/vList2"/>
    <dgm:cxn modelId="{19EB8CB0-EFF4-4C9C-9A90-B8C9D9744774}" type="presParOf" srcId="{BA03CFC9-C5CA-4FBF-BBC0-F914BA80A3AA}" destId="{27C4DF76-6A06-49C3-8245-DE5843D69008}" srcOrd="2" destOrd="0" presId="urn:microsoft.com/office/officeart/2005/8/layout/vList2"/>
    <dgm:cxn modelId="{F82BB75C-21D0-4D16-9177-A032990051DA}" type="presParOf" srcId="{BA03CFC9-C5CA-4FBF-BBC0-F914BA80A3AA}" destId="{1D644E65-9CB8-4506-A531-C81F3694FC6C}" srcOrd="3" destOrd="0" presId="urn:microsoft.com/office/officeart/2005/8/layout/vList2"/>
    <dgm:cxn modelId="{4A91D59E-64BF-4338-9AA6-FC389352F997}" type="presParOf" srcId="{BA03CFC9-C5CA-4FBF-BBC0-F914BA80A3AA}" destId="{AF977DC9-4F01-4ADF-9F87-AE62623B0BC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BB57B-4E17-41FF-AE16-B83D288CE5D2}">
      <dsp:nvSpPr>
        <dsp:cNvPr id="0" name=""/>
        <dsp:cNvSpPr/>
      </dsp:nvSpPr>
      <dsp:spPr>
        <a:xfrm>
          <a:off x="0" y="116824"/>
          <a:ext cx="10515600" cy="1271205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5300" kern="1200" dirty="0"/>
            <a:t>GRØNT felt – hjelpetekst/forklaring</a:t>
          </a:r>
          <a:endParaRPr lang="en-US" sz="5300" kern="1200" dirty="0"/>
        </a:p>
      </dsp:txBody>
      <dsp:txXfrm>
        <a:off x="62055" y="178879"/>
        <a:ext cx="10391490" cy="1147095"/>
      </dsp:txXfrm>
    </dsp:sp>
    <dsp:sp modelId="{27C4DF76-6A06-49C3-8245-DE5843D69008}">
      <dsp:nvSpPr>
        <dsp:cNvPr id="0" name=""/>
        <dsp:cNvSpPr/>
      </dsp:nvSpPr>
      <dsp:spPr>
        <a:xfrm>
          <a:off x="0" y="1540669"/>
          <a:ext cx="10515600" cy="1271205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5300" kern="1200" dirty="0">
              <a:solidFill>
                <a:schemeClr val="tx1"/>
              </a:solidFill>
            </a:rPr>
            <a:t>GULT felt – ingen endring fra i fjor</a:t>
          </a:r>
          <a:endParaRPr lang="en-US" sz="5300" kern="1200" dirty="0">
            <a:solidFill>
              <a:schemeClr val="tx1"/>
            </a:solidFill>
          </a:endParaRPr>
        </a:p>
      </dsp:txBody>
      <dsp:txXfrm>
        <a:off x="62055" y="1602724"/>
        <a:ext cx="10391490" cy="1147095"/>
      </dsp:txXfrm>
    </dsp:sp>
    <dsp:sp modelId="{AF977DC9-4F01-4ADF-9F87-AE62623B0BC1}">
      <dsp:nvSpPr>
        <dsp:cNvPr id="0" name=""/>
        <dsp:cNvSpPr/>
      </dsp:nvSpPr>
      <dsp:spPr>
        <a:xfrm>
          <a:off x="0" y="2964514"/>
          <a:ext cx="10515600" cy="1271205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5300" kern="1200" dirty="0"/>
            <a:t>ORANSJE felt – nytt/endring fra i fjor</a:t>
          </a:r>
          <a:endParaRPr lang="en-US" sz="5300" kern="1200" dirty="0"/>
        </a:p>
      </dsp:txBody>
      <dsp:txXfrm>
        <a:off x="62055" y="3026569"/>
        <a:ext cx="10391490" cy="1147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80E0A-B0F4-41FB-BE71-499D1ED761EA}" type="datetimeFigureOut">
              <a:rPr lang="nb-NO" smtClean="0"/>
              <a:t>08.12.2021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B84AF-7F34-43CA-B8FC-30205EE85D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3687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D1494-B203-4005-A1F0-333C27597E41}" type="datetimeFigureOut">
              <a:rPr lang="nb-NO" smtClean="0"/>
              <a:t>08.12.2021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4777196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90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90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839AF-0E9C-470F-8B6F-35910CDF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0343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39AF-0E9C-470F-8B6F-35910CDF61B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014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39AF-0E9C-470F-8B6F-35910CDF61BE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5679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39AF-0E9C-470F-8B6F-35910CDF61BE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9561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39AF-0E9C-470F-8B6F-35910CDF61BE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5105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39AF-0E9C-470F-8B6F-35910CDF61BE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9376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39AF-0E9C-470F-8B6F-35910CDF61BE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9435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39AF-0E9C-470F-8B6F-35910CDF61BE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2070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39AF-0E9C-470F-8B6F-35910CDF61BE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1712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39AF-0E9C-470F-8B6F-35910CDF61BE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7565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39AF-0E9C-470F-8B6F-35910CDF61BE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10282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39AF-0E9C-470F-8B6F-35910CDF61BE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8079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  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E9AD0-AD74-49C7-B145-3C230547E75E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20664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39AF-0E9C-470F-8B6F-35910CDF61BE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64913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39AF-0E9C-470F-8B6F-35910CDF61BE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36033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39AF-0E9C-470F-8B6F-35910CDF61BE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45190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39AF-0E9C-470F-8B6F-35910CDF61BE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50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39AF-0E9C-470F-8B6F-35910CDF61BE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31897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39AF-0E9C-470F-8B6F-35910CDF61BE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50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39AF-0E9C-470F-8B6F-35910CDF61BE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25778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39AF-0E9C-470F-8B6F-35910CDF61BE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87867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39AF-0E9C-470F-8B6F-35910CDF61BE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87867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39AF-0E9C-470F-8B6F-35910CDF61BE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4619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E9AD0-AD74-49C7-B145-3C230547E75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61620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39AF-0E9C-470F-8B6F-35910CDF61BE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88475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39AF-0E9C-470F-8B6F-35910CDF61BE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9554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9FB96-39DA-48A5-9DD7-5A7DEC6AB4A3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6443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39AF-0E9C-470F-8B6F-35910CDF61BE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3725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9FB96-39DA-48A5-9DD7-5A7DEC6AB4A3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9429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3326A-81AB-4AB9-A83E-B53F67E6C2F3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4275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39AF-0E9C-470F-8B6F-35910CDF61BE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3959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39AF-0E9C-470F-8B6F-35910CDF61BE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1899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BE3D-4980-489D-9897-FFA40D1ACFC9}" type="datetime1">
              <a:rPr lang="nb-NO" smtClean="0"/>
              <a:t>08.12.2021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12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03FF-A2BA-4DAB-95E4-5D14D37DC6BE}" type="datetime1">
              <a:rPr lang="nb-NO" smtClean="0"/>
              <a:t>08.12.2021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163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56659-0941-4760-824B-9EED8CE5BDA0}" type="datetime1">
              <a:rPr lang="nb-NO" smtClean="0"/>
              <a:t>08.12.2021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7044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0" y="4242938"/>
            <a:ext cx="9522470" cy="1919113"/>
          </a:xfrm>
          <a:solidFill>
            <a:srgbClr val="F37321">
              <a:alpha val="69804"/>
            </a:srgbClr>
          </a:solidFill>
        </p:spPr>
        <p:txBody>
          <a:bodyPr lIns="683939" tIns="360000" rIns="683939" bIns="360000" anchor="t">
            <a:noAutofit/>
          </a:bodyPr>
          <a:lstStyle>
            <a:lvl1pPr>
              <a:defRPr sz="3354" cap="none" baseline="0">
                <a:solidFill>
                  <a:srgbClr val="FFEEE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3901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E243-B6C6-4305-A59C-0B7015FCDE62}" type="datetime1">
              <a:rPr lang="nb-NO" smtClean="0"/>
              <a:t>08.12.2021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560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F08C-B10B-4E09-956E-87313AF11363}" type="datetime1">
              <a:rPr lang="nb-NO" smtClean="0"/>
              <a:t>08.12.2021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9034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E09D6-4BA4-432E-9C7A-D2C736F01AAF}" type="datetime1">
              <a:rPr lang="nb-NO" smtClean="0"/>
              <a:t>08.12.2021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2526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4C3C-1A19-4886-BDB8-30A278E1B570}" type="datetime1">
              <a:rPr lang="nb-NO" smtClean="0"/>
              <a:t>08.12.2021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23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F41B-75A2-4079-8726-0F3AE2067400}" type="datetime1">
              <a:rPr lang="nb-NO" smtClean="0"/>
              <a:t>08.12.2021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7145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57A7-2519-4A4F-9B02-F2FDF4E09B72}" type="datetime1">
              <a:rPr lang="nb-NO" smtClean="0"/>
              <a:t>08.12.2021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7746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81A5-6175-4042-B0D7-5EEE84EB1B2A}" type="datetime1">
              <a:rPr lang="nb-NO" smtClean="0"/>
              <a:t>08.12.2021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5995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0800-C820-4CCE-A59E-8452B370AE48}" type="datetime1">
              <a:rPr lang="nb-NO" smtClean="0"/>
              <a:t>08.12.2021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705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8031A-6560-4AE4-AFE7-84DBF48A65F2}" type="datetime1">
              <a:rPr lang="nb-NO" smtClean="0"/>
              <a:t>08.12.2021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9050C-D806-4273-B554-689C049829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120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fmavhla@statsforvalteren.no" TargetMode="External"/><Relationship Id="rId2" Type="http://schemas.openxmlformats.org/officeDocument/2006/relationships/hyperlink" Target="mailto:toksi@statsforvalteren.no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basil.udir.no/NetHelp/nb-no/arsmelding/admin/index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qa-basil.udir.no/files/nb-no/BASIL_faglig_veil_arsmeld2021_bm.pdf" TargetMode="External"/><Relationship Id="rId4" Type="http://schemas.openxmlformats.org/officeDocument/2006/relationships/hyperlink" Target="mailto:support@conexus.no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8.png"/><Relationship Id="rId4" Type="http://schemas.openxmlformats.org/officeDocument/2006/relationships/hyperlink" Target="https://vimeo.com/24273823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hyperlink" Target="https://qa-basil.udir.no/files/nb-no/BASIL_faglig_veil_arsmeld2021_bm.pdf" TargetMode="External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udir.no/tall-og-forskning/datainnsamling--kilder/basil/arsmelding-fra-barnehagen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br.udir.no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nbr.udir.no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reg.no/registrerin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basil@udir.no" TargetMode="External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6"/>
          <p:cNvSpPr>
            <a:spLocks noGrp="1"/>
          </p:cNvSpPr>
          <p:nvPr>
            <p:ph type="sldNum" sz="quarter" idx="4294967295"/>
          </p:nvPr>
        </p:nvSpPr>
        <p:spPr>
          <a:xfrm>
            <a:off x="10236707" y="6355704"/>
            <a:ext cx="706669" cy="365568"/>
          </a:xfrm>
        </p:spPr>
        <p:txBody>
          <a:bodyPr/>
          <a:lstStyle/>
          <a:p>
            <a:fld id="{C14F48E0-C4D0-4919-8AE7-6115755043B7}" type="slidenum">
              <a:rPr lang="nb-NO" smtClean="0"/>
              <a:t>1</a:t>
            </a:fld>
            <a:endParaRPr lang="nb-NO"/>
          </a:p>
        </p:txBody>
      </p:sp>
      <p:pic>
        <p:nvPicPr>
          <p:cNvPr id="4" name="Plassholder for bilde 3">
            <a:extLst>
              <a:ext uri="{FF2B5EF4-FFF2-40B4-BE49-F238E27FC236}">
                <a16:creationId xmlns:a16="http://schemas.microsoft.com/office/drawing/2014/main" id="{9936B8B5-C3C3-4D38-8EE7-28A27713FFE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6" b="7796"/>
          <a:stretch>
            <a:fillRect/>
          </a:stretch>
        </p:blipFill>
        <p:spPr>
          <a:xfrm>
            <a:off x="1000311" y="310741"/>
            <a:ext cx="9943065" cy="3617218"/>
          </a:xfrm>
        </p:spPr>
      </p:pic>
      <p:sp>
        <p:nvSpPr>
          <p:cNvPr id="6" name="Tittel 5">
            <a:extLst>
              <a:ext uri="{FF2B5EF4-FFF2-40B4-BE49-F238E27FC236}">
                <a16:creationId xmlns:a16="http://schemas.microsoft.com/office/drawing/2014/main" id="{0DA7EBDD-EBDE-4D65-B596-C283375442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FB5017DC-C048-49F8-9BA4-6849CEAA73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15951"/>
            <a:ext cx="12192000" cy="8128000"/>
          </a:xfrm>
          <a:prstGeom prst="rect">
            <a:avLst/>
          </a:prstGeom>
        </p:spPr>
      </p:pic>
      <p:sp>
        <p:nvSpPr>
          <p:cNvPr id="11" name="Tittel 7"/>
          <p:cNvSpPr txBox="1">
            <a:spLocks/>
          </p:cNvSpPr>
          <p:nvPr/>
        </p:nvSpPr>
        <p:spPr>
          <a:xfrm>
            <a:off x="-1" y="5054958"/>
            <a:ext cx="12192001" cy="180304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6000" b="1" dirty="0">
                <a:solidFill>
                  <a:schemeClr val="tx1"/>
                </a:solidFill>
              </a:rPr>
              <a:t>BASIL 2021 – SFAG</a:t>
            </a:r>
          </a:p>
        </p:txBody>
      </p:sp>
    </p:spTree>
    <p:extLst>
      <p:ext uri="{BB962C8B-B14F-4D97-AF65-F5344CB8AC3E}">
        <p14:creationId xmlns:p14="http://schemas.microsoft.com/office/powerpoint/2010/main" val="1883602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>
                <a:solidFill>
                  <a:schemeClr val="accent2">
                    <a:lumMod val="75000"/>
                  </a:schemeClr>
                </a:solidFill>
              </a:rPr>
              <a:t>4.2	Hva kontakter kommunen SF om?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Faglig veiledning til hvordan skjemaene skal fylles ut </a:t>
            </a:r>
          </a:p>
          <a:p>
            <a:pPr lvl="1"/>
            <a:r>
              <a:rPr lang="nb-NO" dirty="0"/>
              <a:t>Sissener, Tone K.: </a:t>
            </a:r>
            <a:r>
              <a:rPr lang="nb-NO" dirty="0">
                <a:hlinkClick r:id="rId2"/>
              </a:rPr>
              <a:t>toksi@statsforvalteren.no</a:t>
            </a:r>
            <a:endParaRPr lang="nb-NO" dirty="0"/>
          </a:p>
          <a:p>
            <a:pPr lvl="1"/>
            <a:r>
              <a:rPr lang="nb-NO" dirty="0"/>
              <a:t>Lauvland, Hege: </a:t>
            </a:r>
            <a:r>
              <a:rPr lang="nb-NO" dirty="0">
                <a:hlinkClick r:id="rId3"/>
              </a:rPr>
              <a:t>fmavhla@statsforvalteren.no</a:t>
            </a:r>
            <a:endParaRPr lang="nb-NO" dirty="0"/>
          </a:p>
          <a:p>
            <a:pPr lvl="1"/>
            <a:endParaRPr lang="nb-NO" dirty="0"/>
          </a:p>
          <a:p>
            <a:r>
              <a:rPr lang="nb-NO" dirty="0"/>
              <a:t>Brukernavn og passord til UBAS for kommunen</a:t>
            </a:r>
          </a:p>
          <a:p>
            <a:pPr lvl="1"/>
            <a:r>
              <a:rPr lang="nb-NO" dirty="0"/>
              <a:t>Lauvland, Hege: </a:t>
            </a:r>
            <a:r>
              <a:rPr lang="nb-NO" dirty="0">
                <a:hlinkClick r:id="rId3"/>
              </a:rPr>
              <a:t>fmavhla@statsforvalteren.no</a:t>
            </a:r>
            <a:endParaRPr lang="nb-NO" dirty="0"/>
          </a:p>
          <a:p>
            <a:pPr marL="457200" lvl="1" indent="0">
              <a:buNone/>
            </a:pPr>
            <a:endParaRPr lang="nb-NO" dirty="0"/>
          </a:p>
          <a:p>
            <a:pPr marL="0" indent="0">
              <a:spcBef>
                <a:spcPct val="0"/>
              </a:spcBef>
              <a:buNone/>
            </a:pPr>
            <a:r>
              <a:rPr lang="nb-NO" sz="4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4.3 Hva kontakter barnehagene SF om?</a:t>
            </a:r>
          </a:p>
          <a:p>
            <a:pPr marL="0" indent="0">
              <a:spcBef>
                <a:spcPct val="0"/>
              </a:spcBef>
              <a:buNone/>
            </a:pPr>
            <a:endParaRPr lang="nb-NO" sz="2000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nb-NO" dirty="0"/>
              <a:t>Ingen ting, de kontakter dere. Dere er som alltid ekspertene i kommunen</a:t>
            </a:r>
            <a:r>
              <a:rPr lang="nb-NO" dirty="0">
                <a:sym typeface="Wingdings" panose="05000000000000000000" pitchFamily="2" charset="2"/>
              </a:rPr>
              <a:t>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353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A2D6489B-7F4C-4361-9435-CFBAD3F47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DBF450-FB02-4FA8-B856-83328A381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chemeClr val="accent2">
                    <a:lumMod val="75000"/>
                  </a:schemeClr>
                </a:solidFill>
              </a:rPr>
              <a:t>Selv eksperter trenger veiledning…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FF454B7-DFFA-40E6-B84F-BB9CA2F97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11</a:t>
            </a:fld>
            <a:endParaRPr lang="nb-NO"/>
          </a:p>
        </p:txBody>
      </p:sp>
      <p:pic>
        <p:nvPicPr>
          <p:cNvPr id="5" name="Bilde 4">
            <a:hlinkClick r:id="rId2"/>
            <a:extLst>
              <a:ext uri="{FF2B5EF4-FFF2-40B4-BE49-F238E27FC236}">
                <a16:creationId xmlns:a16="http://schemas.microsoft.com/office/drawing/2014/main" id="{6E993FFF-FE96-4A2E-8A34-ADA1E44E7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31" y="1585398"/>
            <a:ext cx="7066265" cy="1388017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9AA69E30-EF43-45A2-B831-2BE4D00BFE64}"/>
              </a:ext>
            </a:extLst>
          </p:cNvPr>
          <p:cNvSpPr/>
          <p:nvPr/>
        </p:nvSpPr>
        <p:spPr>
          <a:xfrm>
            <a:off x="6256691" y="2279406"/>
            <a:ext cx="1946834" cy="62621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DF3453E-ABCA-4545-AD57-AC0FEBBE0BCE}"/>
              </a:ext>
            </a:extLst>
          </p:cNvPr>
          <p:cNvSpPr txBox="1"/>
          <p:nvPr/>
        </p:nvSpPr>
        <p:spPr>
          <a:xfrm>
            <a:off x="1058209" y="3523997"/>
            <a:ext cx="3168886" cy="23083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Skriv gjerne ut veiledningen, så kan du ha den foran deg under arbeidet med å fylle ut eller godkjenne skjemaet.</a:t>
            </a:r>
          </a:p>
          <a:p>
            <a:endParaRPr lang="nb-NO" dirty="0"/>
          </a:p>
          <a:p>
            <a:r>
              <a:rPr lang="nb-NO" dirty="0"/>
              <a:t>Sjekk veiledningen før du søker videre hjelp. Den gir svar på mye!</a:t>
            </a:r>
          </a:p>
        </p:txBody>
      </p:sp>
    </p:spTree>
    <p:extLst>
      <p:ext uri="{BB962C8B-B14F-4D97-AF65-F5344CB8AC3E}">
        <p14:creationId xmlns:p14="http://schemas.microsoft.com/office/powerpoint/2010/main" val="3563169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0" y="4925519"/>
            <a:ext cx="12192000" cy="1719980"/>
          </a:xfr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nb-NO" sz="6000" b="1" dirty="0">
                <a:solidFill>
                  <a:schemeClr val="tx1"/>
                </a:solidFill>
              </a:rPr>
              <a:t>5.	BASIL årsmelding 2018</a:t>
            </a:r>
          </a:p>
        </p:txBody>
      </p:sp>
      <p:pic>
        <p:nvPicPr>
          <p:cNvPr id="13" name="Plassholder for bilde 12">
            <a:extLst>
              <a:ext uri="{FF2B5EF4-FFF2-40B4-BE49-F238E27FC236}">
                <a16:creationId xmlns:a16="http://schemas.microsoft.com/office/drawing/2014/main" id="{70F95828-B7C0-45B1-8841-0E2F77DC8AE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1" b="2311"/>
          <a:stretch>
            <a:fillRect/>
          </a:stretch>
        </p:blipFill>
        <p:spPr/>
      </p:pic>
      <p:sp>
        <p:nvSpPr>
          <p:cNvPr id="14" name="Tittel 3">
            <a:extLst>
              <a:ext uri="{FF2B5EF4-FFF2-40B4-BE49-F238E27FC236}">
                <a16:creationId xmlns:a16="http://schemas.microsoft.com/office/drawing/2014/main" id="{9AB468E6-541A-40A7-8E0D-AD58C5E05819}"/>
              </a:ext>
            </a:extLst>
          </p:cNvPr>
          <p:cNvSpPr txBox="1">
            <a:spLocks/>
          </p:cNvSpPr>
          <p:nvPr/>
        </p:nvSpPr>
        <p:spPr>
          <a:xfrm>
            <a:off x="0" y="497530"/>
            <a:ext cx="12192000" cy="17199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6000" b="1" dirty="0">
                <a:solidFill>
                  <a:schemeClr val="tx1"/>
                </a:solidFill>
              </a:rPr>
              <a:t>   5. BASIL årsmelding 2021</a:t>
            </a:r>
          </a:p>
        </p:txBody>
      </p:sp>
    </p:spTree>
    <p:extLst>
      <p:ext uri="{BB962C8B-B14F-4D97-AF65-F5344CB8AC3E}">
        <p14:creationId xmlns:p14="http://schemas.microsoft.com/office/powerpoint/2010/main" val="3940537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5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Plassholder for innhold 4">
            <a:extLst>
              <a:ext uri="{FF2B5EF4-FFF2-40B4-BE49-F238E27FC236}">
                <a16:creationId xmlns:a16="http://schemas.microsoft.com/office/drawing/2014/main" id="{67DDFC0F-7DD9-4CD6-AA8F-E56F458AC1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411276"/>
              </p:ext>
            </p:extLst>
          </p:nvPr>
        </p:nvGraphicFramePr>
        <p:xfrm>
          <a:off x="836675" y="1252728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1448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14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C0019BC-D088-4BBD-926A-FE92C9CDD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686" y="749609"/>
            <a:ext cx="2503033" cy="5391150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16CEBD31-9A77-48BD-9CBC-D494EFAD6EA5}"/>
              </a:ext>
            </a:extLst>
          </p:cNvPr>
          <p:cNvSpPr/>
          <p:nvPr/>
        </p:nvSpPr>
        <p:spPr>
          <a:xfrm>
            <a:off x="3123624" y="4759167"/>
            <a:ext cx="3844104" cy="6441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705AFBF-F9EC-48AB-A8C5-1754C0C555E1}"/>
              </a:ext>
            </a:extLst>
          </p:cNvPr>
          <p:cNvSpPr/>
          <p:nvPr/>
        </p:nvSpPr>
        <p:spPr>
          <a:xfrm>
            <a:off x="3331464" y="1027973"/>
            <a:ext cx="85740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solidFill>
                  <a:srgbClr val="000000"/>
                </a:solidFill>
                <a:latin typeface="Roboto"/>
              </a:rPr>
              <a:t>Innledning</a:t>
            </a:r>
            <a:br>
              <a:rPr lang="nb-NO" dirty="0">
                <a:solidFill>
                  <a:srgbClr val="000000"/>
                </a:solidFill>
                <a:latin typeface="Roboto"/>
              </a:rPr>
            </a:br>
            <a:endParaRPr lang="nb-NO" dirty="0">
              <a:solidFill>
                <a:srgbClr val="000000"/>
              </a:solidFill>
              <a:latin typeface="Roboto"/>
            </a:endParaRPr>
          </a:p>
          <a:p>
            <a:r>
              <a:rPr lang="nb-NO" dirty="0">
                <a:solidFill>
                  <a:srgbClr val="000000"/>
                </a:solidFill>
                <a:latin typeface="Roboto"/>
              </a:rPr>
              <a:t>Kommunale og ikke-kommunale barnehageeiere plikter å legge fram tjenestedata, jf. barnehageloven § 7 andre ledd. Opplysningene samles inn av Utdanningsdirektoratet. Statistisk sentralbyrå vil, i medhold av lov av 16. juni 1989 nr. 54 om offisiell statistikk og Statistisk sentralbyrå § 2-2, jf. § 3-2, benytte oppgavene til utarbeidelse av offisiell statistikk.</a:t>
            </a:r>
            <a:br>
              <a:rPr lang="nb-NO" dirty="0">
                <a:solidFill>
                  <a:srgbClr val="000000"/>
                </a:solidFill>
                <a:latin typeface="Roboto"/>
              </a:rPr>
            </a:br>
            <a:br>
              <a:rPr lang="nb-NO" dirty="0">
                <a:solidFill>
                  <a:srgbClr val="000000"/>
                </a:solidFill>
                <a:latin typeface="Roboto"/>
              </a:rPr>
            </a:br>
            <a:r>
              <a:rPr lang="nb-NO" dirty="0">
                <a:solidFill>
                  <a:srgbClr val="000000"/>
                </a:solidFill>
                <a:latin typeface="Roboto"/>
              </a:rPr>
              <a:t>For faglig veiledning kan barnehagene kontakte BASIL ansvarlig i kommunen.</a:t>
            </a:r>
            <a:br>
              <a:rPr lang="nb-NO" dirty="0">
                <a:solidFill>
                  <a:srgbClr val="000000"/>
                </a:solidFill>
                <a:latin typeface="Roboto"/>
              </a:rPr>
            </a:br>
            <a:br>
              <a:rPr lang="nb-NO" dirty="0">
                <a:solidFill>
                  <a:srgbClr val="000000"/>
                </a:solidFill>
                <a:latin typeface="Roboto"/>
              </a:rPr>
            </a:br>
            <a:r>
              <a:rPr lang="nb-NO" dirty="0">
                <a:solidFill>
                  <a:srgbClr val="000000"/>
                </a:solidFill>
                <a:latin typeface="Roboto"/>
              </a:rPr>
              <a:t>For teknisk support kan barnehagen henvende seg til </a:t>
            </a:r>
            <a:r>
              <a:rPr lang="nb-NO" dirty="0">
                <a:solidFill>
                  <a:srgbClr val="00468E"/>
                </a:solidFill>
                <a:latin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support@conexus.no</a:t>
            </a:r>
            <a:r>
              <a:rPr lang="nb-NO" dirty="0">
                <a:solidFill>
                  <a:srgbClr val="000000"/>
                </a:solidFill>
                <a:latin typeface="Roboto"/>
              </a:rPr>
              <a:t>.</a:t>
            </a:r>
            <a:br>
              <a:rPr lang="nb-NO" dirty="0">
                <a:solidFill>
                  <a:srgbClr val="000000"/>
                </a:solidFill>
                <a:latin typeface="Roboto"/>
              </a:rPr>
            </a:br>
            <a:br>
              <a:rPr lang="nb-NO" dirty="0">
                <a:solidFill>
                  <a:srgbClr val="000000"/>
                </a:solidFill>
                <a:latin typeface="Roboto"/>
              </a:rPr>
            </a:br>
            <a:r>
              <a:rPr lang="nb-NO" dirty="0">
                <a:solidFill>
                  <a:srgbClr val="000000"/>
                </a:solidFill>
                <a:latin typeface="Roboto"/>
              </a:rPr>
              <a:t>Se brukerveiledningen for mer informasjon.</a:t>
            </a:r>
            <a:br>
              <a:rPr lang="nb-NO" dirty="0">
                <a:solidFill>
                  <a:srgbClr val="000000"/>
                </a:solidFill>
                <a:latin typeface="Roboto"/>
              </a:rPr>
            </a:br>
            <a:br>
              <a:rPr lang="nb-NO" dirty="0">
                <a:solidFill>
                  <a:srgbClr val="000000"/>
                </a:solidFill>
                <a:latin typeface="Roboto"/>
              </a:rPr>
            </a:br>
            <a:r>
              <a:rPr lang="nb-NO" dirty="0">
                <a:solidFill>
                  <a:srgbClr val="00468E"/>
                </a:solidFill>
                <a:latin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Faglig veiledning for årsmelding</a:t>
            </a:r>
            <a:endParaRPr lang="nb-NO" dirty="0">
              <a:solidFill>
                <a:srgbClr val="000000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999220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15</a:t>
            </a:fld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211" y="513772"/>
            <a:ext cx="57531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06C0EEA-4BC7-4479-8C5D-319ADC041DE6}"/>
              </a:ext>
            </a:extLst>
          </p:cNvPr>
          <p:cNvSpPr txBox="1"/>
          <p:nvPr/>
        </p:nvSpPr>
        <p:spPr>
          <a:xfrm>
            <a:off x="8707626" y="5433020"/>
            <a:ext cx="2445478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Hvis det </a:t>
            </a:r>
            <a:r>
              <a:rPr lang="nb-NO" dirty="0" err="1"/>
              <a:t>forhåndsutfylte</a:t>
            </a:r>
            <a:endParaRPr lang="nb-NO" dirty="0"/>
          </a:p>
          <a:p>
            <a:r>
              <a:rPr lang="nb-NO" dirty="0"/>
              <a:t>årstallet ikke stemmer, </a:t>
            </a:r>
          </a:p>
          <a:p>
            <a:r>
              <a:rPr lang="nb-NO" dirty="0"/>
              <a:t>må det endres.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F425E4E-BCE5-4593-BEBA-180245A79510}"/>
              </a:ext>
            </a:extLst>
          </p:cNvPr>
          <p:cNvSpPr txBox="1"/>
          <p:nvPr/>
        </p:nvSpPr>
        <p:spPr>
          <a:xfrm>
            <a:off x="3092119" y="6075144"/>
            <a:ext cx="5518481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Årstall for når det ble etablert ordinær drift i </a:t>
            </a:r>
          </a:p>
          <a:p>
            <a:r>
              <a:rPr lang="nb-NO" dirty="0" err="1"/>
              <a:t>barnehagebygningen</a:t>
            </a:r>
            <a:r>
              <a:rPr lang="nb-NO" dirty="0"/>
              <a:t>, uavhengig av evt. eierskifter.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EAE6AA52-AEE3-4525-B742-B6EA959A77D1}"/>
              </a:ext>
            </a:extLst>
          </p:cNvPr>
          <p:cNvSpPr txBox="1"/>
          <p:nvPr/>
        </p:nvSpPr>
        <p:spPr>
          <a:xfrm>
            <a:off x="9156879" y="1742290"/>
            <a:ext cx="199622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rgbClr val="0070C0"/>
                </a:solidFill>
              </a:rPr>
              <a:t>Ingen endringer fra i fjor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D5BC65D-6ACE-4A94-BF83-5EA998E73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896" y="836204"/>
            <a:ext cx="2229161" cy="505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74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16</a:t>
            </a:fld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712" y="515155"/>
            <a:ext cx="6588408" cy="5885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9082066" y="2083674"/>
            <a:ext cx="199622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rgbClr val="0070C0"/>
                </a:solidFill>
              </a:rPr>
              <a:t>Ingen endringer fra i fjor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8869801" y="4098468"/>
            <a:ext cx="2208490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Hvis Ja, kan krysse av </a:t>
            </a:r>
          </a:p>
          <a:p>
            <a:r>
              <a:rPr lang="nb-NO" dirty="0"/>
              <a:t>inntil to profiler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B2813F9-5E27-4DE9-979D-9B9DC6490FB1}"/>
              </a:ext>
            </a:extLst>
          </p:cNvPr>
          <p:cNvSpPr txBox="1"/>
          <p:nvPr/>
        </p:nvSpPr>
        <p:spPr>
          <a:xfrm>
            <a:off x="7858897" y="5103485"/>
            <a:ext cx="3219393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Profilen skal gjenspeiles i årsplanen og /eller vedtektene. Ikke tidsavgrensede satsninger.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673F8067-2219-4E5E-9A2C-7A3AEBCF9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896" y="836204"/>
            <a:ext cx="2229161" cy="505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42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11B935A-D1A5-4913-A812-F7B5ED78E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533" y="872268"/>
            <a:ext cx="7597798" cy="5113463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17</a:t>
            </a:fld>
            <a:endParaRPr lang="nb-NO"/>
          </a:p>
        </p:txBody>
      </p:sp>
      <p:sp>
        <p:nvSpPr>
          <p:cNvPr id="3" name="TekstSylinder 2"/>
          <p:cNvSpPr txBox="1"/>
          <p:nvPr/>
        </p:nvSpPr>
        <p:spPr>
          <a:xfrm>
            <a:off x="7882462" y="2535654"/>
            <a:ext cx="355397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Ferdig utfylt, fra Enhetsregisteret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8491274" y="4353669"/>
            <a:ext cx="294516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Bare for private, må krysse av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2945246-1351-41F1-9A88-89078AF9AD8B}"/>
              </a:ext>
            </a:extLst>
          </p:cNvPr>
          <p:cNvSpPr txBox="1"/>
          <p:nvPr/>
        </p:nvSpPr>
        <p:spPr>
          <a:xfrm>
            <a:off x="9440214" y="702250"/>
            <a:ext cx="199622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rgbClr val="0070C0"/>
                </a:solidFill>
              </a:rPr>
              <a:t>Ingen endringer fra i fjor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90733CF-41AD-4E6E-9597-8FF61975D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669" y="872129"/>
            <a:ext cx="2333951" cy="50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38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18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90733CF-41AD-4E6E-9597-8FF61975D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669" y="872129"/>
            <a:ext cx="2333951" cy="5077534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18B1B366-9B06-4C36-8C2A-D610DB271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7270" y="1895305"/>
            <a:ext cx="7659169" cy="243874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D9BF48D8-9BCD-47A1-82E2-FBAAC72879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0610" y="1987216"/>
            <a:ext cx="82296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32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19</a:t>
            </a:fld>
            <a:endParaRPr lang="nb-NO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39BBBEB-5B9E-497B-AB1D-122EC8977A0E}"/>
              </a:ext>
            </a:extLst>
          </p:cNvPr>
          <p:cNvSpPr/>
          <p:nvPr/>
        </p:nvSpPr>
        <p:spPr>
          <a:xfrm>
            <a:off x="4755340" y="2526632"/>
            <a:ext cx="1880316" cy="4363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F95C1E81-17F2-4724-B34C-1A4AB8A07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76" y="644416"/>
            <a:ext cx="2333951" cy="5077534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301CE4FE-0730-4BD1-BC19-71E8C9B33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7050" y="409575"/>
            <a:ext cx="6958012" cy="598170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9A638B43-70FD-4B67-ACCC-30C03FD95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019550" y="348921"/>
            <a:ext cx="1324456" cy="47975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1C9E8FBE-EC42-4507-BC28-07FBA6CAFE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3009" y="3704739"/>
            <a:ext cx="4072481" cy="2420322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A2287377-CBC3-4AA1-B143-1FA4A16D08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6173" y="657965"/>
            <a:ext cx="280440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chemeClr val="accent2">
                    <a:lumMod val="75000"/>
                  </a:schemeClr>
                </a:solidFill>
              </a:rPr>
              <a:t>Agenda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 dirty="0"/>
              <a:t>Viktige datoer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BASIL steg for steg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Hvilke opplysninger kan endres hvor?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Hvem spør hvem om hjelp?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BASIL-rapportering barnehager – noen punkter/årets endringer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BASIL-rapportering kommuner – noen punkter/årets endringer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pPr indent="0">
              <a:buNone/>
            </a:pPr>
            <a:endParaRPr lang="nb-NO" dirty="0"/>
          </a:p>
          <a:p>
            <a:pPr indent="0"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9515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20</a:t>
            </a:fld>
            <a:endParaRPr lang="nb-NO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49B97731-AAEF-4A32-AF24-CCEEE4DEB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79" y="709647"/>
            <a:ext cx="2333951" cy="5077534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08EA3EB2-EE50-4836-862A-EE1C03A23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1825" y="1219200"/>
            <a:ext cx="7620000" cy="35814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0C4A9460-1C7D-45C0-B11B-6C9D735674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8669" y="1069828"/>
            <a:ext cx="1737511" cy="451143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A6422CF2-0E99-495F-8E7D-CEFDB4B7E1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9519" y="2295505"/>
            <a:ext cx="1737511" cy="457240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CE274590-3309-436E-80C6-D5A92BC9D8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0519" y="3438505"/>
            <a:ext cx="1737511" cy="457240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48F67A7F-CE72-47B2-9916-6C8D3F0EB8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4237" y="292193"/>
            <a:ext cx="3731075" cy="768163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023C74FB-8F88-4248-B447-58E846FC5D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1153" y="1889339"/>
            <a:ext cx="2200847" cy="926672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063AC331-328D-4FE1-9B37-2421C4B5AF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9812" y="4391025"/>
            <a:ext cx="225742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83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21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D374042-393A-47EB-80CA-F77A7A814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94" y="775620"/>
            <a:ext cx="2333951" cy="5077534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A5F5D56B-C0CC-4609-A703-CC15D496740D}"/>
              </a:ext>
            </a:extLst>
          </p:cNvPr>
          <p:cNvSpPr/>
          <p:nvPr/>
        </p:nvSpPr>
        <p:spPr>
          <a:xfrm>
            <a:off x="4212513" y="2860482"/>
            <a:ext cx="1694677" cy="4539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2FE9CAC-2E87-4111-A944-9A923F504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164" y="1049002"/>
            <a:ext cx="7696200" cy="4086225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486CDE8E-9137-426D-9D96-ADE02E0F3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4022" y="3138136"/>
            <a:ext cx="1707028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48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699C1770-7A72-4A68-8C3F-FD46F0BF9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960" y="1377756"/>
            <a:ext cx="7725853" cy="4467849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22</a:t>
            </a:fld>
            <a:endParaRPr lang="nb-NO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5A020BF-129C-4001-9C77-1D9E908C05FC}"/>
              </a:ext>
            </a:extLst>
          </p:cNvPr>
          <p:cNvSpPr/>
          <p:nvPr/>
        </p:nvSpPr>
        <p:spPr>
          <a:xfrm>
            <a:off x="5498955" y="1879623"/>
            <a:ext cx="756745" cy="7602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0C10F28-3805-491A-AF86-7482F262D87F}"/>
              </a:ext>
            </a:extLst>
          </p:cNvPr>
          <p:cNvSpPr/>
          <p:nvPr/>
        </p:nvSpPr>
        <p:spPr>
          <a:xfrm>
            <a:off x="6255699" y="1873768"/>
            <a:ext cx="756745" cy="74691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1DA361F-792E-42B9-A8A1-A571A7C631F5}"/>
              </a:ext>
            </a:extLst>
          </p:cNvPr>
          <p:cNvSpPr/>
          <p:nvPr/>
        </p:nvSpPr>
        <p:spPr>
          <a:xfrm>
            <a:off x="5545701" y="4372351"/>
            <a:ext cx="756745" cy="662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2DD82E4-8101-4892-8668-D3FF3537BEF0}"/>
              </a:ext>
            </a:extLst>
          </p:cNvPr>
          <p:cNvSpPr/>
          <p:nvPr/>
        </p:nvSpPr>
        <p:spPr>
          <a:xfrm>
            <a:off x="6255699" y="4372351"/>
            <a:ext cx="756745" cy="66215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72E745D3-4321-4CBE-A3AE-8C5F6CB720A5}"/>
              </a:ext>
            </a:extLst>
          </p:cNvPr>
          <p:cNvSpPr/>
          <p:nvPr/>
        </p:nvSpPr>
        <p:spPr>
          <a:xfrm>
            <a:off x="3839354" y="4071208"/>
            <a:ext cx="1659600" cy="3803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1826BFE-4D68-49AC-A77E-B6E77CDA9841}"/>
              </a:ext>
            </a:extLst>
          </p:cNvPr>
          <p:cNvSpPr txBox="1"/>
          <p:nvPr/>
        </p:nvSpPr>
        <p:spPr>
          <a:xfrm>
            <a:off x="2891283" y="277842"/>
            <a:ext cx="8363209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Det skal bare rapporteres barn som faktisk går i barnehagen 15.12. Det betyr at det kun er barn som har tatt i bruk barnehageplassen eller som betaler for barnehageplassen per 15.12 som skal føres, jf. dom fra Alstahaug tingrett.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1CACE02-7D68-4857-B96E-FE7B92D6CAFB}"/>
              </a:ext>
            </a:extLst>
          </p:cNvPr>
          <p:cNvSpPr txBox="1"/>
          <p:nvPr/>
        </p:nvSpPr>
        <p:spPr>
          <a:xfrm>
            <a:off x="9258267" y="1189425"/>
            <a:ext cx="199622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rgbClr val="0070C0"/>
                </a:solidFill>
              </a:rPr>
              <a:t>Ingen endringer fra i fjor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5779B75-F456-412A-887E-B2B7A4D36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40" y="739507"/>
            <a:ext cx="2248214" cy="500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87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2E39B2DA-C6BD-4158-860F-F4549181E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501" y="803394"/>
            <a:ext cx="8954149" cy="1625316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23</a:t>
            </a:fld>
            <a:endParaRPr lang="nb-NO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52F7AF1-0C09-434E-A0FC-F8FE81E2C1F6}"/>
              </a:ext>
            </a:extLst>
          </p:cNvPr>
          <p:cNvSpPr/>
          <p:nvPr/>
        </p:nvSpPr>
        <p:spPr>
          <a:xfrm>
            <a:off x="3733771" y="676837"/>
            <a:ext cx="1517851" cy="4352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0DCB6E9C-FC20-4EC8-BF99-E4743461ACCB}"/>
              </a:ext>
            </a:extLst>
          </p:cNvPr>
          <p:cNvSpPr txBox="1"/>
          <p:nvPr/>
        </p:nvSpPr>
        <p:spPr>
          <a:xfrm>
            <a:off x="9920207" y="540913"/>
            <a:ext cx="199622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rgbClr val="0070C0"/>
                </a:solidFill>
              </a:rPr>
              <a:t>Ingen endringer fra i fjor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C42C738-3516-435C-8A7E-2F70C56D8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343" y="676837"/>
            <a:ext cx="2248214" cy="500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77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C6B8EF01-8880-492F-A339-45EE85B43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641" y="821724"/>
            <a:ext cx="8711528" cy="2772189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24</a:t>
            </a:fld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AE08C582-DABD-4EC0-9F41-06FAB1676DD9}"/>
              </a:ext>
            </a:extLst>
          </p:cNvPr>
          <p:cNvSpPr txBox="1"/>
          <p:nvPr/>
        </p:nvSpPr>
        <p:spPr>
          <a:xfrm>
            <a:off x="7203990" y="488702"/>
            <a:ext cx="474766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b-NO"/>
              <a:t>Spørsmål D og E gjelder alle barnehager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A641FFD-CBA3-417C-8936-B7B52F2CE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2670" y="3593913"/>
            <a:ext cx="3191320" cy="3229426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4FDC5970-8D7B-449A-AA05-955A796CF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831" y="821724"/>
            <a:ext cx="2248214" cy="500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47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67DFE39A-F09D-4993-8A71-67EE9FA23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847" y="1244009"/>
            <a:ext cx="7716327" cy="4887007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25</a:t>
            </a:fld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833B04C5-63E1-4BD8-B915-CB0FFAA99CFC}"/>
              </a:ext>
            </a:extLst>
          </p:cNvPr>
          <p:cNvSpPr txBox="1"/>
          <p:nvPr/>
        </p:nvSpPr>
        <p:spPr>
          <a:xfrm>
            <a:off x="2979847" y="489957"/>
            <a:ext cx="376430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NB! Døvespråk er ikke minoritetsspråk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1FDDDA6-28E1-41F4-853A-EAB1104CD0C2}"/>
              </a:ext>
            </a:extLst>
          </p:cNvPr>
          <p:cNvSpPr/>
          <p:nvPr/>
        </p:nvSpPr>
        <p:spPr>
          <a:xfrm>
            <a:off x="9473489" y="3946023"/>
            <a:ext cx="564863" cy="4628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019A06BA-0436-4196-BA61-DB2E45CF78B5}"/>
              </a:ext>
            </a:extLst>
          </p:cNvPr>
          <p:cNvSpPr txBox="1"/>
          <p:nvPr/>
        </p:nvSpPr>
        <p:spPr>
          <a:xfrm>
            <a:off x="9840341" y="474568"/>
            <a:ext cx="199622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rgbClr val="0070C0"/>
                </a:solidFill>
              </a:rPr>
              <a:t>Ingen endringer fra i fjor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4B2CCF6-128A-4A3E-96D8-1242A51E0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591" y="937865"/>
            <a:ext cx="2286319" cy="49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3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26</a:t>
            </a:fld>
            <a:endParaRPr lang="nb-NO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5ADCCC9-4CF8-4E53-B01A-4753D54BAE9C}"/>
              </a:ext>
            </a:extLst>
          </p:cNvPr>
          <p:cNvSpPr/>
          <p:nvPr/>
        </p:nvSpPr>
        <p:spPr>
          <a:xfrm>
            <a:off x="7526560" y="1521839"/>
            <a:ext cx="550258" cy="3783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8EF0489-2008-4F1F-A56F-4C0B0FA3597E}"/>
              </a:ext>
            </a:extLst>
          </p:cNvPr>
          <p:cNvSpPr/>
          <p:nvPr/>
        </p:nvSpPr>
        <p:spPr>
          <a:xfrm>
            <a:off x="7911549" y="3230217"/>
            <a:ext cx="1410476" cy="5963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275D763-2B12-4619-A47E-72ECC00AABD3}"/>
              </a:ext>
            </a:extLst>
          </p:cNvPr>
          <p:cNvSpPr txBox="1"/>
          <p:nvPr/>
        </p:nvSpPr>
        <p:spPr>
          <a:xfrm>
            <a:off x="9939855" y="690562"/>
            <a:ext cx="199622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rgbClr val="0070C0"/>
                </a:solidFill>
              </a:rPr>
              <a:t>Ingen endringer fra i fjor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7B8A3BD-29E3-4230-AC1F-A9B81ADD1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42" y="688632"/>
            <a:ext cx="2286319" cy="4991797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9F758990-929E-4C55-BE1F-4AAA63315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7602" y="1509711"/>
            <a:ext cx="7658100" cy="414337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2EC195E3-5358-4927-9F3A-024C80CE6B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4510" y="1706216"/>
            <a:ext cx="682811" cy="493819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C6677424-9BCD-4678-BCAE-1132E130B3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2470" y="3910236"/>
            <a:ext cx="1420491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93" y="1175113"/>
            <a:ext cx="8000107" cy="4198076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27</a:t>
            </a:fld>
            <a:endParaRPr lang="nb-NO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D09B898-CDDD-4BBA-8CCA-15BD09E81078}"/>
              </a:ext>
            </a:extLst>
          </p:cNvPr>
          <p:cNvSpPr txBox="1"/>
          <p:nvPr/>
        </p:nvSpPr>
        <p:spPr>
          <a:xfrm>
            <a:off x="9357575" y="572918"/>
            <a:ext cx="199622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rgbClr val="0070C0"/>
                </a:solidFill>
              </a:rPr>
              <a:t>Ingen endringer fra i fjor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BBB377A-C7BB-4876-9233-9E789C6A42F5}"/>
              </a:ext>
            </a:extLst>
          </p:cNvPr>
          <p:cNvSpPr txBox="1"/>
          <p:nvPr/>
        </p:nvSpPr>
        <p:spPr>
          <a:xfrm>
            <a:off x="4889906" y="5701877"/>
            <a:ext cx="517801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Punkt 7C: Maksgrense på </a:t>
            </a:r>
            <a:r>
              <a:rPr lang="nb-NO"/>
              <a:t>kr 3230 </a:t>
            </a:r>
            <a:r>
              <a:rPr lang="nb-NO" dirty="0"/>
              <a:t>for foreldrebetaling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FDF679FA-E1EA-4B80-B87F-4C329B0CE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753" y="1088939"/>
            <a:ext cx="2324424" cy="49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1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11C429B1-BF18-453D-8206-022ED5638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765" y="2190306"/>
            <a:ext cx="9011144" cy="3070169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28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25FC794-68D6-4250-9B32-375E35C2D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276" y="947391"/>
            <a:ext cx="2314898" cy="49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11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684" y="2425939"/>
            <a:ext cx="6345566" cy="3961952"/>
          </a:xfrm>
          <a:prstGeom prst="rect">
            <a:avLst/>
          </a:prstGeom>
        </p:spPr>
      </p:pic>
      <p:pic>
        <p:nvPicPr>
          <p:cNvPr id="7" name="Bilde 6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387" y="1020291"/>
            <a:ext cx="8116413" cy="1369772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29</a:t>
            </a:fld>
            <a:endParaRPr lang="nb-NO"/>
          </a:p>
        </p:txBody>
      </p:sp>
      <p:cxnSp>
        <p:nvCxnSpPr>
          <p:cNvPr id="8" name="Rett pil 7"/>
          <p:cNvCxnSpPr/>
          <p:nvPr/>
        </p:nvCxnSpPr>
        <p:spPr>
          <a:xfrm flipH="1">
            <a:off x="10461549" y="2606691"/>
            <a:ext cx="342900" cy="5080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/>
          <p:cNvSpPr txBox="1"/>
          <p:nvPr/>
        </p:nvSpPr>
        <p:spPr>
          <a:xfrm>
            <a:off x="9874374" y="1989953"/>
            <a:ext cx="314510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sz="2000" dirty="0"/>
              <a:t>1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3522930" y="3616816"/>
            <a:ext cx="314510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sz="2000" dirty="0"/>
              <a:t>2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3547589" y="4200270"/>
            <a:ext cx="314510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sz="2000" dirty="0"/>
              <a:t>3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3570174" y="4932220"/>
            <a:ext cx="314510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sz="2000" dirty="0"/>
              <a:t>4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8853948" y="3973096"/>
            <a:ext cx="471604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sz="2000" dirty="0"/>
              <a:t>(5)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4556637" y="1989953"/>
            <a:ext cx="314510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sz="2000" dirty="0"/>
              <a:t>6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C7DC2FF-BEF6-42F6-B1C5-4B1E67352F27}"/>
              </a:ext>
            </a:extLst>
          </p:cNvPr>
          <p:cNvSpPr/>
          <p:nvPr/>
        </p:nvSpPr>
        <p:spPr>
          <a:xfrm>
            <a:off x="5810081" y="3114691"/>
            <a:ext cx="873940" cy="6400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7655D821-8575-4BBE-8822-7B1E50C9753C}"/>
              </a:ext>
            </a:extLst>
          </p:cNvPr>
          <p:cNvSpPr txBox="1"/>
          <p:nvPr/>
        </p:nvSpPr>
        <p:spPr>
          <a:xfrm>
            <a:off x="7499756" y="4692227"/>
            <a:ext cx="387240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Vikarer &gt;&lt; 3 mnd. – se veiledning pkt. 8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65E41533-8896-4A12-A985-FB9E0EAB1C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987" y="1020291"/>
            <a:ext cx="2314898" cy="49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4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nb-NO" b="1" dirty="0">
                <a:solidFill>
                  <a:schemeClr val="accent2">
                    <a:lumMod val="75000"/>
                  </a:schemeClr>
                </a:solidFill>
              </a:rPr>
              <a:t>Viktige datoer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9995" y="1927292"/>
            <a:ext cx="10515600" cy="46220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b-NO" b="1" dirty="0"/>
              <a:t>18.11	</a:t>
            </a:r>
            <a:r>
              <a:rPr lang="nb-NO" dirty="0"/>
              <a:t>BASIL åpnet for kommunene </a:t>
            </a:r>
          </a:p>
          <a:p>
            <a:pPr>
              <a:lnSpc>
                <a:spcPct val="100000"/>
              </a:lnSpc>
            </a:pPr>
            <a:r>
              <a:rPr lang="nb-NO" b="1" dirty="0"/>
              <a:t>18.11-1.12 </a:t>
            </a:r>
            <a:r>
              <a:rPr lang="nb-NO" dirty="0"/>
              <a:t>E-post/info fra kommunene til barnehagene</a:t>
            </a:r>
          </a:p>
          <a:p>
            <a:pPr>
              <a:lnSpc>
                <a:spcPct val="100000"/>
              </a:lnSpc>
            </a:pPr>
            <a:r>
              <a:rPr lang="nb-NO" b="1" dirty="0"/>
              <a:t>1.12 	</a:t>
            </a:r>
            <a:r>
              <a:rPr lang="nb-NO" dirty="0"/>
              <a:t>BASIL åpner for barnehagene </a:t>
            </a:r>
          </a:p>
          <a:p>
            <a:pPr>
              <a:lnSpc>
                <a:spcPct val="100000"/>
              </a:lnSpc>
            </a:pPr>
            <a:r>
              <a:rPr lang="nb-NO" b="1" dirty="0"/>
              <a:t>11.1		</a:t>
            </a:r>
            <a:r>
              <a:rPr lang="nb-NO" dirty="0"/>
              <a:t>Kommunenes frist for å godkjenne skjemaene i BASIL – 			husk interne frister i kommunene for barnehagene	   			Kommunenes frist for å sende inn kommuneskjema</a:t>
            </a:r>
          </a:p>
          <a:p>
            <a:pPr>
              <a:lnSpc>
                <a:spcPct val="100000"/>
              </a:lnSpc>
            </a:pPr>
            <a:endParaRPr lang="nb-NO" b="1" dirty="0"/>
          </a:p>
          <a:p>
            <a:pPr>
              <a:lnSpc>
                <a:spcPct val="100000"/>
              </a:lnSpc>
            </a:pPr>
            <a:r>
              <a:rPr lang="nb-NO" b="1" dirty="0"/>
              <a:t>31.1	</a:t>
            </a:r>
            <a:r>
              <a:rPr lang="nb-NO" dirty="0"/>
              <a:t>	Basil stenger</a:t>
            </a:r>
          </a:p>
          <a:p>
            <a:pPr>
              <a:lnSpc>
                <a:spcPct val="100000"/>
              </a:lnSpc>
            </a:pPr>
            <a:r>
              <a:rPr lang="nb-NO" b="1" dirty="0"/>
              <a:t>17.2</a:t>
            </a:r>
            <a:r>
              <a:rPr lang="nb-NO" dirty="0"/>
              <a:t> 	Publisering av tallene</a:t>
            </a:r>
          </a:p>
          <a:p>
            <a:pPr marL="0" indent="0">
              <a:lnSpc>
                <a:spcPct val="100000"/>
              </a:lnSpc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3</a:t>
            </a:fld>
            <a:endParaRPr lang="nb-NO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3F911FE-A613-4022-9496-4C93BE4228D1}"/>
              </a:ext>
            </a:extLst>
          </p:cNvPr>
          <p:cNvSpPr txBox="1"/>
          <p:nvPr/>
        </p:nvSpPr>
        <p:spPr>
          <a:xfrm>
            <a:off x="2811503" y="4897303"/>
            <a:ext cx="676149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HUSK: Godkjenning betyr ikke automatisk at alt er greit i barnehagen, men at kommunen har sjekket at opplysningene som er ført stemmer.</a:t>
            </a:r>
          </a:p>
        </p:txBody>
      </p:sp>
    </p:spTree>
    <p:extLst>
      <p:ext uri="{BB962C8B-B14F-4D97-AF65-F5344CB8AC3E}">
        <p14:creationId xmlns:p14="http://schemas.microsoft.com/office/powerpoint/2010/main" val="1150645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782" y="853575"/>
            <a:ext cx="8333133" cy="3605213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30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9423328" y="307272"/>
            <a:ext cx="2149178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Tallene hentes fra </a:t>
            </a:r>
          </a:p>
          <a:p>
            <a:r>
              <a:rPr lang="nb-NO" dirty="0"/>
              <a:t>«inndata» på toppen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1AABE0F-26C0-4833-B9C6-3938CDFAF07E}"/>
              </a:ext>
            </a:extLst>
          </p:cNvPr>
          <p:cNvSpPr txBox="1"/>
          <p:nvPr/>
        </p:nvSpPr>
        <p:spPr>
          <a:xfrm>
            <a:off x="7344695" y="307272"/>
            <a:ext cx="199622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rgbClr val="0070C0"/>
                </a:solidFill>
              </a:rPr>
              <a:t>Ingen endringer fra i fjor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D1FDE0A1-90B4-40F2-9CD6-8D2F73F67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94" y="691992"/>
            <a:ext cx="2314898" cy="49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749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149" y="1145803"/>
            <a:ext cx="8878157" cy="2979148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31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9526873" y="650288"/>
            <a:ext cx="2149178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Tallene hentes fra </a:t>
            </a:r>
          </a:p>
          <a:p>
            <a:r>
              <a:rPr lang="nb-NO" dirty="0"/>
              <a:t>«inndata» på toppen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DAF48DF-ACF5-4D19-90C7-8547F1E382EB}"/>
              </a:ext>
            </a:extLst>
          </p:cNvPr>
          <p:cNvSpPr txBox="1"/>
          <p:nvPr/>
        </p:nvSpPr>
        <p:spPr>
          <a:xfrm>
            <a:off x="6527542" y="650288"/>
            <a:ext cx="199622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rgbClr val="0070C0"/>
                </a:solidFill>
              </a:rPr>
              <a:t>Ingen endringer fra i fjor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F63C2FFD-0858-4515-861D-13389BF66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996" y="871191"/>
            <a:ext cx="2314898" cy="49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4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048" y="1862600"/>
            <a:ext cx="8224838" cy="3658634"/>
          </a:xfrm>
          <a:prstGeom prst="rect">
            <a:avLst/>
          </a:prstGeom>
        </p:spPr>
      </p:pic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32</a:t>
            </a:fld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9601132" y="1633827"/>
            <a:ext cx="2149178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Tallene hentes fra </a:t>
            </a:r>
          </a:p>
          <a:p>
            <a:r>
              <a:rPr lang="nb-NO" dirty="0"/>
              <a:t>«inndata» på toppen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8C7311C-9BD8-4754-8017-4CF98B3EBE76}"/>
              </a:ext>
            </a:extLst>
          </p:cNvPr>
          <p:cNvSpPr txBox="1"/>
          <p:nvPr/>
        </p:nvSpPr>
        <p:spPr>
          <a:xfrm>
            <a:off x="7492957" y="1607620"/>
            <a:ext cx="199622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rgbClr val="0070C0"/>
                </a:solidFill>
              </a:rPr>
              <a:t>Ingen endringer fra i fjor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9296696-A2A7-45A8-9653-A11628E53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726" y="947391"/>
            <a:ext cx="2314898" cy="49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447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624" y="1952353"/>
            <a:ext cx="8967960" cy="3412127"/>
          </a:xfrm>
          <a:prstGeom prst="rect">
            <a:avLst/>
          </a:prstGeom>
        </p:spPr>
      </p:pic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33</a:t>
            </a:fld>
            <a:endParaRPr lang="nb-NO"/>
          </a:p>
        </p:txBody>
      </p:sp>
      <p:sp>
        <p:nvSpPr>
          <p:cNvPr id="10" name="TekstSylinder 9"/>
          <p:cNvSpPr txBox="1"/>
          <p:nvPr/>
        </p:nvSpPr>
        <p:spPr>
          <a:xfrm>
            <a:off x="9328376" y="1565409"/>
            <a:ext cx="2149178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Tallene hentes fra </a:t>
            </a:r>
          </a:p>
          <a:p>
            <a:r>
              <a:rPr lang="nb-NO" dirty="0"/>
              <a:t>«inndata» på toppen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1CD00B1-358C-487A-9A5C-E145613833DB}"/>
              </a:ext>
            </a:extLst>
          </p:cNvPr>
          <p:cNvSpPr txBox="1"/>
          <p:nvPr/>
        </p:nvSpPr>
        <p:spPr>
          <a:xfrm>
            <a:off x="6988788" y="1567632"/>
            <a:ext cx="199622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rgbClr val="0070C0"/>
                </a:solidFill>
              </a:rPr>
              <a:t>Ingen endringer fra i fjor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03E179E-9615-42E7-A18F-5A8C2DF94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51" y="947391"/>
            <a:ext cx="2314898" cy="49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649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285ED36F-BB39-47D9-8D38-85B504509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34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0D9F17E-17EC-4361-8868-2BF03F92B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836" y="804128"/>
            <a:ext cx="2305372" cy="4972744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5DB05812-DC92-4B68-B0A5-1F1137868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364" y="1032760"/>
            <a:ext cx="7525800" cy="4744112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19D2C4EC-F70A-4FA0-883F-407013C0AA7E}"/>
              </a:ext>
            </a:extLst>
          </p:cNvPr>
          <p:cNvSpPr txBox="1"/>
          <p:nvPr/>
        </p:nvSpPr>
        <p:spPr>
          <a:xfrm>
            <a:off x="7991476" y="465043"/>
            <a:ext cx="3338670" cy="76944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rgbClr val="0070C0"/>
                </a:solidFill>
              </a:rPr>
              <a:t>Nye spørsmål – merk at det gjelder 1.8-15.12</a:t>
            </a:r>
          </a:p>
        </p:txBody>
      </p:sp>
    </p:spTree>
    <p:extLst>
      <p:ext uri="{BB962C8B-B14F-4D97-AF65-F5344CB8AC3E}">
        <p14:creationId xmlns:p14="http://schemas.microsoft.com/office/powerpoint/2010/main" val="36611963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285ED36F-BB39-47D9-8D38-85B504509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35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78AE34C-FE68-42BF-AF15-850059584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855" y="780689"/>
            <a:ext cx="2257740" cy="5163271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31323020-6A79-4807-A3A7-25A5538AF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921" y="780689"/>
            <a:ext cx="7763958" cy="5039428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5D5CCA27-6AC9-4A96-80A1-077F88CABC65}"/>
              </a:ext>
            </a:extLst>
          </p:cNvPr>
          <p:cNvSpPr txBox="1"/>
          <p:nvPr/>
        </p:nvSpPr>
        <p:spPr>
          <a:xfrm>
            <a:off x="9333920" y="465043"/>
            <a:ext cx="1996225" cy="110799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rgbClr val="0070C0"/>
                </a:solidFill>
              </a:rPr>
              <a:t>Nytt spørsmål – merk at det gjelder uke 48.</a:t>
            </a:r>
          </a:p>
        </p:txBody>
      </p:sp>
    </p:spTree>
    <p:extLst>
      <p:ext uri="{BB962C8B-B14F-4D97-AF65-F5344CB8AC3E}">
        <p14:creationId xmlns:p14="http://schemas.microsoft.com/office/powerpoint/2010/main" val="38480068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92BC9376-A4B1-4721-B02B-AAC82BE41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0160" y="526712"/>
            <a:ext cx="9101840" cy="5528868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36</a:t>
            </a:fld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7863016" y="1524258"/>
            <a:ext cx="4238367" cy="48320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200" dirty="0">
                <a:solidFill>
                  <a:srgbClr val="0070C0"/>
                </a:solidFill>
                <a:highlight>
                  <a:srgbClr val="FFFF00"/>
                </a:highlight>
              </a:rPr>
              <a:t>KONTROLLER:</a:t>
            </a:r>
          </a:p>
          <a:p>
            <a:pPr algn="ctr"/>
            <a:endParaRPr lang="nb-NO" sz="2200" dirty="0">
              <a:solidFill>
                <a:srgbClr val="0070C0"/>
              </a:solidFill>
              <a:highlight>
                <a:srgbClr val="FFFF00"/>
              </a:highlight>
            </a:endParaRPr>
          </a:p>
          <a:p>
            <a:pPr algn="ctr"/>
            <a:r>
              <a:rPr lang="nb-NO" sz="2200" b="1" dirty="0">
                <a:solidFill>
                  <a:srgbClr val="0070C0"/>
                </a:solidFill>
                <a:highlight>
                  <a:srgbClr val="FFFF00"/>
                </a:highlight>
              </a:rPr>
              <a:t>ADVARSEL</a:t>
            </a:r>
            <a:r>
              <a:rPr lang="nb-NO" sz="2200" dirty="0">
                <a:solidFill>
                  <a:srgbClr val="0070C0"/>
                </a:solidFill>
                <a:highlight>
                  <a:srgbClr val="FFFF00"/>
                </a:highlight>
              </a:rPr>
              <a:t> – KAN LEVERE SKJEMA, MÅ KVITTERE</a:t>
            </a:r>
          </a:p>
          <a:p>
            <a:pPr algn="ctr"/>
            <a:endParaRPr lang="nb-NO" sz="2200" dirty="0">
              <a:solidFill>
                <a:srgbClr val="0070C0"/>
              </a:solidFill>
            </a:endParaRPr>
          </a:p>
          <a:p>
            <a:pPr algn="ctr"/>
            <a:r>
              <a:rPr lang="nb-NO" sz="2200" b="1" dirty="0">
                <a:solidFill>
                  <a:srgbClr val="0070C0"/>
                </a:solidFill>
                <a:highlight>
                  <a:srgbClr val="FFFF00"/>
                </a:highlight>
              </a:rPr>
              <a:t>FEILMELDING</a:t>
            </a:r>
            <a:r>
              <a:rPr lang="nb-NO" sz="2200" dirty="0">
                <a:solidFill>
                  <a:srgbClr val="0070C0"/>
                </a:solidFill>
                <a:highlight>
                  <a:srgbClr val="FFFF00"/>
                </a:highlight>
              </a:rPr>
              <a:t> – FÅR IKKE LEVERT SKJEMA, MÅ RETTE OPP</a:t>
            </a:r>
          </a:p>
          <a:p>
            <a:pPr algn="ctr"/>
            <a:endParaRPr lang="nb-NO" sz="2200" dirty="0">
              <a:solidFill>
                <a:srgbClr val="0070C0"/>
              </a:solidFill>
              <a:highlight>
                <a:srgbClr val="FFFF00"/>
              </a:highlight>
            </a:endParaRPr>
          </a:p>
          <a:p>
            <a:pPr algn="ctr"/>
            <a:r>
              <a:rPr lang="nb-NO" sz="2200" dirty="0">
                <a:solidFill>
                  <a:srgbClr val="0070C0"/>
                </a:solidFill>
                <a:highlight>
                  <a:srgbClr val="FFFF00"/>
                </a:highlight>
              </a:rPr>
              <a:t>FOR ØVRIG NOEN NYE KONTROLLER</a:t>
            </a:r>
          </a:p>
          <a:p>
            <a:pPr algn="ctr"/>
            <a:endParaRPr lang="nb-NO" sz="2200" dirty="0">
              <a:solidFill>
                <a:srgbClr val="0070C0"/>
              </a:solidFill>
              <a:highlight>
                <a:srgbClr val="FFFF00"/>
              </a:highlight>
            </a:endParaRPr>
          </a:p>
          <a:p>
            <a:pPr algn="ctr"/>
            <a:r>
              <a:rPr lang="nb-NO" sz="2200" dirty="0">
                <a:solidFill>
                  <a:srgbClr val="0070C0"/>
                </a:solidFill>
                <a:highlight>
                  <a:srgbClr val="FFFF00"/>
                </a:highlight>
              </a:rPr>
              <a:t>NYTT PUNKT 12, VIL VÆRE SYNLIG NÅR ADVARSLENE E</a:t>
            </a:r>
            <a:r>
              <a:rPr lang="nb-NO" sz="2200" dirty="0">
                <a:solidFill>
                  <a:srgbClr val="0070C0"/>
                </a:solidFill>
              </a:rPr>
              <a:t>R KOMMENTERT UT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5BDAC82-37AD-4FDE-B774-CA43D3DB2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367" y="795247"/>
            <a:ext cx="2267266" cy="499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32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833" y="9789"/>
            <a:ext cx="12289665" cy="6858000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74030" y="3613761"/>
            <a:ext cx="9144000" cy="1655762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r>
              <a:rPr lang="nb-NO" sz="6000" b="1" dirty="0">
                <a:latin typeface="+mj-lt"/>
                <a:ea typeface="+mj-ea"/>
                <a:cs typeface="+mj-cs"/>
              </a:rPr>
              <a:t>                                                                  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37</a:t>
            </a:fld>
            <a:endParaRPr lang="nb-NO"/>
          </a:p>
        </p:txBody>
      </p:sp>
      <p:sp>
        <p:nvSpPr>
          <p:cNvPr id="8" name="Tittel 7"/>
          <p:cNvSpPr txBox="1">
            <a:spLocks/>
          </p:cNvSpPr>
          <p:nvPr/>
        </p:nvSpPr>
        <p:spPr>
          <a:xfrm>
            <a:off x="-48833" y="400858"/>
            <a:ext cx="12289665" cy="15403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6000" b="1" dirty="0">
                <a:solidFill>
                  <a:schemeClr val="tx1"/>
                </a:solidFill>
              </a:rPr>
              <a:t>6. BASIL kommuneskjema 2021</a:t>
            </a:r>
          </a:p>
        </p:txBody>
      </p:sp>
    </p:spTree>
    <p:extLst>
      <p:ext uri="{BB962C8B-B14F-4D97-AF65-F5344CB8AC3E}">
        <p14:creationId xmlns:p14="http://schemas.microsoft.com/office/powerpoint/2010/main" val="36456253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38</a:t>
            </a:fld>
            <a:endParaRPr lang="nb-NO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812168"/>
            <a:ext cx="2123266" cy="12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Sylinder 8"/>
          <p:cNvSpPr txBox="1"/>
          <p:nvPr/>
        </p:nvSpPr>
        <p:spPr>
          <a:xfrm>
            <a:off x="8920481" y="338667"/>
            <a:ext cx="2191420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rgbClr val="0070C0"/>
                </a:solidFill>
              </a:rPr>
              <a:t>Ingen endringer fra i fjor, men nye årstall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E2EB6CBA-45E4-4037-ADA2-5D720F9A1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3493" y="1422613"/>
            <a:ext cx="8682249" cy="432435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5F34E2A5-4D6C-4636-A332-4D8ADF56D0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338" y="2635375"/>
            <a:ext cx="2219136" cy="2969009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B0BE4E27-E9F5-4F78-A0B8-21C6A96CC8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3023" y="5661444"/>
            <a:ext cx="8431499" cy="1048603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C6E0BCA1-8BE4-4B7E-9502-25D389F76C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0077" y="4289869"/>
            <a:ext cx="1103472" cy="499915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6BE9DE53-63A8-48F1-A887-4093BBE52C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9579" y="2261007"/>
            <a:ext cx="1432684" cy="688908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A1B9ACBE-CB54-45CF-B07C-1C0229B6BA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7037" y="106027"/>
            <a:ext cx="4429125" cy="942975"/>
          </a:xfrm>
          <a:prstGeom prst="rect">
            <a:avLst/>
          </a:prstGeom>
        </p:spPr>
      </p:pic>
      <p:sp>
        <p:nvSpPr>
          <p:cNvPr id="27" name="TekstSylinder 26">
            <a:extLst>
              <a:ext uri="{FF2B5EF4-FFF2-40B4-BE49-F238E27FC236}">
                <a16:creationId xmlns:a16="http://schemas.microsoft.com/office/drawing/2014/main" id="{7C75FD0A-2629-4C63-9BFA-5CC99F8BDA4A}"/>
              </a:ext>
            </a:extLst>
          </p:cNvPr>
          <p:cNvSpPr txBox="1"/>
          <p:nvPr/>
        </p:nvSpPr>
        <p:spPr>
          <a:xfrm>
            <a:off x="2965785" y="932447"/>
            <a:ext cx="6179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>
                <a:hlinkClick r:id="rId10"/>
              </a:rPr>
              <a:t>Her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938668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39</a:t>
            </a:fld>
            <a:endParaRPr lang="nb-NO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812168"/>
            <a:ext cx="2079002" cy="120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2FC559D-BB00-4D0F-9B5A-9E464F637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902" y="1795713"/>
            <a:ext cx="7972425" cy="331470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5DD76EEA-7AEE-4938-9734-FF79E4E7D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4840" y="512009"/>
            <a:ext cx="2200847" cy="1261981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19A1CD10-BC8F-4CEB-83D0-1FC6228BD9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2074" y="3398659"/>
            <a:ext cx="1103472" cy="49381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147D557F-93A7-475D-9BA0-EFE6F2D334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7114" y="4334615"/>
            <a:ext cx="110347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chemeClr val="accent2">
                    <a:lumMod val="75000"/>
                  </a:schemeClr>
                </a:solidFill>
              </a:rPr>
              <a:t>2.	BASIL steg for steg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4</a:t>
            </a:fld>
            <a:endParaRPr lang="nb-NO"/>
          </a:p>
        </p:txBody>
      </p:sp>
      <p:pic>
        <p:nvPicPr>
          <p:cNvPr id="2050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76" y="1478676"/>
            <a:ext cx="11435329" cy="1815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40F25B87-7004-4FB6-95DA-73FA6EE43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50" y="3563403"/>
            <a:ext cx="11443255" cy="204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841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40</a:t>
            </a:fld>
            <a:endParaRPr lang="nb-NO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812168"/>
            <a:ext cx="2079002" cy="120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181CE9BE-C815-4E53-8552-69D0723D0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512" y="1039979"/>
            <a:ext cx="7867650" cy="389572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1E0412C0-50B5-4534-ABA6-0B50D4D6D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2138" y="2219563"/>
            <a:ext cx="4072481" cy="493819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B0095181-9AD4-478B-ACA3-C6D7B0E082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2326" y="136739"/>
            <a:ext cx="2200847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429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ADDE6EB9-3468-4FFF-BC1A-977DAABF5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012" y="1382868"/>
            <a:ext cx="8956762" cy="3829945"/>
          </a:xfrm>
          <a:prstGeom prst="rect">
            <a:avLst/>
          </a:prstGeom>
        </p:spPr>
      </p:pic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41</a:t>
            </a:fld>
            <a:endParaRPr lang="nb-NO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01" y="795270"/>
            <a:ext cx="2179011" cy="117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02358BB1-AA42-4AA8-BA1A-AE6D6B72638E}"/>
              </a:ext>
            </a:extLst>
          </p:cNvPr>
          <p:cNvSpPr txBox="1"/>
          <p:nvPr/>
        </p:nvSpPr>
        <p:spPr>
          <a:xfrm>
            <a:off x="4178130" y="2782669"/>
            <a:ext cx="3157403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Minst 30 % for barn </a:t>
            </a:r>
            <a:r>
              <a:rPr lang="nb-NO" dirty="0" err="1"/>
              <a:t>nr</a:t>
            </a:r>
            <a:r>
              <a:rPr lang="nb-NO" dirty="0"/>
              <a:t> 2</a:t>
            </a:r>
          </a:p>
          <a:p>
            <a:r>
              <a:rPr lang="nb-NO" dirty="0"/>
              <a:t>Minst 50 % for 3 eller flere barn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507755D-DDCF-4253-BA3D-87A069A32996}"/>
              </a:ext>
            </a:extLst>
          </p:cNvPr>
          <p:cNvSpPr txBox="1"/>
          <p:nvPr/>
        </p:nvSpPr>
        <p:spPr>
          <a:xfrm>
            <a:off x="8610600" y="3429000"/>
            <a:ext cx="341215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Ant. barn fra kom og ikke-kom </a:t>
            </a:r>
            <a:r>
              <a:rPr lang="nb-NO" dirty="0" err="1"/>
              <a:t>bhg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45430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42</a:t>
            </a:fld>
            <a:endParaRPr lang="nb-NO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01" y="795270"/>
            <a:ext cx="2179011" cy="117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003FB31A-7CFB-4FED-A915-9D7970B2CEA6}"/>
              </a:ext>
            </a:extLst>
          </p:cNvPr>
          <p:cNvSpPr txBox="1"/>
          <p:nvPr/>
        </p:nvSpPr>
        <p:spPr>
          <a:xfrm>
            <a:off x="1240746" y="3275223"/>
            <a:ext cx="1996225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rgbClr val="0070C0"/>
                </a:solidFill>
              </a:rPr>
              <a:t>Ny øvre grense på 600 000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44E84B3-558D-4619-938D-D4F7F5FF3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461" y="795270"/>
            <a:ext cx="7706801" cy="46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170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43</a:t>
            </a:fld>
            <a:endParaRPr lang="nb-NO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01" y="795270"/>
            <a:ext cx="2179011" cy="117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D491C03A-1D61-4291-947D-ECA863A9CE7B}"/>
              </a:ext>
            </a:extLst>
          </p:cNvPr>
          <p:cNvSpPr txBox="1"/>
          <p:nvPr/>
        </p:nvSpPr>
        <p:spPr>
          <a:xfrm>
            <a:off x="690393" y="2465095"/>
            <a:ext cx="199622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rgbClr val="0070C0"/>
                </a:solidFill>
              </a:rPr>
              <a:t>Ingen endringer fra i fjor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0E7CF14-CE41-4FD7-A898-892B6901A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012" y="795270"/>
            <a:ext cx="8681053" cy="472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41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63" y="2148189"/>
            <a:ext cx="9236337" cy="3669147"/>
          </a:xfrm>
          <a:prstGeom prst="rect">
            <a:avLst/>
          </a:prstGeom>
        </p:spPr>
      </p:pic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44</a:t>
            </a:fld>
            <a:endParaRPr lang="nb-NO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01" y="795270"/>
            <a:ext cx="2179011" cy="117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Sylinder 7"/>
          <p:cNvSpPr txBox="1"/>
          <p:nvPr/>
        </p:nvSpPr>
        <p:spPr>
          <a:xfrm>
            <a:off x="9385387" y="1480553"/>
            <a:ext cx="2243385" cy="449353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200" dirty="0">
                <a:solidFill>
                  <a:srgbClr val="0070C0"/>
                </a:solidFill>
              </a:rPr>
              <a:t>KONTROLLER:</a:t>
            </a:r>
          </a:p>
          <a:p>
            <a:pPr algn="ctr"/>
            <a:endParaRPr lang="nb-NO" sz="2200" dirty="0">
              <a:solidFill>
                <a:srgbClr val="0070C0"/>
              </a:solidFill>
            </a:endParaRPr>
          </a:p>
          <a:p>
            <a:pPr algn="ctr"/>
            <a:r>
              <a:rPr lang="nb-NO" sz="2200" b="1" dirty="0">
                <a:solidFill>
                  <a:srgbClr val="0070C0"/>
                </a:solidFill>
              </a:rPr>
              <a:t>ADVARSEL</a:t>
            </a:r>
            <a:r>
              <a:rPr lang="nb-NO" sz="2200" dirty="0">
                <a:solidFill>
                  <a:srgbClr val="0070C0"/>
                </a:solidFill>
              </a:rPr>
              <a:t> – KAN LEVERE SKJEMA, MÅ KVITTERE</a:t>
            </a:r>
          </a:p>
          <a:p>
            <a:pPr algn="ctr"/>
            <a:endParaRPr lang="nb-NO" sz="2200" dirty="0">
              <a:solidFill>
                <a:srgbClr val="0070C0"/>
              </a:solidFill>
            </a:endParaRPr>
          </a:p>
          <a:p>
            <a:pPr algn="ctr"/>
            <a:r>
              <a:rPr lang="nb-NO" sz="2200" b="1" dirty="0">
                <a:solidFill>
                  <a:srgbClr val="0070C0"/>
                </a:solidFill>
              </a:rPr>
              <a:t>FEILMELDING</a:t>
            </a:r>
            <a:r>
              <a:rPr lang="nb-NO" sz="2200" dirty="0">
                <a:solidFill>
                  <a:srgbClr val="0070C0"/>
                </a:solidFill>
              </a:rPr>
              <a:t> – FÅR IKKE LEVERT SKJEMA, MÅ RETTE OPP</a:t>
            </a:r>
          </a:p>
          <a:p>
            <a:pPr algn="ctr"/>
            <a:endParaRPr lang="nb-NO" sz="2200" dirty="0">
              <a:solidFill>
                <a:srgbClr val="0070C0"/>
              </a:solidFill>
            </a:endParaRPr>
          </a:p>
          <a:p>
            <a:pPr algn="ctr"/>
            <a:r>
              <a:rPr lang="nb-NO" sz="2200" dirty="0">
                <a:solidFill>
                  <a:srgbClr val="0070C0"/>
                </a:solidFill>
              </a:rPr>
              <a:t>FOR ØVRIG FLERE NYE KONTROLLER</a:t>
            </a:r>
          </a:p>
        </p:txBody>
      </p:sp>
    </p:spTree>
    <p:extLst>
      <p:ext uri="{BB962C8B-B14F-4D97-AF65-F5344CB8AC3E}">
        <p14:creationId xmlns:p14="http://schemas.microsoft.com/office/powerpoint/2010/main" val="2452368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nb-NO" dirty="0"/>
              <a:t>Hvilke barnehager skal fylle ut?	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838200" y="2009103"/>
            <a:ext cx="10515600" cy="4167859"/>
          </a:xfrm>
        </p:spPr>
        <p:txBody>
          <a:bodyPr>
            <a:normAutofit/>
          </a:bodyPr>
          <a:lstStyle/>
          <a:p>
            <a:r>
              <a:rPr lang="nb-NO" sz="4000" dirty="0"/>
              <a:t>Alle med eget organisasjonsnummer</a:t>
            </a:r>
          </a:p>
          <a:p>
            <a:r>
              <a:rPr lang="nb-NO" sz="4000" dirty="0"/>
              <a:t>«Tøffelprinsippet»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11B0323B-F17C-4435-8926-DC2D0DD9A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66960"/>
            <a:ext cx="1043940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18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>
                <a:solidFill>
                  <a:schemeClr val="accent2">
                    <a:lumMod val="75000"/>
                  </a:schemeClr>
                </a:solidFill>
              </a:rPr>
              <a:t>3.1	Hva kan endres i BASIL?	</a:t>
            </a:r>
            <a:br>
              <a:rPr lang="nb-NO" b="1" dirty="0">
                <a:solidFill>
                  <a:schemeClr val="accent2">
                    <a:lumMod val="75000"/>
                  </a:schemeClr>
                </a:solidFill>
              </a:rPr>
            </a:br>
            <a:endParaRPr lang="nb-NO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72732" y="1236372"/>
            <a:ext cx="10581068" cy="4940591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sz="3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sz="3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sz="3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sz="3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sz="3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b-NO" sz="3600" dirty="0">
                <a:solidFill>
                  <a:schemeClr val="tx2"/>
                </a:solidFill>
              </a:rPr>
              <a:t>Den i barnehagen som fyller ut skjemaet kan gjøre dette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6</a:t>
            </a:fld>
            <a:endParaRPr lang="nb-NO"/>
          </a:p>
        </p:txBody>
      </p:sp>
      <p:pic>
        <p:nvPicPr>
          <p:cNvPr id="2253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75" y="1437403"/>
            <a:ext cx="10063260" cy="312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vrundet rektangel 4"/>
          <p:cNvSpPr/>
          <p:nvPr/>
        </p:nvSpPr>
        <p:spPr>
          <a:xfrm>
            <a:off x="2021983" y="3709115"/>
            <a:ext cx="1594834" cy="43788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Avrundet rektangel 6"/>
          <p:cNvSpPr/>
          <p:nvPr/>
        </p:nvSpPr>
        <p:spPr>
          <a:xfrm>
            <a:off x="2213020" y="2789685"/>
            <a:ext cx="2446986" cy="43788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4EE3A4E5-73BC-447A-8629-06B264B4BA4C}"/>
              </a:ext>
            </a:extLst>
          </p:cNvPr>
          <p:cNvCxnSpPr>
            <a:cxnSpLocks/>
          </p:cNvCxnSpPr>
          <p:nvPr/>
        </p:nvCxnSpPr>
        <p:spPr>
          <a:xfrm flipH="1">
            <a:off x="7323221" y="1437403"/>
            <a:ext cx="1" cy="8004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0ECB706-B597-43AA-A059-E95D1471186B}"/>
              </a:ext>
            </a:extLst>
          </p:cNvPr>
          <p:cNvSpPr txBox="1"/>
          <p:nvPr/>
        </p:nvSpPr>
        <p:spPr>
          <a:xfrm>
            <a:off x="6745705" y="1050758"/>
            <a:ext cx="2157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Klikkbar link til NBR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DC6380E-C4D0-4A2A-AA80-33E7CF110D55}"/>
              </a:ext>
            </a:extLst>
          </p:cNvPr>
          <p:cNvSpPr txBox="1"/>
          <p:nvPr/>
        </p:nvSpPr>
        <p:spPr>
          <a:xfrm>
            <a:off x="5014974" y="3383501"/>
            <a:ext cx="4337982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Viktig at mailadressen er korrekt, bør unngå </a:t>
            </a:r>
          </a:p>
          <a:p>
            <a:r>
              <a:rPr lang="nb-NO" dirty="0"/>
              <a:t>å bruke private mailadresser.</a:t>
            </a:r>
          </a:p>
        </p:txBody>
      </p:sp>
    </p:spTree>
    <p:extLst>
      <p:ext uri="{BB962C8B-B14F-4D97-AF65-F5344CB8AC3E}">
        <p14:creationId xmlns:p14="http://schemas.microsoft.com/office/powerpoint/2010/main" val="4249807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chemeClr val="accent2">
                    <a:lumMod val="75000"/>
                  </a:schemeClr>
                </a:solidFill>
              </a:rPr>
              <a:t>3.2	Hva kan endres i NBR?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/>
              <a:t>Bilde</a:t>
            </a:r>
          </a:p>
          <a:p>
            <a:r>
              <a:rPr lang="nb-NO" dirty="0"/>
              <a:t>Navn og organisasjonsnummer</a:t>
            </a:r>
          </a:p>
          <a:p>
            <a:r>
              <a:rPr lang="nb-NO" dirty="0"/>
              <a:t>Styrer</a:t>
            </a:r>
          </a:p>
          <a:p>
            <a:r>
              <a:rPr lang="nb-NO" dirty="0"/>
              <a:t>Besøksadresse</a:t>
            </a:r>
          </a:p>
          <a:p>
            <a:r>
              <a:rPr lang="nb-NO" dirty="0"/>
              <a:t>Postadresse</a:t>
            </a:r>
          </a:p>
          <a:p>
            <a:r>
              <a:rPr lang="nb-NO" dirty="0"/>
              <a:t>Kontaktinformasjon (telefon, mail, hjemmeside)</a:t>
            </a:r>
          </a:p>
          <a:p>
            <a:r>
              <a:rPr lang="nb-NO" dirty="0"/>
              <a:t>Barnehageinformasjon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Hvordan gjøre endringer?</a:t>
            </a:r>
          </a:p>
          <a:p>
            <a:pPr marL="363556" lvl="1" indent="0">
              <a:buNone/>
            </a:pPr>
            <a:endParaRPr lang="nb-NO" dirty="0"/>
          </a:p>
          <a:p>
            <a:pPr marL="363556" lvl="1" indent="0">
              <a:buNone/>
            </a:pPr>
            <a:r>
              <a:rPr lang="nb-NO" dirty="0"/>
              <a:t>Logg inn i </a:t>
            </a:r>
            <a:r>
              <a:rPr lang="nb-NO" b="1" dirty="0"/>
              <a:t>NBR</a:t>
            </a:r>
            <a:r>
              <a:rPr lang="nb-NO" dirty="0"/>
              <a:t> og gå til riktig enhet, velg ‘rediger’ og meld inn endringer i skjemaet som kommer opp.</a:t>
            </a:r>
          </a:p>
          <a:p>
            <a:pPr marL="363556" lvl="1" indent="0">
              <a:buNone/>
            </a:pPr>
            <a:endParaRPr lang="nb-NO" dirty="0"/>
          </a:p>
          <a:p>
            <a:pPr marL="363556" lvl="1" indent="0">
              <a:buNone/>
            </a:pPr>
            <a:r>
              <a:rPr lang="nb-NO" dirty="0"/>
              <a:t>Brukernavn og passord samme som i BASIL	                            </a:t>
            </a:r>
            <a:r>
              <a:rPr lang="nb-NO" sz="4000" dirty="0">
                <a:hlinkClick r:id="rId3"/>
              </a:rPr>
              <a:t>nbr.udir.no</a:t>
            </a:r>
            <a:endParaRPr lang="nb-NO" sz="4000" dirty="0"/>
          </a:p>
          <a:p>
            <a:pPr marL="363556" lvl="1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6194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chemeClr val="accent2">
                    <a:lumMod val="75000"/>
                  </a:schemeClr>
                </a:solidFill>
              </a:rPr>
              <a:t>3.3	Hva kan endres i Virksomhets- og foretaksregisteret?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/>
              <a:t>Adresse</a:t>
            </a:r>
          </a:p>
          <a:p>
            <a:r>
              <a:rPr lang="nb-NO" dirty="0"/>
              <a:t>Næringskode</a:t>
            </a:r>
          </a:p>
          <a:p>
            <a:r>
              <a:rPr lang="nb-NO" dirty="0"/>
              <a:t>Eiertype			</a:t>
            </a:r>
            <a:r>
              <a:rPr lang="nb-NO" sz="4200" dirty="0">
                <a:solidFill>
                  <a:schemeClr val="tx2"/>
                </a:solidFill>
              </a:rPr>
              <a:t>Disse endringene må gjøres av eier</a:t>
            </a:r>
          </a:p>
          <a:p>
            <a:r>
              <a:rPr lang="nb-NO" dirty="0"/>
              <a:t>Selskapstype			 </a:t>
            </a:r>
            <a:r>
              <a:rPr lang="nb-NO" sz="4200" dirty="0">
                <a:solidFill>
                  <a:schemeClr val="tx2"/>
                </a:solidFill>
              </a:rPr>
              <a:t>- skal </a:t>
            </a:r>
            <a:r>
              <a:rPr lang="nb-NO" sz="4200" u="sng" dirty="0">
                <a:solidFill>
                  <a:schemeClr val="tx2"/>
                </a:solidFill>
              </a:rPr>
              <a:t>alltid</a:t>
            </a:r>
            <a:r>
              <a:rPr lang="nb-NO" sz="4200" dirty="0">
                <a:solidFill>
                  <a:schemeClr val="tx2"/>
                </a:solidFill>
              </a:rPr>
              <a:t> være oppdatert!</a:t>
            </a:r>
          </a:p>
          <a:p>
            <a:r>
              <a:rPr lang="nb-NO" dirty="0"/>
              <a:t>Nedleggelser</a:t>
            </a:r>
          </a:p>
          <a:p>
            <a:r>
              <a:rPr lang="nb-NO" dirty="0"/>
              <a:t>E-post</a:t>
            </a:r>
          </a:p>
          <a:p>
            <a:r>
              <a:rPr lang="nb-NO" dirty="0"/>
              <a:t>Barnehagens hjemmeside</a:t>
            </a:r>
          </a:p>
          <a:p>
            <a:pPr indent="0">
              <a:buNone/>
            </a:pPr>
            <a:endParaRPr lang="nb-NO" b="1" dirty="0"/>
          </a:p>
          <a:p>
            <a:pPr indent="0">
              <a:buNone/>
            </a:pPr>
            <a:r>
              <a:rPr lang="nb-NO" sz="2629" b="1" dirty="0"/>
              <a:t>Hvordan gjøre endringer?</a:t>
            </a:r>
            <a:endParaRPr lang="nb-NO" dirty="0"/>
          </a:p>
          <a:p>
            <a:r>
              <a:rPr lang="nb-NO" dirty="0">
                <a:hlinkClick r:id="rId3"/>
              </a:rPr>
              <a:t>http://www.brreg.no/registrering/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4545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b="1">
                <a:solidFill>
                  <a:schemeClr val="accent2">
                    <a:lumMod val="75000"/>
                  </a:schemeClr>
                </a:solidFill>
              </a:rPr>
              <a:t>4.1		Hva kontakter dere Udir om?</a:t>
            </a:r>
            <a:endParaRPr lang="nb-NO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	Når barnehager mangler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	Når barnehager er i feil kommune eller bydel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	Kontakt </a:t>
            </a:r>
            <a:r>
              <a:rPr lang="nb-NO" dirty="0" err="1"/>
              <a:t>Udir</a:t>
            </a:r>
            <a:r>
              <a:rPr lang="nb-NO" dirty="0"/>
              <a:t> på </a:t>
            </a:r>
            <a:r>
              <a:rPr lang="nb-NO" dirty="0">
                <a:hlinkClick r:id="rId3"/>
              </a:rPr>
              <a:t>basil@udir.no</a:t>
            </a:r>
            <a:endParaRPr lang="nb-NO" dirty="0"/>
          </a:p>
          <a:p>
            <a:pPr marL="0" indent="0">
              <a:buNone/>
            </a:pPr>
            <a:endParaRPr lang="nb-NO" sz="36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b-NO" sz="3600" dirty="0">
                <a:solidFill>
                  <a:schemeClr val="tx2"/>
                </a:solidFill>
              </a:rPr>
              <a:t>Kommunen må melde inn dette senest 30.11!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759050C-D806-4273-B554-689C04982942}" type="slidenum">
              <a:rPr lang="nb-NO" smtClean="0"/>
              <a:t>9</a:t>
            </a:fld>
            <a:endParaRPr lang="nb-NO"/>
          </a:p>
        </p:txBody>
      </p:sp>
      <p:sp>
        <p:nvSpPr>
          <p:cNvPr id="9" name="Rektangel 8" descr="Warning">
            <a:extLst>
              <a:ext uri="{FF2B5EF4-FFF2-40B4-BE49-F238E27FC236}">
                <a16:creationId xmlns:a16="http://schemas.microsoft.com/office/drawing/2014/main" id="{83B5A30E-811B-479F-B5DF-C17EB038A0E0}"/>
              </a:ext>
            </a:extLst>
          </p:cNvPr>
          <p:cNvSpPr/>
          <p:nvPr/>
        </p:nvSpPr>
        <p:spPr>
          <a:xfrm>
            <a:off x="958516" y="1690688"/>
            <a:ext cx="680904" cy="680904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ektangel 9" descr="Warning">
            <a:extLst>
              <a:ext uri="{FF2B5EF4-FFF2-40B4-BE49-F238E27FC236}">
                <a16:creationId xmlns:a16="http://schemas.microsoft.com/office/drawing/2014/main" id="{0023081F-FAE1-4567-B7FF-C8F997AF40D9}"/>
              </a:ext>
            </a:extLst>
          </p:cNvPr>
          <p:cNvSpPr/>
          <p:nvPr/>
        </p:nvSpPr>
        <p:spPr>
          <a:xfrm>
            <a:off x="958516" y="2675799"/>
            <a:ext cx="680904" cy="680904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Rektangel 12" descr="Envelope">
            <a:extLst>
              <a:ext uri="{FF2B5EF4-FFF2-40B4-BE49-F238E27FC236}">
                <a16:creationId xmlns:a16="http://schemas.microsoft.com/office/drawing/2014/main" id="{E1E4BAA7-F335-4937-91E8-A788A067C558}"/>
              </a:ext>
            </a:extLst>
          </p:cNvPr>
          <p:cNvSpPr/>
          <p:nvPr/>
        </p:nvSpPr>
        <p:spPr>
          <a:xfrm>
            <a:off x="958516" y="3745477"/>
            <a:ext cx="680904" cy="680904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79121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355DF06-4B8F-4CE9-9E3D-79AD54FEF6EE}">
  <we:reference id="wa104380621" version="1.1.0.0" store="nb-NO" storeType="OMEX"/>
  <we:alternateReferences>
    <we:reference id="WA104380621" version="1.1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1056</Words>
  <Application>Microsoft Office PowerPoint</Application>
  <PresentationFormat>Widescreen</PresentationFormat>
  <Paragraphs>232</Paragraphs>
  <Slides>44</Slides>
  <Notes>31</Notes>
  <HiddenSlides>1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Roboto</vt:lpstr>
      <vt:lpstr>Office-tema</vt:lpstr>
      <vt:lpstr>PowerPoint-presentasjon</vt:lpstr>
      <vt:lpstr>Agenda</vt:lpstr>
      <vt:lpstr>Viktige datoer</vt:lpstr>
      <vt:lpstr>2. BASIL steg for steg</vt:lpstr>
      <vt:lpstr>Hvilke barnehager skal fylle ut? </vt:lpstr>
      <vt:lpstr>3.1 Hva kan endres i BASIL?  </vt:lpstr>
      <vt:lpstr>3.2 Hva kan endres i NBR?</vt:lpstr>
      <vt:lpstr>3.3 Hva kan endres i Virksomhets- og foretaksregisteret?</vt:lpstr>
      <vt:lpstr>4.1  Hva kontakter dere Udir om?</vt:lpstr>
      <vt:lpstr>4.2 Hva kontakter kommunen SF om?</vt:lpstr>
      <vt:lpstr>Selv eksperter trenger veiledning…</vt:lpstr>
      <vt:lpstr>5. BASIL årsmelding 2018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Hege Lauvland</dc:creator>
  <cp:lastModifiedBy>Thorsen, Bjarne</cp:lastModifiedBy>
  <cp:revision>30</cp:revision>
  <cp:lastPrinted>2020-11-21T12:09:31Z</cp:lastPrinted>
  <dcterms:created xsi:type="dcterms:W3CDTF">2020-11-14T10:27:01Z</dcterms:created>
  <dcterms:modified xsi:type="dcterms:W3CDTF">2021-12-08T13:36:33Z</dcterms:modified>
</cp:coreProperties>
</file>