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79" r:id="rId6"/>
    <p:sldId id="267" r:id="rId7"/>
    <p:sldId id="266" r:id="rId8"/>
    <p:sldId id="269" r:id="rId9"/>
    <p:sldId id="270" r:id="rId10"/>
    <p:sldId id="318" r:id="rId11"/>
    <p:sldId id="514" r:id="rId12"/>
    <p:sldId id="268" r:id="rId13"/>
    <p:sldId id="271" r:id="rId14"/>
    <p:sldId id="272" r:id="rId15"/>
    <p:sldId id="273" r:id="rId16"/>
    <p:sldId id="278" r:id="rId17"/>
    <p:sldId id="275" r:id="rId18"/>
    <p:sldId id="276" r:id="rId19"/>
    <p:sldId id="274" r:id="rId20"/>
    <p:sldId id="515" r:id="rId2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44220" autoAdjust="0"/>
  </p:normalViewPr>
  <p:slideViewPr>
    <p:cSldViewPr snapToGrid="0">
      <p:cViewPr varScale="1">
        <p:scale>
          <a:sx n="29" d="100"/>
          <a:sy n="29" d="100"/>
        </p:scale>
        <p:origin x="210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1</a:t>
          </a:r>
        </a:p>
        <a:p>
          <a:r>
            <a:rPr lang="nb-NO" sz="1000" dirty="0"/>
            <a:t>helse, sosial, barnehage, opplæring, barnevern og familie</a:t>
          </a:r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2</a:t>
          </a:r>
        </a:p>
        <a:p>
          <a:r>
            <a:rPr lang="nb-NO" sz="1050" dirty="0"/>
            <a:t>miljøvern, landbruk og næringsutvikling</a:t>
          </a:r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VIRKSOMHETSOMRÅDE 3</a:t>
          </a:r>
        </a:p>
        <a:p>
          <a:r>
            <a:rPr lang="nb-NO" sz="1000" dirty="0"/>
            <a:t>beredskap, vergemål, justis, kommunal og regional samordning</a:t>
          </a:r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VIRKSOMHETSOMRÅDE 4</a:t>
          </a:r>
        </a:p>
        <a:p>
          <a:r>
            <a:rPr lang="nb-NO" sz="1050" dirty="0"/>
            <a:t>virksomhetsstyring og kommunikasjon</a:t>
          </a:r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Helse, sosial, barnehage, opplæring, barnevern og familie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Miljøvern, landbruk og næringsutvikling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Beredskap, vergemål, justis, kommunal og regional samordning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Virksomhetsstyring og kommunikasjon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Barnehage og opplæring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Helse og omsorg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 dirty="0"/>
            <a:t>Barnevern og familie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Jord og mat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 dirty="0"/>
            <a:t>Skog- og </a:t>
          </a:r>
          <a:r>
            <a:rPr lang="nb-NO" sz="900" dirty="0" err="1"/>
            <a:t>trebruk</a:t>
          </a:r>
          <a:endParaRPr lang="nb-NO" sz="900" dirty="0"/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Samfunnssikkerhet og beredskap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Vergemål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Juridisk enhet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 dirty="0"/>
            <a:t>Virksomhetsutvikling, styring og kommunikasjon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Felles tjenester og drift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1C6A1F89-8827-4CF6-96CD-2C013E5ACDC0}">
      <dgm:prSet custT="1"/>
      <dgm:spPr/>
      <dgm:t>
        <a:bodyPr/>
        <a:lstStyle/>
        <a:p>
          <a:r>
            <a:rPr lang="nb-NO" sz="900" dirty="0"/>
            <a:t>Sosial</a:t>
          </a:r>
        </a:p>
      </dgm:t>
    </dgm:pt>
    <dgm:pt modelId="{47ABC653-7F10-4C2F-AE28-AFE6AE4CDE82}" type="parTrans" cxnId="{EEEDBF34-80A8-44ED-87A0-2E545E6E8104}">
      <dgm:prSet/>
      <dgm:spPr/>
      <dgm:t>
        <a:bodyPr/>
        <a:lstStyle/>
        <a:p>
          <a:endParaRPr lang="nb-NO"/>
        </a:p>
      </dgm:t>
    </dgm:pt>
    <dgm:pt modelId="{288A9B4B-4436-4996-A4D9-F3B42982E201}" type="sibTrans" cxnId="{EEEDBF34-80A8-44ED-87A0-2E545E6E8104}">
      <dgm:prSet/>
      <dgm:spPr/>
      <dgm:t>
        <a:bodyPr/>
        <a:lstStyle/>
        <a:p>
          <a:endParaRPr lang="nb-NO"/>
        </a:p>
      </dgm:t>
    </dgm:pt>
    <dgm:pt modelId="{92471CE8-6F64-4AFF-B34D-8BE8312BBD09}">
      <dgm:prSet custT="1"/>
      <dgm:spPr/>
      <dgm:t>
        <a:bodyPr/>
        <a:lstStyle/>
        <a:p>
          <a:r>
            <a:rPr lang="nb-NO" sz="900" dirty="0"/>
            <a:t>Vannforvaltning og forurensning</a:t>
          </a:r>
        </a:p>
      </dgm:t>
    </dgm:pt>
    <dgm:pt modelId="{EDDD6797-EB6D-438E-B656-A2FC0655D091}" type="parTrans" cxnId="{AAC78E72-1986-4D0A-AFFA-532E7348D81F}">
      <dgm:prSet/>
      <dgm:spPr/>
      <dgm:t>
        <a:bodyPr/>
        <a:lstStyle/>
        <a:p>
          <a:endParaRPr lang="nb-NO"/>
        </a:p>
      </dgm:t>
    </dgm:pt>
    <dgm:pt modelId="{2191B814-381C-45B7-AD12-64BC5045FF1D}" type="sibTrans" cxnId="{AAC78E72-1986-4D0A-AFFA-532E7348D81F}">
      <dgm:prSet/>
      <dgm:spPr/>
      <dgm:t>
        <a:bodyPr/>
        <a:lstStyle/>
        <a:p>
          <a:endParaRPr lang="nb-NO"/>
        </a:p>
      </dgm:t>
    </dgm:pt>
    <dgm:pt modelId="{377267B1-1E26-430B-B094-8A9453AF7BA6}">
      <dgm:prSet custT="1"/>
      <dgm:spPr/>
      <dgm:t>
        <a:bodyPr/>
        <a:lstStyle/>
        <a:p>
          <a:r>
            <a:rPr lang="nb-NO" sz="900" dirty="0"/>
            <a:t>Naturmangfold og verneområder</a:t>
          </a:r>
        </a:p>
      </dgm:t>
    </dgm:pt>
    <dgm:pt modelId="{6E97315C-486E-488A-8FA6-CA976997F059}" type="parTrans" cxnId="{F3506973-ED73-452C-9FDD-DBAB4209303A}">
      <dgm:prSet/>
      <dgm:spPr/>
      <dgm:t>
        <a:bodyPr/>
        <a:lstStyle/>
        <a:p>
          <a:endParaRPr lang="nb-NO"/>
        </a:p>
      </dgm:t>
    </dgm:pt>
    <dgm:pt modelId="{15B6A562-2545-408C-A954-B06EFC054256}" type="sibTrans" cxnId="{F3506973-ED73-452C-9FDD-DBAB4209303A}">
      <dgm:prSet/>
      <dgm:spPr/>
      <dgm:t>
        <a:bodyPr/>
        <a:lstStyle/>
        <a:p>
          <a:endParaRPr lang="nb-NO"/>
        </a:p>
      </dgm:t>
    </dgm:pt>
    <dgm:pt modelId="{80DAA843-ADB0-4788-ABC9-3E65DDDDF7F7}">
      <dgm:prSet custT="1"/>
      <dgm:spPr/>
      <dgm:t>
        <a:bodyPr/>
        <a:lstStyle/>
        <a:p>
          <a:r>
            <a:rPr lang="nb-NO" sz="900" dirty="0"/>
            <a:t>Areal og klima</a:t>
          </a:r>
        </a:p>
      </dgm:t>
    </dgm:pt>
    <dgm:pt modelId="{41804451-4AC8-4FF5-8D47-0B27C94588E0}" type="parTrans" cxnId="{3B40B653-797F-4F71-90BB-D899FA3CF180}">
      <dgm:prSet/>
      <dgm:spPr/>
      <dgm:t>
        <a:bodyPr/>
        <a:lstStyle/>
        <a:p>
          <a:endParaRPr lang="nb-NO"/>
        </a:p>
      </dgm:t>
    </dgm:pt>
    <dgm:pt modelId="{BBE9BD5B-00D0-4460-82E3-984F725795FB}" type="sibTrans" cxnId="{3B40B653-797F-4F71-90BB-D899FA3CF180}">
      <dgm:prSet/>
      <dgm:spPr/>
      <dgm:t>
        <a:bodyPr/>
        <a:lstStyle/>
        <a:p>
          <a:endParaRPr lang="nb-NO"/>
        </a:p>
      </dgm:t>
    </dgm:pt>
    <dgm:pt modelId="{47A112C8-2A9D-43A2-B06C-7B58B566C087}">
      <dgm:prSet custT="1"/>
      <dgm:spPr/>
      <dgm:t>
        <a:bodyPr/>
        <a:lstStyle/>
        <a:p>
          <a:r>
            <a:rPr lang="nb-NO" sz="900" dirty="0"/>
            <a:t>Kommunal og regional samordning</a:t>
          </a:r>
        </a:p>
      </dgm:t>
    </dgm:pt>
    <dgm:pt modelId="{54681513-0E3E-4DEA-9314-2C5B7680A58C}" type="parTrans" cxnId="{72B04B04-FAD8-4FA0-8D7D-A217567A8DE3}">
      <dgm:prSet/>
      <dgm:spPr/>
      <dgm:t>
        <a:bodyPr/>
        <a:lstStyle/>
        <a:p>
          <a:endParaRPr lang="nb-NO"/>
        </a:p>
      </dgm:t>
    </dgm:pt>
    <dgm:pt modelId="{E633DBF6-E7BC-40E8-AE07-4A11BD5F79D7}" type="sibTrans" cxnId="{72B04B04-FAD8-4FA0-8D7D-A217567A8DE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4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4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4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5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5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5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5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5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5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5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5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5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06272699-FF4F-4744-8319-2540627A1474}" type="pres">
      <dgm:prSet presAssocID="{47ABC653-7F10-4C2F-AE28-AFE6AE4CDE82}" presName="Name37" presStyleLbl="parChTrans1D3" presStyleIdx="3" presStyleCnt="15"/>
      <dgm:spPr/>
    </dgm:pt>
    <dgm:pt modelId="{BFB618F8-0400-433A-8CD4-FFCEB22FC96C}" type="pres">
      <dgm:prSet presAssocID="{1C6A1F89-8827-4CF6-96CD-2C013E5ACDC0}" presName="hierRoot2" presStyleCnt="0">
        <dgm:presLayoutVars>
          <dgm:hierBranch val="init"/>
        </dgm:presLayoutVars>
      </dgm:prSet>
      <dgm:spPr/>
    </dgm:pt>
    <dgm:pt modelId="{50E5994F-CDA5-402F-89B7-348628C3B3D1}" type="pres">
      <dgm:prSet presAssocID="{1C6A1F89-8827-4CF6-96CD-2C013E5ACDC0}" presName="rootComposite" presStyleCnt="0"/>
      <dgm:spPr/>
    </dgm:pt>
    <dgm:pt modelId="{3B134F16-F973-42D5-AE06-11E401390740}" type="pres">
      <dgm:prSet presAssocID="{1C6A1F89-8827-4CF6-96CD-2C013E5ACDC0}" presName="rootText" presStyleLbl="node3" presStyleIdx="3" presStyleCnt="15" custScaleY="66232">
        <dgm:presLayoutVars>
          <dgm:chPref val="3"/>
        </dgm:presLayoutVars>
      </dgm:prSet>
      <dgm:spPr/>
    </dgm:pt>
    <dgm:pt modelId="{6A607EDD-4517-4400-8A52-2C75FE988E94}" type="pres">
      <dgm:prSet presAssocID="{1C6A1F89-8827-4CF6-96CD-2C013E5ACDC0}" presName="rootConnector" presStyleLbl="node3" presStyleIdx="3" presStyleCnt="15"/>
      <dgm:spPr/>
    </dgm:pt>
    <dgm:pt modelId="{966E5734-114A-4C65-B9C9-A9C525F0B85A}" type="pres">
      <dgm:prSet presAssocID="{1C6A1F89-8827-4CF6-96CD-2C013E5ACDC0}" presName="hierChild4" presStyleCnt="0"/>
      <dgm:spPr/>
    </dgm:pt>
    <dgm:pt modelId="{510F76B3-E980-45AD-85FC-D35EB66DCC26}" type="pres">
      <dgm:prSet presAssocID="{1C6A1F89-8827-4CF6-96CD-2C013E5ACDC0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4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4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4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4" presStyleCnt="15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4" presStyleCnt="15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4" presStyleCnt="15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5" presStyleCnt="15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5" presStyleCnt="15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5" presStyleCnt="15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06B4E443-2D90-4B31-98AC-0E9FF95E82AB}" type="pres">
      <dgm:prSet presAssocID="{EDDD6797-EB6D-438E-B656-A2FC0655D091}" presName="Name37" presStyleLbl="parChTrans1D3" presStyleIdx="6" presStyleCnt="15"/>
      <dgm:spPr/>
    </dgm:pt>
    <dgm:pt modelId="{97AC11AD-BB52-49D6-97E3-30B463E22E7D}" type="pres">
      <dgm:prSet presAssocID="{92471CE8-6F64-4AFF-B34D-8BE8312BBD09}" presName="hierRoot2" presStyleCnt="0">
        <dgm:presLayoutVars>
          <dgm:hierBranch val="init"/>
        </dgm:presLayoutVars>
      </dgm:prSet>
      <dgm:spPr/>
    </dgm:pt>
    <dgm:pt modelId="{5A67C551-092C-4DD6-B8B0-07495430EBE9}" type="pres">
      <dgm:prSet presAssocID="{92471CE8-6F64-4AFF-B34D-8BE8312BBD09}" presName="rootComposite" presStyleCnt="0"/>
      <dgm:spPr/>
    </dgm:pt>
    <dgm:pt modelId="{87DBCEA4-0A31-47D1-8DE3-8EE2DAA4E0BC}" type="pres">
      <dgm:prSet presAssocID="{92471CE8-6F64-4AFF-B34D-8BE8312BBD09}" presName="rootText" presStyleLbl="node3" presStyleIdx="6" presStyleCnt="15" custScaleY="66232">
        <dgm:presLayoutVars>
          <dgm:chPref val="3"/>
        </dgm:presLayoutVars>
      </dgm:prSet>
      <dgm:spPr/>
    </dgm:pt>
    <dgm:pt modelId="{C8F3D424-B1C0-4A1C-9B68-2DA62890CA0F}" type="pres">
      <dgm:prSet presAssocID="{92471CE8-6F64-4AFF-B34D-8BE8312BBD09}" presName="rootConnector" presStyleLbl="node3" presStyleIdx="6" presStyleCnt="15"/>
      <dgm:spPr/>
    </dgm:pt>
    <dgm:pt modelId="{EA4D4B3F-1565-4543-A433-8F663E483091}" type="pres">
      <dgm:prSet presAssocID="{92471CE8-6F64-4AFF-B34D-8BE8312BBD09}" presName="hierChild4" presStyleCnt="0"/>
      <dgm:spPr/>
    </dgm:pt>
    <dgm:pt modelId="{F600D021-1345-46A6-B173-404D95C5D449}" type="pres">
      <dgm:prSet presAssocID="{92471CE8-6F64-4AFF-B34D-8BE8312BBD09}" presName="hierChild5" presStyleCnt="0"/>
      <dgm:spPr/>
    </dgm:pt>
    <dgm:pt modelId="{CE62C234-87AF-4752-8440-71F43EE457C8}" type="pres">
      <dgm:prSet presAssocID="{6E97315C-486E-488A-8FA6-CA976997F059}" presName="Name37" presStyleLbl="parChTrans1D3" presStyleIdx="7" presStyleCnt="15"/>
      <dgm:spPr/>
    </dgm:pt>
    <dgm:pt modelId="{6A278182-5CC2-45B2-8E61-87AB956E0E23}" type="pres">
      <dgm:prSet presAssocID="{377267B1-1E26-430B-B094-8A9453AF7BA6}" presName="hierRoot2" presStyleCnt="0">
        <dgm:presLayoutVars>
          <dgm:hierBranch val="init"/>
        </dgm:presLayoutVars>
      </dgm:prSet>
      <dgm:spPr/>
    </dgm:pt>
    <dgm:pt modelId="{1C8EE591-7F7C-487A-A456-8E60AE97FAA9}" type="pres">
      <dgm:prSet presAssocID="{377267B1-1E26-430B-B094-8A9453AF7BA6}" presName="rootComposite" presStyleCnt="0"/>
      <dgm:spPr/>
    </dgm:pt>
    <dgm:pt modelId="{073E3671-04EC-49D9-9F34-03B08B211090}" type="pres">
      <dgm:prSet presAssocID="{377267B1-1E26-430B-B094-8A9453AF7BA6}" presName="rootText" presStyleLbl="node3" presStyleIdx="7" presStyleCnt="15" custScaleY="66232">
        <dgm:presLayoutVars>
          <dgm:chPref val="3"/>
        </dgm:presLayoutVars>
      </dgm:prSet>
      <dgm:spPr/>
    </dgm:pt>
    <dgm:pt modelId="{3586EEF3-6E55-452B-84C2-EF246FC5D9CF}" type="pres">
      <dgm:prSet presAssocID="{377267B1-1E26-430B-B094-8A9453AF7BA6}" presName="rootConnector" presStyleLbl="node3" presStyleIdx="7" presStyleCnt="15"/>
      <dgm:spPr/>
    </dgm:pt>
    <dgm:pt modelId="{408D7E6B-EF68-4789-9F3F-F529074CDA97}" type="pres">
      <dgm:prSet presAssocID="{377267B1-1E26-430B-B094-8A9453AF7BA6}" presName="hierChild4" presStyleCnt="0"/>
      <dgm:spPr/>
    </dgm:pt>
    <dgm:pt modelId="{BB6B40A8-8DB0-4250-A334-A9311E7B82A6}" type="pres">
      <dgm:prSet presAssocID="{377267B1-1E26-430B-B094-8A9453AF7BA6}" presName="hierChild5" presStyleCnt="0"/>
      <dgm:spPr/>
    </dgm:pt>
    <dgm:pt modelId="{3378565C-5A4A-49D2-AC18-9C034B9F53E4}" type="pres">
      <dgm:prSet presAssocID="{41804451-4AC8-4FF5-8D47-0B27C94588E0}" presName="Name37" presStyleLbl="parChTrans1D3" presStyleIdx="8" presStyleCnt="15"/>
      <dgm:spPr/>
    </dgm:pt>
    <dgm:pt modelId="{1FC710B8-A7BB-486E-BD4C-1525B2D7FB50}" type="pres">
      <dgm:prSet presAssocID="{80DAA843-ADB0-4788-ABC9-3E65DDDDF7F7}" presName="hierRoot2" presStyleCnt="0">
        <dgm:presLayoutVars>
          <dgm:hierBranch val="init"/>
        </dgm:presLayoutVars>
      </dgm:prSet>
      <dgm:spPr/>
    </dgm:pt>
    <dgm:pt modelId="{3816374E-A92E-4F32-A806-D3DB6C6CC2A3}" type="pres">
      <dgm:prSet presAssocID="{80DAA843-ADB0-4788-ABC9-3E65DDDDF7F7}" presName="rootComposite" presStyleCnt="0"/>
      <dgm:spPr/>
    </dgm:pt>
    <dgm:pt modelId="{58EDB196-02E9-492E-ADE6-6CEDA205EEE9}" type="pres">
      <dgm:prSet presAssocID="{80DAA843-ADB0-4788-ABC9-3E65DDDDF7F7}" presName="rootText" presStyleLbl="node3" presStyleIdx="8" presStyleCnt="15" custScaleY="66232">
        <dgm:presLayoutVars>
          <dgm:chPref val="3"/>
        </dgm:presLayoutVars>
      </dgm:prSet>
      <dgm:spPr/>
    </dgm:pt>
    <dgm:pt modelId="{6E45E4C9-E7E5-4797-8D40-F29450D67401}" type="pres">
      <dgm:prSet presAssocID="{80DAA843-ADB0-4788-ABC9-3E65DDDDF7F7}" presName="rootConnector" presStyleLbl="node3" presStyleIdx="8" presStyleCnt="15"/>
      <dgm:spPr/>
    </dgm:pt>
    <dgm:pt modelId="{A3095B42-E297-40F6-80FF-FA7ACE6099E5}" type="pres">
      <dgm:prSet presAssocID="{80DAA843-ADB0-4788-ABC9-3E65DDDDF7F7}" presName="hierChild4" presStyleCnt="0"/>
      <dgm:spPr/>
    </dgm:pt>
    <dgm:pt modelId="{576C5ECC-6D42-4A89-91EA-BA00B673266D}" type="pres">
      <dgm:prSet presAssocID="{80DAA843-ADB0-4788-ABC9-3E65DDDDF7F7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4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4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4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9" presStyleCnt="15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9" presStyleCnt="15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9" presStyleCnt="15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10" presStyleCnt="15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10" presStyleCnt="15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10" presStyleCnt="15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11" presStyleCnt="15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11" presStyleCnt="15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11" presStyleCnt="15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00FE3EA7-0FB5-4D24-A600-466BA35D6E4F}" type="pres">
      <dgm:prSet presAssocID="{54681513-0E3E-4DEA-9314-2C5B7680A58C}" presName="Name37" presStyleLbl="parChTrans1D3" presStyleIdx="12" presStyleCnt="15"/>
      <dgm:spPr/>
    </dgm:pt>
    <dgm:pt modelId="{7874E2E4-1F8F-4C7D-8491-34CB0C270C1C}" type="pres">
      <dgm:prSet presAssocID="{47A112C8-2A9D-43A2-B06C-7B58B566C087}" presName="hierRoot2" presStyleCnt="0">
        <dgm:presLayoutVars>
          <dgm:hierBranch val="init"/>
        </dgm:presLayoutVars>
      </dgm:prSet>
      <dgm:spPr/>
    </dgm:pt>
    <dgm:pt modelId="{C764FE50-B38D-4205-9421-4C9B7195EC23}" type="pres">
      <dgm:prSet presAssocID="{47A112C8-2A9D-43A2-B06C-7B58B566C087}" presName="rootComposite" presStyleCnt="0"/>
      <dgm:spPr/>
    </dgm:pt>
    <dgm:pt modelId="{B8AE307A-4F10-4474-BF31-4E67E539D541}" type="pres">
      <dgm:prSet presAssocID="{47A112C8-2A9D-43A2-B06C-7B58B566C087}" presName="rootText" presStyleLbl="node3" presStyleIdx="12" presStyleCnt="15" custScaleY="66232">
        <dgm:presLayoutVars>
          <dgm:chPref val="3"/>
        </dgm:presLayoutVars>
      </dgm:prSet>
      <dgm:spPr/>
    </dgm:pt>
    <dgm:pt modelId="{0E17AFF5-E9A6-44F2-9A67-D5EE63961445}" type="pres">
      <dgm:prSet presAssocID="{47A112C8-2A9D-43A2-B06C-7B58B566C087}" presName="rootConnector" presStyleLbl="node3" presStyleIdx="12" presStyleCnt="15"/>
      <dgm:spPr/>
    </dgm:pt>
    <dgm:pt modelId="{BC8FC423-58C4-4EA7-8474-D341F6BD5FD3}" type="pres">
      <dgm:prSet presAssocID="{47A112C8-2A9D-43A2-B06C-7B58B566C087}" presName="hierChild4" presStyleCnt="0"/>
      <dgm:spPr/>
    </dgm:pt>
    <dgm:pt modelId="{A38079EA-55A8-4D45-870B-D9AD5EB80770}" type="pres">
      <dgm:prSet presAssocID="{47A112C8-2A9D-43A2-B06C-7B58B566C087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4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4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4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3" presStyleCnt="15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3" presStyleCnt="15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3" presStyleCnt="15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4" presStyleCnt="15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4" presStyleCnt="15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4" presStyleCnt="15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</dgm:ptLst>
  <dgm:cxnLst>
    <dgm:cxn modelId="{3A316101-75E7-4295-8362-688E5CF29486}" type="presOf" srcId="{377267B1-1E26-430B-B094-8A9453AF7BA6}" destId="{073E3671-04EC-49D9-9F34-03B08B211090}" srcOrd="0" destOrd="0" presId="urn:microsoft.com/office/officeart/2005/8/layout/orgChart1"/>
    <dgm:cxn modelId="{72B04B04-FAD8-4FA0-8D7D-A217567A8DE3}" srcId="{D0344DDC-8F55-4033-A6F4-FD81D681618A}" destId="{47A112C8-2A9D-43A2-B06C-7B58B566C087}" srcOrd="3" destOrd="0" parTransId="{54681513-0E3E-4DEA-9314-2C5B7680A58C}" sibTransId="{E633DBF6-E7BC-40E8-AE07-4A11BD5F79D7}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2651820C-F4E9-4CC4-99A6-F14A52D89E3E}" srcId="{02DF0E28-7F03-47C9-BE2A-3E1C280F7C0C}" destId="{72C476B0-F20A-4EF5-BE1E-2645092B995D}" srcOrd="3" destOrd="0" parTransId="{502E90F9-E424-48C6-8D41-00118DE56928}" sibTransId="{328CCD12-1967-44E8-ADD3-6F0E8339E938}"/>
    <dgm:cxn modelId="{83A8460D-88EB-402B-B2D4-E66F2C90DD93}" type="presOf" srcId="{80DAA843-ADB0-4788-ABC9-3E65DDDDF7F7}" destId="{58EDB196-02E9-492E-ADE6-6CEDA205EEE9}" srcOrd="0" destOrd="0" presId="urn:microsoft.com/office/officeart/2005/8/layout/orgChart1"/>
    <dgm:cxn modelId="{4A40570D-54BF-49BB-8C69-8B8AEE5F5736}" type="presOf" srcId="{80DAA843-ADB0-4788-ABC9-3E65DDDDF7F7}" destId="{6E45E4C9-E7E5-4797-8D40-F29450D67401}" srcOrd="1" destOrd="0" presId="urn:microsoft.com/office/officeart/2005/8/layout/orgChart1"/>
    <dgm:cxn modelId="{24E74616-6731-4DDD-8C02-723EAF961BC8}" srcId="{02DF0E28-7F03-47C9-BE2A-3E1C280F7C0C}" destId="{F249FCF1-CCE9-4FA2-88E8-C45F2F78328C}" srcOrd="1" destOrd="0" parTransId="{73C78F6B-6131-4677-93E5-E8A94F0D52F0}" sibTransId="{3042B69E-6359-486B-8621-FEE603BF1B9C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EEEDBF34-80A8-44ED-87A0-2E545E6E8104}" srcId="{AF9041BD-C952-4B86-A894-89148F6C266A}" destId="{1C6A1F89-8827-4CF6-96CD-2C013E5ACDC0}" srcOrd="3" destOrd="0" parTransId="{47ABC653-7F10-4C2F-AE28-AFE6AE4CDE82}" sibTransId="{288A9B4B-4436-4996-A4D9-F3B42982E201}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E2C5AE48-32E3-4DDF-925E-52FCAF7DDBBB}" type="presOf" srcId="{92471CE8-6F64-4AFF-B34D-8BE8312BBD09}" destId="{87DBCEA4-0A31-47D1-8DE3-8EE2DAA4E0BC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AAC78E72-1986-4D0A-AFFA-532E7348D81F}" srcId="{F249FCF1-CCE9-4FA2-88E8-C45F2F78328C}" destId="{92471CE8-6F64-4AFF-B34D-8BE8312BBD09}" srcOrd="2" destOrd="0" parTransId="{EDDD6797-EB6D-438E-B656-A2FC0655D091}" sibTransId="{2191B814-381C-45B7-AD12-64BC5045FF1D}"/>
    <dgm:cxn modelId="{F3506973-ED73-452C-9FDD-DBAB4209303A}" srcId="{F249FCF1-CCE9-4FA2-88E8-C45F2F78328C}" destId="{377267B1-1E26-430B-B094-8A9453AF7BA6}" srcOrd="3" destOrd="0" parTransId="{6E97315C-486E-488A-8FA6-CA976997F059}" sibTransId="{15B6A562-2545-408C-A954-B06EFC054256}"/>
    <dgm:cxn modelId="{3B40B653-797F-4F71-90BB-D899FA3CF180}" srcId="{F249FCF1-CCE9-4FA2-88E8-C45F2F78328C}" destId="{80DAA843-ADB0-4788-ABC9-3E65DDDDF7F7}" srcOrd="4" destOrd="0" parTransId="{41804451-4AC8-4FF5-8D47-0B27C94588E0}" sibTransId="{BBE9BD5B-00D0-4460-82E3-984F725795FB}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31081E80-6368-42D2-A31F-209EEECF9314}" type="presOf" srcId="{47ABC653-7F10-4C2F-AE28-AFE6AE4CDE82}" destId="{06272699-FF4F-4744-8319-2540627A1474}" srcOrd="0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423FFA8A-C008-4694-829B-2B33B2E52807}" type="presOf" srcId="{54681513-0E3E-4DEA-9314-2C5B7680A58C}" destId="{00FE3EA7-0FB5-4D24-A600-466BA35D6E4F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C799AC97-A724-43A0-B935-836E35A2231F}" type="presOf" srcId="{47A112C8-2A9D-43A2-B06C-7B58B566C087}" destId="{0E17AFF5-E9A6-44F2-9A67-D5EE63961445}" srcOrd="1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D840B9A-242D-43DF-9635-57D4894CFD82}" type="presOf" srcId="{377267B1-1E26-430B-B094-8A9453AF7BA6}" destId="{3586EEF3-6E55-452B-84C2-EF246FC5D9CF}" srcOrd="1" destOrd="0" presId="urn:microsoft.com/office/officeart/2005/8/layout/orgChart1"/>
    <dgm:cxn modelId="{6B2BC5A0-D8CB-4BAF-8123-95B76A995DD9}" type="presOf" srcId="{92471CE8-6F64-4AFF-B34D-8BE8312BBD09}" destId="{C8F3D424-B1C0-4A1C-9B68-2DA62890CA0F}" srcOrd="1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FF3D0AA2-608B-494A-91EC-DB6CDABED16F}" type="presOf" srcId="{1C6A1F89-8827-4CF6-96CD-2C013E5ACDC0}" destId="{6A607EDD-4517-4400-8A52-2C75FE988E94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0" destOrd="0" parTransId="{36C0BA03-B3F1-4EFA-A62F-84B733E6686C}" sibTransId="{414D6496-57F0-4C69-9D0A-7BCAF1F387C5}"/>
    <dgm:cxn modelId="{472C4BC1-0557-4DE3-A664-CE06EC2D6192}" type="presOf" srcId="{1C6A1F89-8827-4CF6-96CD-2C013E5ACDC0}" destId="{3B134F16-F973-42D5-AE06-11E401390740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FD5343DD-9F07-45F8-8798-E8371E9F19B1}" type="presOf" srcId="{41804451-4AC8-4FF5-8D47-0B27C94588E0}" destId="{3378565C-5A4A-49D2-AC18-9C034B9F53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3354DEF0-2205-4245-A0B2-9FE3C538248D}" type="presOf" srcId="{47A112C8-2A9D-43A2-B06C-7B58B566C087}" destId="{B8AE307A-4F10-4474-BF31-4E67E539D541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1CE148F6-62A1-424D-98E5-53D3C4E3794D}" type="presOf" srcId="{6E97315C-486E-488A-8FA6-CA976997F059}" destId="{CE62C234-87AF-4752-8440-71F43EE457C8}" srcOrd="0" destOrd="0" presId="urn:microsoft.com/office/officeart/2005/8/layout/orgChart1"/>
    <dgm:cxn modelId="{C83345F7-C9D7-4582-AF81-5E52F4A2143B}" srcId="{02DF0E28-7F03-47C9-BE2A-3E1C280F7C0C}" destId="{D0344DDC-8F55-4033-A6F4-FD81D681618A}" srcOrd="2" destOrd="0" parTransId="{C629C5F7-014C-465C-9F44-7F7ED9C0D3AC}" sibTransId="{016316BA-4626-478F-B619-4F74B90C64FF}"/>
    <dgm:cxn modelId="{DFD5E6F9-3CDF-4350-8320-13854BCB613A}" type="presOf" srcId="{EDDD6797-EB6D-438E-B656-A2FC0655D091}" destId="{06B4E443-2D90-4B31-98AC-0E9FF95E82AB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4931D5FB-03B0-4F2D-8C94-C9EDED9A0628}" type="presParOf" srcId="{F68195F7-5F61-4FF3-84AD-DB2175C0DE5C}" destId="{06272699-FF4F-4744-8319-2540627A1474}" srcOrd="6" destOrd="0" presId="urn:microsoft.com/office/officeart/2005/8/layout/orgChart1"/>
    <dgm:cxn modelId="{7FE65D88-E06F-4CE8-AF2E-3E76212E9041}" type="presParOf" srcId="{F68195F7-5F61-4FF3-84AD-DB2175C0DE5C}" destId="{BFB618F8-0400-433A-8CD4-FFCEB22FC96C}" srcOrd="7" destOrd="0" presId="urn:microsoft.com/office/officeart/2005/8/layout/orgChart1"/>
    <dgm:cxn modelId="{63A851EB-CA50-4033-89DB-A877BD854ABC}" type="presParOf" srcId="{BFB618F8-0400-433A-8CD4-FFCEB22FC96C}" destId="{50E5994F-CDA5-402F-89B7-348628C3B3D1}" srcOrd="0" destOrd="0" presId="urn:microsoft.com/office/officeart/2005/8/layout/orgChart1"/>
    <dgm:cxn modelId="{95095CA7-7A6A-437C-9E1C-EAD3CFEAB964}" type="presParOf" srcId="{50E5994F-CDA5-402F-89B7-348628C3B3D1}" destId="{3B134F16-F973-42D5-AE06-11E401390740}" srcOrd="0" destOrd="0" presId="urn:microsoft.com/office/officeart/2005/8/layout/orgChart1"/>
    <dgm:cxn modelId="{89CCB803-9D4B-405A-A424-1F6F418488B7}" type="presParOf" srcId="{50E5994F-CDA5-402F-89B7-348628C3B3D1}" destId="{6A607EDD-4517-4400-8A52-2C75FE988E94}" srcOrd="1" destOrd="0" presId="urn:microsoft.com/office/officeart/2005/8/layout/orgChart1"/>
    <dgm:cxn modelId="{3CE820F5-5D73-467C-87E0-AD0E9E9DD167}" type="presParOf" srcId="{BFB618F8-0400-433A-8CD4-FFCEB22FC96C}" destId="{966E5734-114A-4C65-B9C9-A9C525F0B85A}" srcOrd="1" destOrd="0" presId="urn:microsoft.com/office/officeart/2005/8/layout/orgChart1"/>
    <dgm:cxn modelId="{C37F84F6-BC5A-4C24-9BB9-31B49F2F29FA}" type="presParOf" srcId="{BFB618F8-0400-433A-8CD4-FFCEB22FC96C}" destId="{510F76B3-E980-45AD-85FC-D35EB66DCC26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B876BE68-BB30-4E27-87C2-D8885B279B69}" type="presParOf" srcId="{FF001A87-F164-47F4-983B-1BC94792FCE0}" destId="{06B4E443-2D90-4B31-98AC-0E9FF95E82AB}" srcOrd="4" destOrd="0" presId="urn:microsoft.com/office/officeart/2005/8/layout/orgChart1"/>
    <dgm:cxn modelId="{49FDA946-A90F-40D0-9694-2E7784962CC4}" type="presParOf" srcId="{FF001A87-F164-47F4-983B-1BC94792FCE0}" destId="{97AC11AD-BB52-49D6-97E3-30B463E22E7D}" srcOrd="5" destOrd="0" presId="urn:microsoft.com/office/officeart/2005/8/layout/orgChart1"/>
    <dgm:cxn modelId="{413A8323-86BE-4226-9AFF-84839C9C8812}" type="presParOf" srcId="{97AC11AD-BB52-49D6-97E3-30B463E22E7D}" destId="{5A67C551-092C-4DD6-B8B0-07495430EBE9}" srcOrd="0" destOrd="0" presId="urn:microsoft.com/office/officeart/2005/8/layout/orgChart1"/>
    <dgm:cxn modelId="{2A14CD07-C466-4091-8035-59B2688E782B}" type="presParOf" srcId="{5A67C551-092C-4DD6-B8B0-07495430EBE9}" destId="{87DBCEA4-0A31-47D1-8DE3-8EE2DAA4E0BC}" srcOrd="0" destOrd="0" presId="urn:microsoft.com/office/officeart/2005/8/layout/orgChart1"/>
    <dgm:cxn modelId="{F456DE3B-E849-49C2-B2E0-D18EDCFE9BDA}" type="presParOf" srcId="{5A67C551-092C-4DD6-B8B0-07495430EBE9}" destId="{C8F3D424-B1C0-4A1C-9B68-2DA62890CA0F}" srcOrd="1" destOrd="0" presId="urn:microsoft.com/office/officeart/2005/8/layout/orgChart1"/>
    <dgm:cxn modelId="{E7FED49A-0268-4A36-BDB2-191FF80B0C72}" type="presParOf" srcId="{97AC11AD-BB52-49D6-97E3-30B463E22E7D}" destId="{EA4D4B3F-1565-4543-A433-8F663E483091}" srcOrd="1" destOrd="0" presId="urn:microsoft.com/office/officeart/2005/8/layout/orgChart1"/>
    <dgm:cxn modelId="{E4CA0630-C944-43CE-B529-3683F43E1E3B}" type="presParOf" srcId="{97AC11AD-BB52-49D6-97E3-30B463E22E7D}" destId="{F600D021-1345-46A6-B173-404D95C5D449}" srcOrd="2" destOrd="0" presId="urn:microsoft.com/office/officeart/2005/8/layout/orgChart1"/>
    <dgm:cxn modelId="{7B49FD53-CD50-487B-BFC5-DC1FA30ECE6D}" type="presParOf" srcId="{FF001A87-F164-47F4-983B-1BC94792FCE0}" destId="{CE62C234-87AF-4752-8440-71F43EE457C8}" srcOrd="6" destOrd="0" presId="urn:microsoft.com/office/officeart/2005/8/layout/orgChart1"/>
    <dgm:cxn modelId="{D88C3018-94C5-48D5-B780-2E816D3E93C3}" type="presParOf" srcId="{FF001A87-F164-47F4-983B-1BC94792FCE0}" destId="{6A278182-5CC2-45B2-8E61-87AB956E0E23}" srcOrd="7" destOrd="0" presId="urn:microsoft.com/office/officeart/2005/8/layout/orgChart1"/>
    <dgm:cxn modelId="{9F01628F-46D7-4370-8DB6-D8F23B0A1C90}" type="presParOf" srcId="{6A278182-5CC2-45B2-8E61-87AB956E0E23}" destId="{1C8EE591-7F7C-487A-A456-8E60AE97FAA9}" srcOrd="0" destOrd="0" presId="urn:microsoft.com/office/officeart/2005/8/layout/orgChart1"/>
    <dgm:cxn modelId="{20502BB9-B8F8-49D3-8934-45D350DABE7A}" type="presParOf" srcId="{1C8EE591-7F7C-487A-A456-8E60AE97FAA9}" destId="{073E3671-04EC-49D9-9F34-03B08B211090}" srcOrd="0" destOrd="0" presId="urn:microsoft.com/office/officeart/2005/8/layout/orgChart1"/>
    <dgm:cxn modelId="{56EAE611-5674-4D85-A192-B845A28AA509}" type="presParOf" srcId="{1C8EE591-7F7C-487A-A456-8E60AE97FAA9}" destId="{3586EEF3-6E55-452B-84C2-EF246FC5D9CF}" srcOrd="1" destOrd="0" presId="urn:microsoft.com/office/officeart/2005/8/layout/orgChart1"/>
    <dgm:cxn modelId="{73B3289F-07A5-486E-9DA8-C3838BE984A0}" type="presParOf" srcId="{6A278182-5CC2-45B2-8E61-87AB956E0E23}" destId="{408D7E6B-EF68-4789-9F3F-F529074CDA97}" srcOrd="1" destOrd="0" presId="urn:microsoft.com/office/officeart/2005/8/layout/orgChart1"/>
    <dgm:cxn modelId="{DEBB5BE4-DA5E-4701-93C2-0A34E2313062}" type="presParOf" srcId="{6A278182-5CC2-45B2-8E61-87AB956E0E23}" destId="{BB6B40A8-8DB0-4250-A334-A9311E7B82A6}" srcOrd="2" destOrd="0" presId="urn:microsoft.com/office/officeart/2005/8/layout/orgChart1"/>
    <dgm:cxn modelId="{10BB2FB7-9FAD-43A8-8FFB-A076FC99317E}" type="presParOf" srcId="{FF001A87-F164-47F4-983B-1BC94792FCE0}" destId="{3378565C-5A4A-49D2-AC18-9C034B9F53E4}" srcOrd="8" destOrd="0" presId="urn:microsoft.com/office/officeart/2005/8/layout/orgChart1"/>
    <dgm:cxn modelId="{FABD89E2-06B9-4FEE-B251-6038C92550BC}" type="presParOf" srcId="{FF001A87-F164-47F4-983B-1BC94792FCE0}" destId="{1FC710B8-A7BB-486E-BD4C-1525B2D7FB50}" srcOrd="9" destOrd="0" presId="urn:microsoft.com/office/officeart/2005/8/layout/orgChart1"/>
    <dgm:cxn modelId="{8D7CC51A-6452-436A-B074-84E2CE63BFE5}" type="presParOf" srcId="{1FC710B8-A7BB-486E-BD4C-1525B2D7FB50}" destId="{3816374E-A92E-4F32-A806-D3DB6C6CC2A3}" srcOrd="0" destOrd="0" presId="urn:microsoft.com/office/officeart/2005/8/layout/orgChart1"/>
    <dgm:cxn modelId="{45AE9D7A-0033-446F-90D0-BBABBAF8437C}" type="presParOf" srcId="{3816374E-A92E-4F32-A806-D3DB6C6CC2A3}" destId="{58EDB196-02E9-492E-ADE6-6CEDA205EEE9}" srcOrd="0" destOrd="0" presId="urn:microsoft.com/office/officeart/2005/8/layout/orgChart1"/>
    <dgm:cxn modelId="{C2FA7218-6152-497E-A0FF-7DD8B2198281}" type="presParOf" srcId="{3816374E-A92E-4F32-A806-D3DB6C6CC2A3}" destId="{6E45E4C9-E7E5-4797-8D40-F29450D67401}" srcOrd="1" destOrd="0" presId="urn:microsoft.com/office/officeart/2005/8/layout/orgChart1"/>
    <dgm:cxn modelId="{08B3E370-6F11-4215-914C-324D5B67B2B6}" type="presParOf" srcId="{1FC710B8-A7BB-486E-BD4C-1525B2D7FB50}" destId="{A3095B42-E297-40F6-80FF-FA7ACE6099E5}" srcOrd="1" destOrd="0" presId="urn:microsoft.com/office/officeart/2005/8/layout/orgChart1"/>
    <dgm:cxn modelId="{99337B4C-C720-4B95-9CC5-0EFA247AC2DB}" type="presParOf" srcId="{1FC710B8-A7BB-486E-BD4C-1525B2D7FB50}" destId="{576C5ECC-6D42-4A89-91EA-BA00B673266D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FBEAF5BD-4ABF-432B-9D04-2C4804DB4519}" type="presParOf" srcId="{089CF33F-B4E6-4691-A461-4775C17C5091}" destId="{00FE3EA7-0FB5-4D24-A600-466BA35D6E4F}" srcOrd="6" destOrd="0" presId="urn:microsoft.com/office/officeart/2005/8/layout/orgChart1"/>
    <dgm:cxn modelId="{A38296DF-448E-4A08-B2F2-A688CC5A66CA}" type="presParOf" srcId="{089CF33F-B4E6-4691-A461-4775C17C5091}" destId="{7874E2E4-1F8F-4C7D-8491-34CB0C270C1C}" srcOrd="7" destOrd="0" presId="urn:microsoft.com/office/officeart/2005/8/layout/orgChart1"/>
    <dgm:cxn modelId="{5472389F-E169-4613-8423-8DA81900142A}" type="presParOf" srcId="{7874E2E4-1F8F-4C7D-8491-34CB0C270C1C}" destId="{C764FE50-B38D-4205-9421-4C9B7195EC23}" srcOrd="0" destOrd="0" presId="urn:microsoft.com/office/officeart/2005/8/layout/orgChart1"/>
    <dgm:cxn modelId="{524D9EB8-6D7B-4577-B8A9-7FB1146B6641}" type="presParOf" srcId="{C764FE50-B38D-4205-9421-4C9B7195EC23}" destId="{B8AE307A-4F10-4474-BF31-4E67E539D541}" srcOrd="0" destOrd="0" presId="urn:microsoft.com/office/officeart/2005/8/layout/orgChart1"/>
    <dgm:cxn modelId="{A427B893-CA50-4432-B03C-7F24924C6933}" type="presParOf" srcId="{C764FE50-B38D-4205-9421-4C9B7195EC23}" destId="{0E17AFF5-E9A6-44F2-9A67-D5EE63961445}" srcOrd="1" destOrd="0" presId="urn:microsoft.com/office/officeart/2005/8/layout/orgChart1"/>
    <dgm:cxn modelId="{552D0881-A116-4A32-8FA3-F9F2A9BDF652}" type="presParOf" srcId="{7874E2E4-1F8F-4C7D-8491-34CB0C270C1C}" destId="{BC8FC423-58C4-4EA7-8474-D341F6BD5FD3}" srcOrd="1" destOrd="0" presId="urn:microsoft.com/office/officeart/2005/8/layout/orgChart1"/>
    <dgm:cxn modelId="{A70694E8-AE0C-4A66-A389-642091042ED2}" type="presParOf" srcId="{7874E2E4-1F8F-4C7D-8491-34CB0C270C1C}" destId="{A38079EA-55A8-4D45-870B-D9AD5EB80770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51C5A-593C-4139-847D-4859BD95A570}">
      <dsp:nvSpPr>
        <dsp:cNvPr id="0" name=""/>
        <dsp:cNvSpPr/>
      </dsp:nvSpPr>
      <dsp:spPr>
        <a:xfrm>
          <a:off x="5039093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3946648" y="228318"/>
              </a:lnTo>
              <a:lnTo>
                <a:pt x="3946648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503909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318"/>
              </a:lnTo>
              <a:lnTo>
                <a:pt x="1315549" y="228318"/>
              </a:lnTo>
              <a:lnTo>
                <a:pt x="1315549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723543" y="2097553"/>
          <a:ext cx="1315549" cy="456637"/>
        </a:xfrm>
        <a:custGeom>
          <a:avLst/>
          <a:gdLst/>
          <a:ahLst/>
          <a:cxnLst/>
          <a:rect l="0" t="0" r="0" b="0"/>
          <a:pathLst>
            <a:path>
              <a:moveTo>
                <a:pt x="1315549" y="0"/>
              </a:moveTo>
              <a:lnTo>
                <a:pt x="1315549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092444" y="2097553"/>
          <a:ext cx="3946648" cy="456637"/>
        </a:xfrm>
        <a:custGeom>
          <a:avLst/>
          <a:gdLst/>
          <a:ahLst/>
          <a:cxnLst/>
          <a:rect l="0" t="0" r="0" b="0"/>
          <a:pathLst>
            <a:path>
              <a:moveTo>
                <a:pt x="3946648" y="0"/>
              </a:moveTo>
              <a:lnTo>
                <a:pt x="3946648" y="228318"/>
              </a:lnTo>
              <a:lnTo>
                <a:pt x="0" y="228318"/>
              </a:lnTo>
              <a:lnTo>
                <a:pt x="0" y="4566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08569" y="1377458"/>
          <a:ext cx="3461047" cy="72009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08569" y="1377458"/>
        <a:ext cx="3461047" cy="720094"/>
      </dsp:txXfrm>
    </dsp:sp>
    <dsp:sp modelId="{909C95B6-E601-4D07-A8B9-4253AA4B192F}">
      <dsp:nvSpPr>
        <dsp:cNvPr id="0" name=""/>
        <dsp:cNvSpPr/>
      </dsp:nvSpPr>
      <dsp:spPr>
        <a:xfrm>
          <a:off x="5213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1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5213" y="2554190"/>
        <a:ext cx="2174462" cy="1087231"/>
      </dsp:txXfrm>
    </dsp:sp>
    <dsp:sp modelId="{CDDA0DEA-00AB-4476-B1F6-F3D5C4F5B05A}">
      <dsp:nvSpPr>
        <dsp:cNvPr id="0" name=""/>
        <dsp:cNvSpPr/>
      </dsp:nvSpPr>
      <dsp:spPr>
        <a:xfrm>
          <a:off x="2636312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2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636312" y="2554190"/>
        <a:ext cx="2174462" cy="1087231"/>
      </dsp:txXfrm>
    </dsp:sp>
    <dsp:sp modelId="{111B72F2-6D3E-4A9C-A953-9ECE5CECD5F6}">
      <dsp:nvSpPr>
        <dsp:cNvPr id="0" name=""/>
        <dsp:cNvSpPr/>
      </dsp:nvSpPr>
      <dsp:spPr>
        <a:xfrm>
          <a:off x="5267411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VIRKSOMHETSOMRÅDE 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5267411" y="2554190"/>
        <a:ext cx="2174462" cy="1087231"/>
      </dsp:txXfrm>
    </dsp:sp>
    <dsp:sp modelId="{659292F3-2B21-4827-9546-D01800201700}">
      <dsp:nvSpPr>
        <dsp:cNvPr id="0" name=""/>
        <dsp:cNvSpPr/>
      </dsp:nvSpPr>
      <dsp:spPr>
        <a:xfrm>
          <a:off x="7898510" y="2554190"/>
          <a:ext cx="2174462" cy="108723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VIRKSOMHETSOMRÅDE 4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7898510" y="2554190"/>
        <a:ext cx="2174462" cy="1087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1D9B9-25A0-4E5D-9B6E-ECFF8CA85C56}">
      <dsp:nvSpPr>
        <dsp:cNvPr id="0" name=""/>
        <dsp:cNvSpPr/>
      </dsp:nvSpPr>
      <dsp:spPr>
        <a:xfrm>
          <a:off x="6497901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6497901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496142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2567627" y="148540"/>
              </a:lnTo>
              <a:lnTo>
                <a:pt x="2567627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E3EA7-0FB5-4D24-A600-466BA35D6E4F}">
      <dsp:nvSpPr>
        <dsp:cNvPr id="0" name=""/>
        <dsp:cNvSpPr/>
      </dsp:nvSpPr>
      <dsp:spPr>
        <a:xfrm>
          <a:off x="4786150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786150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786150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786150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6142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0"/>
              </a:lnTo>
              <a:lnTo>
                <a:pt x="855875" y="148540"/>
              </a:lnTo>
              <a:lnTo>
                <a:pt x="855875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8565C-5A4A-49D2-AC18-9C034B9F53E4}">
      <dsp:nvSpPr>
        <dsp:cNvPr id="0" name=""/>
        <dsp:cNvSpPr/>
      </dsp:nvSpPr>
      <dsp:spPr>
        <a:xfrm>
          <a:off x="3074398" y="1473394"/>
          <a:ext cx="212200" cy="359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574"/>
              </a:lnTo>
              <a:lnTo>
                <a:pt x="212200" y="3593574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C234-87AF-4752-8440-71F43EE457C8}">
      <dsp:nvSpPr>
        <dsp:cNvPr id="0" name=""/>
        <dsp:cNvSpPr/>
      </dsp:nvSpPr>
      <dsp:spPr>
        <a:xfrm>
          <a:off x="3074398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4E443-2D90-4B31-98AC-0E9FF95E82AB}">
      <dsp:nvSpPr>
        <dsp:cNvPr id="0" name=""/>
        <dsp:cNvSpPr/>
      </dsp:nvSpPr>
      <dsp:spPr>
        <a:xfrm>
          <a:off x="3074398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3074398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3074398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640266" y="468978"/>
          <a:ext cx="855875" cy="297080"/>
        </a:xfrm>
        <a:custGeom>
          <a:avLst/>
          <a:gdLst/>
          <a:ahLst/>
          <a:cxnLst/>
          <a:rect l="0" t="0" r="0" b="0"/>
          <a:pathLst>
            <a:path>
              <a:moveTo>
                <a:pt x="855875" y="0"/>
              </a:moveTo>
              <a:lnTo>
                <a:pt x="855875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2699-FF4F-4744-8319-2540627A1474}">
      <dsp:nvSpPr>
        <dsp:cNvPr id="0" name=""/>
        <dsp:cNvSpPr/>
      </dsp:nvSpPr>
      <dsp:spPr>
        <a:xfrm>
          <a:off x="1362647" y="1473394"/>
          <a:ext cx="212200" cy="282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011"/>
              </a:lnTo>
              <a:lnTo>
                <a:pt x="212200" y="28280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362647" y="1473394"/>
          <a:ext cx="212200" cy="2062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448"/>
              </a:lnTo>
              <a:lnTo>
                <a:pt x="212200" y="206244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362647" y="1473394"/>
          <a:ext cx="212200" cy="1296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85"/>
              </a:lnTo>
              <a:lnTo>
                <a:pt x="212200" y="129688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362647" y="1473394"/>
          <a:ext cx="212200" cy="531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321"/>
              </a:lnTo>
              <a:lnTo>
                <a:pt x="212200" y="53132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8515" y="468978"/>
          <a:ext cx="2567627" cy="297080"/>
        </a:xfrm>
        <a:custGeom>
          <a:avLst/>
          <a:gdLst/>
          <a:ahLst/>
          <a:cxnLst/>
          <a:rect l="0" t="0" r="0" b="0"/>
          <a:pathLst>
            <a:path>
              <a:moveTo>
                <a:pt x="2567627" y="0"/>
              </a:moveTo>
              <a:lnTo>
                <a:pt x="2567627" y="148540"/>
              </a:lnTo>
              <a:lnTo>
                <a:pt x="0" y="148540"/>
              </a:lnTo>
              <a:lnTo>
                <a:pt x="0" y="29708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370291" y="496"/>
          <a:ext cx="2251702" cy="46848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370291" y="496"/>
        <a:ext cx="2251702" cy="468482"/>
      </dsp:txXfrm>
    </dsp:sp>
    <dsp:sp modelId="{909C95B6-E601-4D07-A8B9-4253AA4B192F}">
      <dsp:nvSpPr>
        <dsp:cNvPr id="0" name=""/>
        <dsp:cNvSpPr/>
      </dsp:nvSpPr>
      <dsp:spPr>
        <a:xfrm>
          <a:off x="1221180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Helse, sosial, barnehage, opplæring, barnevern og familie</a:t>
          </a:r>
        </a:p>
      </dsp:txBody>
      <dsp:txXfrm>
        <a:off x="1221180" y="766059"/>
        <a:ext cx="1414670" cy="707335"/>
      </dsp:txXfrm>
    </dsp:sp>
    <dsp:sp modelId="{553631B5-CBD2-4A84-8241-4CFEDA684922}">
      <dsp:nvSpPr>
        <dsp:cNvPr id="0" name=""/>
        <dsp:cNvSpPr/>
      </dsp:nvSpPr>
      <dsp:spPr>
        <a:xfrm>
          <a:off x="1574847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Barnehage og opplæring</a:t>
          </a:r>
        </a:p>
      </dsp:txBody>
      <dsp:txXfrm>
        <a:off x="1574847" y="1770475"/>
        <a:ext cx="1414670" cy="468482"/>
      </dsp:txXfrm>
    </dsp:sp>
    <dsp:sp modelId="{F13E7E48-981B-43A9-9979-E605E6B970F9}">
      <dsp:nvSpPr>
        <dsp:cNvPr id="0" name=""/>
        <dsp:cNvSpPr/>
      </dsp:nvSpPr>
      <dsp:spPr>
        <a:xfrm>
          <a:off x="1574847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Helse og omsorg</a:t>
          </a:r>
        </a:p>
      </dsp:txBody>
      <dsp:txXfrm>
        <a:off x="1574847" y="2536038"/>
        <a:ext cx="1414670" cy="468482"/>
      </dsp:txXfrm>
    </dsp:sp>
    <dsp:sp modelId="{838C790D-277C-4318-B19C-4E18F5216499}">
      <dsp:nvSpPr>
        <dsp:cNvPr id="0" name=""/>
        <dsp:cNvSpPr/>
      </dsp:nvSpPr>
      <dsp:spPr>
        <a:xfrm>
          <a:off x="1574847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Barnevern og familie</a:t>
          </a:r>
        </a:p>
      </dsp:txBody>
      <dsp:txXfrm>
        <a:off x="1574847" y="3301601"/>
        <a:ext cx="1414670" cy="468482"/>
      </dsp:txXfrm>
    </dsp:sp>
    <dsp:sp modelId="{3B134F16-F973-42D5-AE06-11E401390740}">
      <dsp:nvSpPr>
        <dsp:cNvPr id="0" name=""/>
        <dsp:cNvSpPr/>
      </dsp:nvSpPr>
      <dsp:spPr>
        <a:xfrm>
          <a:off x="1574847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Sosial</a:t>
          </a:r>
        </a:p>
      </dsp:txBody>
      <dsp:txXfrm>
        <a:off x="1574847" y="4067165"/>
        <a:ext cx="1414670" cy="468482"/>
      </dsp:txXfrm>
    </dsp:sp>
    <dsp:sp modelId="{CDDA0DEA-00AB-4476-B1F6-F3D5C4F5B05A}">
      <dsp:nvSpPr>
        <dsp:cNvPr id="0" name=""/>
        <dsp:cNvSpPr/>
      </dsp:nvSpPr>
      <dsp:spPr>
        <a:xfrm>
          <a:off x="2932931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Miljøvern, landbruk og næringsutvikling</a:t>
          </a:r>
        </a:p>
      </dsp:txBody>
      <dsp:txXfrm>
        <a:off x="2932931" y="766059"/>
        <a:ext cx="1414670" cy="707335"/>
      </dsp:txXfrm>
    </dsp:sp>
    <dsp:sp modelId="{FF9BC0BE-EDB8-40F1-8B24-627FF34A5A2F}">
      <dsp:nvSpPr>
        <dsp:cNvPr id="0" name=""/>
        <dsp:cNvSpPr/>
      </dsp:nvSpPr>
      <dsp:spPr>
        <a:xfrm>
          <a:off x="3286599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Jord og mat</a:t>
          </a:r>
        </a:p>
      </dsp:txBody>
      <dsp:txXfrm>
        <a:off x="3286599" y="1770475"/>
        <a:ext cx="1414670" cy="468482"/>
      </dsp:txXfrm>
    </dsp:sp>
    <dsp:sp modelId="{A31324D4-E64F-4E57-96FD-598ACBBACD19}">
      <dsp:nvSpPr>
        <dsp:cNvPr id="0" name=""/>
        <dsp:cNvSpPr/>
      </dsp:nvSpPr>
      <dsp:spPr>
        <a:xfrm>
          <a:off x="3286599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Skog- og </a:t>
          </a:r>
          <a:r>
            <a:rPr lang="nb-NO" sz="900" kern="1200" dirty="0" err="1"/>
            <a:t>trebruk</a:t>
          </a:r>
          <a:endParaRPr lang="nb-NO" sz="900" kern="1200" dirty="0"/>
        </a:p>
      </dsp:txBody>
      <dsp:txXfrm>
        <a:off x="3286599" y="2536038"/>
        <a:ext cx="1414670" cy="468482"/>
      </dsp:txXfrm>
    </dsp:sp>
    <dsp:sp modelId="{87DBCEA4-0A31-47D1-8DE3-8EE2DAA4E0BC}">
      <dsp:nvSpPr>
        <dsp:cNvPr id="0" name=""/>
        <dsp:cNvSpPr/>
      </dsp:nvSpPr>
      <dsp:spPr>
        <a:xfrm>
          <a:off x="3286599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Vannforvaltning og forurensning</a:t>
          </a:r>
        </a:p>
      </dsp:txBody>
      <dsp:txXfrm>
        <a:off x="3286599" y="3301601"/>
        <a:ext cx="1414670" cy="468482"/>
      </dsp:txXfrm>
    </dsp:sp>
    <dsp:sp modelId="{073E3671-04EC-49D9-9F34-03B08B211090}">
      <dsp:nvSpPr>
        <dsp:cNvPr id="0" name=""/>
        <dsp:cNvSpPr/>
      </dsp:nvSpPr>
      <dsp:spPr>
        <a:xfrm>
          <a:off x="3286599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Naturmangfold og verneområder</a:t>
          </a:r>
        </a:p>
      </dsp:txBody>
      <dsp:txXfrm>
        <a:off x="3286599" y="4067165"/>
        <a:ext cx="1414670" cy="468482"/>
      </dsp:txXfrm>
    </dsp:sp>
    <dsp:sp modelId="{58EDB196-02E9-492E-ADE6-6CEDA205EEE9}">
      <dsp:nvSpPr>
        <dsp:cNvPr id="0" name=""/>
        <dsp:cNvSpPr/>
      </dsp:nvSpPr>
      <dsp:spPr>
        <a:xfrm>
          <a:off x="3286599" y="483272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Areal og klima</a:t>
          </a:r>
        </a:p>
      </dsp:txBody>
      <dsp:txXfrm>
        <a:off x="3286599" y="4832728"/>
        <a:ext cx="1414670" cy="468482"/>
      </dsp:txXfrm>
    </dsp:sp>
    <dsp:sp modelId="{111B72F2-6D3E-4A9C-A953-9ECE5CECD5F6}">
      <dsp:nvSpPr>
        <dsp:cNvPr id="0" name=""/>
        <dsp:cNvSpPr/>
      </dsp:nvSpPr>
      <dsp:spPr>
        <a:xfrm>
          <a:off x="4644683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Beredskap, vergemål, justis, kommunal og regional samordning</a:t>
          </a:r>
        </a:p>
      </dsp:txBody>
      <dsp:txXfrm>
        <a:off x="4644683" y="766059"/>
        <a:ext cx="1414670" cy="707335"/>
      </dsp:txXfrm>
    </dsp:sp>
    <dsp:sp modelId="{ECADBA38-16A9-407D-8A5F-D6DE9BF43E1B}">
      <dsp:nvSpPr>
        <dsp:cNvPr id="0" name=""/>
        <dsp:cNvSpPr/>
      </dsp:nvSpPr>
      <dsp:spPr>
        <a:xfrm>
          <a:off x="4998350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Samfunnssikkerhet og beredskap</a:t>
          </a:r>
        </a:p>
      </dsp:txBody>
      <dsp:txXfrm>
        <a:off x="4998350" y="1770475"/>
        <a:ext cx="1414670" cy="468482"/>
      </dsp:txXfrm>
    </dsp:sp>
    <dsp:sp modelId="{666E077F-97D3-4355-9F84-AD1816C49B12}">
      <dsp:nvSpPr>
        <dsp:cNvPr id="0" name=""/>
        <dsp:cNvSpPr/>
      </dsp:nvSpPr>
      <dsp:spPr>
        <a:xfrm>
          <a:off x="4998350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Vergemål</a:t>
          </a:r>
        </a:p>
      </dsp:txBody>
      <dsp:txXfrm>
        <a:off x="4998350" y="2536038"/>
        <a:ext cx="1414670" cy="468482"/>
      </dsp:txXfrm>
    </dsp:sp>
    <dsp:sp modelId="{B8289C61-4606-4F43-91FF-7C0EDDCA438B}">
      <dsp:nvSpPr>
        <dsp:cNvPr id="0" name=""/>
        <dsp:cNvSpPr/>
      </dsp:nvSpPr>
      <dsp:spPr>
        <a:xfrm>
          <a:off x="4998350" y="3301601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Juridisk enhet</a:t>
          </a:r>
        </a:p>
      </dsp:txBody>
      <dsp:txXfrm>
        <a:off x="4998350" y="3301601"/>
        <a:ext cx="1414670" cy="468482"/>
      </dsp:txXfrm>
    </dsp:sp>
    <dsp:sp modelId="{B8AE307A-4F10-4474-BF31-4E67E539D541}">
      <dsp:nvSpPr>
        <dsp:cNvPr id="0" name=""/>
        <dsp:cNvSpPr/>
      </dsp:nvSpPr>
      <dsp:spPr>
        <a:xfrm>
          <a:off x="4998350" y="406716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Kommunal og regional samordning</a:t>
          </a:r>
        </a:p>
      </dsp:txBody>
      <dsp:txXfrm>
        <a:off x="4998350" y="4067165"/>
        <a:ext cx="1414670" cy="468482"/>
      </dsp:txXfrm>
    </dsp:sp>
    <dsp:sp modelId="{659292F3-2B21-4827-9546-D01800201700}">
      <dsp:nvSpPr>
        <dsp:cNvPr id="0" name=""/>
        <dsp:cNvSpPr/>
      </dsp:nvSpPr>
      <dsp:spPr>
        <a:xfrm>
          <a:off x="6356434" y="766059"/>
          <a:ext cx="1414670" cy="707335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Virksomhetsstyring og kommunikasjon</a:t>
          </a:r>
        </a:p>
      </dsp:txBody>
      <dsp:txXfrm>
        <a:off x="6356434" y="766059"/>
        <a:ext cx="1414670" cy="707335"/>
      </dsp:txXfrm>
    </dsp:sp>
    <dsp:sp modelId="{61819400-3ED5-499D-95E6-64ECC88F62D3}">
      <dsp:nvSpPr>
        <dsp:cNvPr id="0" name=""/>
        <dsp:cNvSpPr/>
      </dsp:nvSpPr>
      <dsp:spPr>
        <a:xfrm>
          <a:off x="6710102" y="1770475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Virksomhetsutvikling, styring og kommunikasjon</a:t>
          </a:r>
        </a:p>
      </dsp:txBody>
      <dsp:txXfrm>
        <a:off x="6710102" y="1770475"/>
        <a:ext cx="1414670" cy="468482"/>
      </dsp:txXfrm>
    </dsp:sp>
    <dsp:sp modelId="{904DE4B9-5AFB-4A5D-BEB0-39D5D1B6F5E4}">
      <dsp:nvSpPr>
        <dsp:cNvPr id="0" name=""/>
        <dsp:cNvSpPr/>
      </dsp:nvSpPr>
      <dsp:spPr>
        <a:xfrm>
          <a:off x="6710102" y="2536038"/>
          <a:ext cx="1414670" cy="4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Felles tjenester og drift</a:t>
          </a:r>
        </a:p>
      </dsp:txBody>
      <dsp:txXfrm>
        <a:off x="6710102" y="2536038"/>
        <a:ext cx="1414670" cy="46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23. jan 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310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230188" y="803275"/>
            <a:ext cx="7137401" cy="40163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n-NO" sz="11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n-NO"/>
              <a:t>FM-samling 30.10.2014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5248E-84FC-47C1-A6EE-710E73E6EADF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2518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8149"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9075">
              <a:defRPr/>
            </a:pPr>
            <a:fld id="{6605DC6C-BF85-44D4-A261-365DCD983974}" type="slidenum">
              <a:rPr lang="nb-NO">
                <a:solidFill>
                  <a:prstClr val="black"/>
                </a:solidFill>
                <a:latin typeface="Calibri"/>
              </a:rPr>
              <a:pPr defTabSz="459075">
                <a:defRPr/>
              </a:pPr>
              <a:t>11</a:t>
            </a:fld>
            <a:endParaRPr lang="nb-N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806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54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992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22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Kompetanse- og innovasjonstilskuddet skal brukes til kompetanseheving og utvikling i kommunen. Utgifter til sertifiseringsordninger som Livsgledehjem eller type medlemsavgift, abonnementsordning i for eksempel kompetansebroen.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198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3254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OBS- mye penger på fond.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763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dirty="0"/>
              <a:t>400 millioner i statsbudsjettet til oppussing eller reetablering av kjøkken på sykehjem. Søknad sendes til Husbanken.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98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29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Hvorfor egen satsing og hvorfor øremerkede midler – dette bør være en naturlig satsing i kommunene!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2257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583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80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85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5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431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04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99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Videreutdanninger innen ernæring og </a:t>
            </a:r>
            <a:r>
              <a:rPr lang="nb-NO" dirty="0" err="1"/>
              <a:t>palliasjon</a:t>
            </a:r>
            <a:r>
              <a:rPr lang="nb-NO" dirty="0"/>
              <a:t> skal prioriteres. Tilskudd til korte interne opplæringstiltak, kurs, seminarer ol. Skal begrenses. Unntak er ABC satsingene.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Forventer at kommunen har en kompetanseplan.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Midler til kompetanseheving, herunder tilskudd til grunn-, videre-, og etterutdanning av ansatte og kompetansetiltak om rus og psykiske lidelser inngår som et av tre hovedformål med ordningen. Ordningen skal bidra til at kommunene setter i verk kompetansehevende tiltak og utviklingsarbeid ut fra lokale forutsetninger og behov. </a:t>
            </a:r>
          </a:p>
          <a:p>
            <a:endParaRPr 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Tilskuddsmidlene til kompetansetiltak innen psykisk helse- og rusarbeid ble lagt inn i kompetanse- og innovasjonstilskuddet i 2016. Dette omfatter også tilskudd til veiledningstjenester i forbindelse med spesialisering for psykologer i den kommunale helse- og omsorgstjenesten. Det kan ikke gis tilskudd til utgifter knyttet til selve spesialistutdanningen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62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23. jan 2020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E78249-DB02-4599-A164-720E2361B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4671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33B2FE-778A-4594-9409-22AD96B9DD5A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E70D63-6C44-4C09-9DD6-09E7D105EE8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AA7A049-874C-487A-B24E-59FCC679289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DD5B273-5202-4875-9B6B-6C9059F751B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195C1D-5167-4DB5-AB73-07066882EA75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DEC28B6-C716-4267-8126-83C9BEBE9B8E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37B8B85-2B39-4F93-BD1C-A06C520C2FB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2CD1A91-9138-486B-89C6-872C6937063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9A1A45A-2A69-4B28-A932-FAFEEABA4A5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AE6C81-F72C-4DE5-A5F5-42895657E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23. jan 2020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A23E1F-BB91-4109-BAE5-D0F2DFBAC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4FB6F2D-0DA7-4ED9-A1AC-D9D4FA46330E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C9207C7-EB7F-4A78-B391-8A4DA46896D8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D1ADD3A-13AA-41AB-94CE-8EDA1EC9B474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1985AF0-ED55-4370-8952-1FB9B394D283}"/>
              </a:ext>
            </a:extLst>
          </p:cNvPr>
          <p:cNvSpPr txBox="1"/>
          <p:nvPr userDrawn="1"/>
        </p:nvSpPr>
        <p:spPr>
          <a:xfrm>
            <a:off x="9885363" y="6638779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3983DAD-DED5-43F4-B0A1-715E70E8F11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05332013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A390813-8F57-44B5-BF8B-13C614DC046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enh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69155075"/>
              </p:ext>
            </p:extLst>
          </p:nvPr>
        </p:nvGraphicFramePr>
        <p:xfrm>
          <a:off x="1434361" y="568413"/>
          <a:ext cx="9345953" cy="5301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64886" y="6038991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911057" y="6169741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1363436"/>
            <a:ext cx="0" cy="479867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72517" y="6162047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C4E2B53-7BFF-4A73-89FE-134B8E72D03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8C3E3C8-7542-4C5D-8D45-BB10DE628C93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27E6E30-1E0D-45D4-A2BE-9F913190E1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079A19-1294-49D5-B898-FD761C23A908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4E53253-7AB5-4239-931A-E2B1E391D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5F0A1334-BDDA-4F98-9E3A-33D971267C92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C7B644A-5438-4493-B93D-6B45A9B17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6" y="5055888"/>
            <a:ext cx="3742299" cy="11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D89FDB8-0BB4-4C70-A37A-69DE7385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23. jan 2020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781A5EF-BFD9-4376-9ED6-86B31CC081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C595A54F-0B86-472B-885E-E8FC61483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9" y="5573878"/>
            <a:ext cx="3742299" cy="1133917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A8B41E1-CBF2-455D-9233-19808A399E73}"/>
              </a:ext>
            </a:extLst>
          </p:cNvPr>
          <p:cNvSpPr txBox="1"/>
          <p:nvPr userDrawn="1"/>
        </p:nvSpPr>
        <p:spPr>
          <a:xfrm>
            <a:off x="8915007" y="578846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Innlandet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www.fylkesmannen.no/in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91A5378-76EA-466C-B3BF-95E2A75E1E8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14ED311-2BFC-4E7E-8FBE-C5C845346B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verskrif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C2822-8075-4A35-A5C4-69F3B156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361934-D80D-4814-8AA3-05C151338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36C0B6-DDF1-4B35-9ECE-8C9A5308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EC9541-36FA-4FA0-9A86-A1FFA00D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Helsedirektoratet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38B395-6FCA-4B39-867D-C03F7FC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0A82E-6091-4B79-BDC9-9FEC8E0D8D3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0225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227086"/>
            <a:ext cx="2844800" cy="258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23. jan 2020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227086"/>
            <a:ext cx="3860800" cy="258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2" y="6227086"/>
            <a:ext cx="1559055" cy="258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30"/>
            <a:ext cx="10972800" cy="361149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28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4C6E4E7D-79DD-4324-B82E-4D2C95463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23. jan 2020</a:t>
            </a:fld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4BEB4EB-20EC-4657-82E2-6B4E6277D2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C1E1303-7E25-4912-BCEB-7D44C6936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23. jan 2020</a:t>
            </a:fld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90E5257E-20F1-4207-AA88-60A4429DB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315973F-A371-4756-9A7A-5C7DB782A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42122" y="6261302"/>
            <a:ext cx="1444114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23. jan 2020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B8E3671-5D41-4516-B903-2262D5711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5777"/>
            <a:ext cx="4794730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2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lys topp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tid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ørk topp 1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C780A5D-1FA7-4A34-891C-559C28E3D5B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Innlandet</a:t>
            </a:r>
          </a:p>
        </p:txBody>
      </p:sp>
      <p:sp>
        <p:nvSpPr>
          <p:cNvPr id="14" name="Plassholder for tekst 37">
            <a:extLst>
              <a:ext uri="{FF2B5EF4-FFF2-40B4-BE49-F238E27FC236}">
                <a16:creationId xmlns:a16="http://schemas.microsoft.com/office/drawing/2014/main" id="{01C2A02F-8AA9-41ED-90D6-90FEF9C9D8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tid på å lytte.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bør brukes når du bare har noen få punkt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60" r:id="rId7"/>
    <p:sldLayoutId id="2147483664" r:id="rId8"/>
    <p:sldLayoutId id="2147483713" r:id="rId9"/>
    <p:sldLayoutId id="2147483761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  <p:sldLayoutId id="2147483762" r:id="rId33"/>
    <p:sldLayoutId id="2147483763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.no/helsemas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mheirim@fylkesmannen.n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C31FB0A-6E09-43A4-BF57-F4D6F512E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8303" y="958645"/>
            <a:ext cx="8257316" cy="2363713"/>
          </a:xfrm>
        </p:spPr>
        <p:txBody>
          <a:bodyPr/>
          <a:lstStyle/>
          <a:p>
            <a:r>
              <a:rPr lang="nb-NO" dirty="0"/>
              <a:t>Søknadsverksted 22. og 23. januar 2020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67A5446-6445-4E1A-9DDA-2977F8424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8303" y="3535642"/>
            <a:ext cx="5136285" cy="1036667"/>
          </a:xfrm>
        </p:spPr>
        <p:txBody>
          <a:bodyPr/>
          <a:lstStyle/>
          <a:p>
            <a:r>
              <a:rPr lang="nb-NO" sz="2400" dirty="0"/>
              <a:t>Kompetanse – og innovasjonstilskudd, Velferdsteknologi </a:t>
            </a:r>
          </a:p>
          <a:p>
            <a:r>
              <a:rPr lang="nb-NO" sz="2400" dirty="0"/>
              <a:t>v/ seniorrådgiver irene Imingen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21A94F0-B429-4D1A-85C9-D233407F6E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23. jan 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02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4784" y="201396"/>
            <a:ext cx="10944000" cy="700535"/>
          </a:xfrm>
          <a:solidFill>
            <a:srgbClr val="92D050"/>
          </a:solidFill>
        </p:spPr>
        <p:txBody>
          <a:bodyPr/>
          <a:lstStyle/>
          <a:p>
            <a:r>
              <a:rPr lang="nb-NO" sz="3733" dirty="0">
                <a:solidFill>
                  <a:schemeClr val="tx1"/>
                </a:solidFill>
              </a:rPr>
              <a:t>Nasjonal lederutdanning for primærhelsetjenesten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4000" y="1400890"/>
            <a:ext cx="10944000" cy="50044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4000" b="1" dirty="0"/>
              <a:t>SØKNADSFRIST TIL BI 15. APRIL 2020, se </a:t>
            </a:r>
            <a:r>
              <a:rPr lang="nb-NO" sz="4000" b="1" dirty="0">
                <a:hlinkClick r:id="rId3"/>
              </a:rPr>
              <a:t>www.bi.no/helsemaster</a:t>
            </a:r>
            <a:r>
              <a:rPr lang="nb-NO" sz="4000" b="1" dirty="0"/>
              <a:t> </a:t>
            </a:r>
          </a:p>
          <a:p>
            <a:pPr marL="0" indent="0">
              <a:buNone/>
            </a:pPr>
            <a:r>
              <a:rPr lang="nb-NO" sz="2800" b="1" dirty="0"/>
              <a:t>216 studieplasser fra høsten 2020</a:t>
            </a:r>
          </a:p>
          <a:p>
            <a:pPr marL="179982" lvl="1" indent="0">
              <a:buNone/>
            </a:pPr>
            <a:r>
              <a:rPr lang="nb-NO" sz="2800" dirty="0"/>
              <a:t>1 klasse ved BI Stavanger</a:t>
            </a:r>
          </a:p>
          <a:p>
            <a:pPr marL="179982" lvl="1" indent="0">
              <a:buNone/>
            </a:pPr>
            <a:r>
              <a:rPr lang="nb-NO" sz="2800" dirty="0"/>
              <a:t>3 klasser ved BI Oslo </a:t>
            </a:r>
          </a:p>
          <a:p>
            <a:pPr marL="179982" lvl="1" indent="0">
              <a:buNone/>
            </a:pPr>
            <a:endParaRPr lang="nb-NO" sz="2667" dirty="0"/>
          </a:p>
          <a:p>
            <a:r>
              <a:rPr lang="nb-NO" sz="3200" dirty="0"/>
              <a:t>30 studiepoeng, seks moduler</a:t>
            </a:r>
          </a:p>
          <a:p>
            <a:r>
              <a:rPr lang="nb-NO" sz="3200" dirty="0"/>
              <a:t>Anbefaler at flere fra samme kommune </a:t>
            </a:r>
          </a:p>
          <a:p>
            <a:pPr marL="0" indent="0">
              <a:buNone/>
            </a:pPr>
            <a:r>
              <a:rPr lang="nb-NO" sz="3200" dirty="0"/>
              <a:t>søker opptak sammen</a:t>
            </a:r>
          </a:p>
          <a:p>
            <a:r>
              <a:rPr lang="nb-NO" sz="3200" dirty="0"/>
              <a:t>Tilbudet blir videreført i nytt kompetanseløft</a:t>
            </a:r>
          </a:p>
          <a:p>
            <a:pPr marL="0" indent="0">
              <a:buNone/>
            </a:pPr>
            <a:endParaRPr lang="nb-NO" sz="3200" dirty="0"/>
          </a:p>
          <a:p>
            <a:endParaRPr lang="nb-NO" sz="3200" dirty="0"/>
          </a:p>
          <a:p>
            <a:endParaRPr lang="nn-NO" sz="32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rgbClr val="00324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22134-EA94-4B2E-9154-EB8F13265450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54373"/>
            <a:ext cx="3744416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5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48640" y="320040"/>
            <a:ext cx="11033760" cy="1058631"/>
          </a:xfrm>
        </p:spPr>
        <p:txBody>
          <a:bodyPr>
            <a:normAutofit/>
          </a:bodyPr>
          <a:lstStyle/>
          <a:p>
            <a:r>
              <a:rPr lang="nb-NO" dirty="0"/>
              <a:t>Innhold: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/>
          </p:nvPr>
        </p:nvSpPr>
        <p:spPr>
          <a:xfrm>
            <a:off x="1158241" y="1249680"/>
            <a:ext cx="6261127" cy="47141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Ledelse og samhandling i kunnskapsorganisasjoner 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Organisasjonskultur og gruppedynamikk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Ledelse av innovasjon og endring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Strategisk forvaltning og utvikling av kompetanse 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Ledelse og økonomi, styring i offentlig forvaltning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Jus internkontroll og etikk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08" y="1676400"/>
            <a:ext cx="3650492" cy="38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4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C9A8992-69DF-43A2-B2B4-A7BA2AE56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800" dirty="0"/>
              <a:t>Søker om tilskudd:</a:t>
            </a:r>
          </a:p>
          <a:p>
            <a:pPr lvl="1"/>
            <a:r>
              <a:rPr lang="nb-NO" sz="2800" dirty="0"/>
              <a:t>Type utdanning</a:t>
            </a:r>
          </a:p>
          <a:p>
            <a:pPr lvl="1"/>
            <a:r>
              <a:rPr lang="nb-NO" sz="2800" dirty="0"/>
              <a:t>Søknadssum</a:t>
            </a:r>
          </a:p>
          <a:p>
            <a:pPr lvl="1"/>
            <a:r>
              <a:rPr lang="nb-NO" sz="2800" dirty="0"/>
              <a:t>Antall </a:t>
            </a:r>
          </a:p>
          <a:p>
            <a:endParaRPr lang="nb-NO" sz="2800" dirty="0"/>
          </a:p>
          <a:p>
            <a:r>
              <a:rPr lang="nb-NO" sz="2800" dirty="0"/>
              <a:t>Eks: Søkes om kr 90 000 til 3 ansatte som tar videreutdanning i palliativ omsorg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7DFB98A-313B-483F-B0D7-FA7E0AED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 om kompetansemidler</a:t>
            </a:r>
          </a:p>
        </p:txBody>
      </p:sp>
    </p:spTree>
    <p:extLst>
      <p:ext uri="{BB962C8B-B14F-4D97-AF65-F5344CB8AC3E}">
        <p14:creationId xmlns:p14="http://schemas.microsoft.com/office/powerpoint/2010/main" val="157395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A77746E-8ABB-4F57-8007-A899C1AFA4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1718939"/>
            <a:ext cx="10078772" cy="4144259"/>
          </a:xfrm>
        </p:spPr>
        <p:txBody>
          <a:bodyPr/>
          <a:lstStyle/>
          <a:p>
            <a:r>
              <a:rPr lang="nb-NO" sz="2400" dirty="0"/>
              <a:t>Tilskuddet skal bidra til opplæring av arbeidsledere, assistenter og saksbehandlere</a:t>
            </a:r>
          </a:p>
          <a:p>
            <a:r>
              <a:rPr lang="nb-NO" sz="2400" dirty="0"/>
              <a:t>Personer som ikke tidligere har gjennomgått opplæring prioriteres</a:t>
            </a:r>
          </a:p>
          <a:p>
            <a:r>
              <a:rPr lang="nb-NO" sz="2400" dirty="0"/>
              <a:t>Opplæringsbehov innen BPA må sees i sammenheng med kommunens kompetanseplanlegging</a:t>
            </a:r>
          </a:p>
          <a:p>
            <a:pPr marL="0" indent="0">
              <a:buNone/>
            </a:pPr>
            <a:r>
              <a:rPr lang="nb-NO" sz="2400" dirty="0"/>
              <a:t>	1. Opplæring av nye og etablerte brukere/arbeidsledere</a:t>
            </a:r>
          </a:p>
          <a:p>
            <a:pPr marL="0" indent="0">
              <a:buNone/>
            </a:pPr>
            <a:r>
              <a:rPr lang="nb-NO" sz="2400" dirty="0"/>
              <a:t>	2. Opplæring for kommunenes saksbehandlere</a:t>
            </a:r>
          </a:p>
          <a:p>
            <a:pPr marL="0" indent="0">
              <a:buNone/>
            </a:pPr>
            <a:r>
              <a:rPr lang="nb-NO" sz="2400" dirty="0"/>
              <a:t>	3. Opplæring for assistenter</a:t>
            </a:r>
          </a:p>
          <a:p>
            <a:r>
              <a:rPr lang="nb-NO" sz="2400" dirty="0"/>
              <a:t>Søknadssum pr bruker, pr saksbehandler og pr assistent og hvor mange det planlegges opplæring for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9E6C412-E43E-4BED-9A45-1DB00840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337866"/>
            <a:ext cx="10080625" cy="1077209"/>
          </a:xfrm>
        </p:spPr>
        <p:txBody>
          <a:bodyPr/>
          <a:lstStyle/>
          <a:p>
            <a:r>
              <a:rPr lang="nb-NO" dirty="0"/>
              <a:t>Opplæring av brukerstyrt personlig assistanse</a:t>
            </a:r>
          </a:p>
        </p:txBody>
      </p:sp>
    </p:spTree>
    <p:extLst>
      <p:ext uri="{BB962C8B-B14F-4D97-AF65-F5344CB8AC3E}">
        <p14:creationId xmlns:p14="http://schemas.microsoft.com/office/powerpoint/2010/main" val="328110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FD0B330-3649-417E-A4C2-B1CFEDE3E8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0" y="1268956"/>
            <a:ext cx="10078772" cy="491468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Skal bidra til innovasjon og utvikling av nye metoder for:</a:t>
            </a:r>
          </a:p>
          <a:p>
            <a:r>
              <a:rPr lang="nb-NO" dirty="0"/>
              <a:t>Forebygging og tidlig innsats</a:t>
            </a:r>
          </a:p>
          <a:p>
            <a:r>
              <a:rPr lang="nb-NO" dirty="0"/>
              <a:t>Egenmestring</a:t>
            </a:r>
          </a:p>
          <a:p>
            <a:r>
              <a:rPr lang="nb-NO" dirty="0"/>
              <a:t>Fritidsaktivitet med assistanse</a:t>
            </a:r>
          </a:p>
          <a:p>
            <a:r>
              <a:rPr lang="nb-NO" dirty="0"/>
              <a:t>Aktivitet og kulturopplevelser</a:t>
            </a:r>
          </a:p>
          <a:p>
            <a:r>
              <a:rPr lang="nb-NO" dirty="0"/>
              <a:t>Ernæring</a:t>
            </a:r>
          </a:p>
          <a:p>
            <a:r>
              <a:rPr lang="nb-NO" dirty="0"/>
              <a:t>Legemiddelhåndtering</a:t>
            </a:r>
          </a:p>
          <a:p>
            <a:r>
              <a:rPr lang="nb-NO" dirty="0"/>
              <a:t>Rehabilitering og habilitering </a:t>
            </a:r>
          </a:p>
          <a:p>
            <a:r>
              <a:rPr lang="nb-NO" dirty="0"/>
              <a:t>Samspill med pårørende og frivillige i omsorgsektoren generelt og i demensomsorgen spesielt</a:t>
            </a:r>
          </a:p>
          <a:p>
            <a:r>
              <a:rPr lang="nb-NO" dirty="0"/>
              <a:t>Det gis </a:t>
            </a:r>
            <a:r>
              <a:rPr lang="nb-NO" b="1" dirty="0"/>
              <a:t>ikke</a:t>
            </a:r>
            <a:r>
              <a:rPr lang="nb-NO" dirty="0"/>
              <a:t> støtte til prosjekter som er en del av det ordinære utviklingsarbeidet i kommunene – hva er det?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AD9642B-049F-410B-9495-01D755F4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91747"/>
            <a:ext cx="10080625" cy="1077209"/>
          </a:xfrm>
        </p:spPr>
        <p:txBody>
          <a:bodyPr/>
          <a:lstStyle/>
          <a:p>
            <a:r>
              <a:rPr lang="nb-NO" dirty="0"/>
              <a:t>Innovasjonsprosjekt</a:t>
            </a:r>
          </a:p>
        </p:txBody>
      </p:sp>
    </p:spTree>
    <p:extLst>
      <p:ext uri="{BB962C8B-B14F-4D97-AF65-F5344CB8AC3E}">
        <p14:creationId xmlns:p14="http://schemas.microsoft.com/office/powerpoint/2010/main" val="128237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74F535D-7EFF-4A77-A964-E0B647E57C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0" y="1823612"/>
            <a:ext cx="10078772" cy="4144259"/>
          </a:xfrm>
        </p:spPr>
        <p:txBody>
          <a:bodyPr/>
          <a:lstStyle/>
          <a:p>
            <a:r>
              <a:rPr lang="nb-NO" sz="2400" dirty="0"/>
              <a:t>Prosjektets formål/ hensikt</a:t>
            </a:r>
          </a:p>
          <a:p>
            <a:r>
              <a:rPr lang="nb-NO" sz="2400" dirty="0"/>
              <a:t>Prosjektbeskrivelse/bekrivelse av tiltak det søkes om tilskudd til</a:t>
            </a:r>
          </a:p>
          <a:p>
            <a:r>
              <a:rPr lang="nb-NO" sz="2400" dirty="0"/>
              <a:t>Budsjett</a:t>
            </a:r>
          </a:p>
          <a:p>
            <a:r>
              <a:rPr lang="nb-NO" sz="2400" dirty="0"/>
              <a:t>Egenfinansiering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Det kan ikke klages på tildeling/avslag på tilskudd i </a:t>
            </a:r>
            <a:r>
              <a:rPr lang="nb-NO" sz="2400" dirty="0" err="1"/>
              <a:t>hht</a:t>
            </a:r>
            <a:r>
              <a:rPr lang="nb-NO" sz="2400" dirty="0"/>
              <a:t>. Forvaltningsloven §28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C2D6FF5-9373-47DB-A6A5-8EC0742A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402070"/>
            <a:ext cx="10080625" cy="1077209"/>
          </a:xfrm>
        </p:spPr>
        <p:txBody>
          <a:bodyPr/>
          <a:lstStyle/>
          <a:p>
            <a:r>
              <a:rPr lang="nb-NO" dirty="0"/>
              <a:t>Søknad om innovasjonsprosjekt</a:t>
            </a:r>
          </a:p>
        </p:txBody>
      </p:sp>
    </p:spTree>
    <p:extLst>
      <p:ext uri="{BB962C8B-B14F-4D97-AF65-F5344CB8AC3E}">
        <p14:creationId xmlns:p14="http://schemas.microsoft.com/office/powerpoint/2010/main" val="157992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3AC5EBC-AA7C-4CEB-B637-9E35A312FD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400" dirty="0"/>
              <a:t>Opptrappingsplanen ble avsluttet i 2019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Ikke eget tilskudd i år- må søke via andre ordninger, for eksempel innovasjonstilskudd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9D2A712-5C97-4FC4-84A7-91B1FF91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Opptrappingsplanen – habilitering og rehabilitering</a:t>
            </a:r>
          </a:p>
        </p:txBody>
      </p:sp>
    </p:spTree>
    <p:extLst>
      <p:ext uri="{BB962C8B-B14F-4D97-AF65-F5344CB8AC3E}">
        <p14:creationId xmlns:p14="http://schemas.microsoft.com/office/powerpoint/2010/main" val="121564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FFB09B1-25AC-496C-AE16-C5A53194F2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400" dirty="0"/>
              <a:t>Søknadsfrist </a:t>
            </a:r>
            <a:r>
              <a:rPr lang="nb-NO" sz="2400" b="1" u="sng" dirty="0"/>
              <a:t>1.4.2020</a:t>
            </a:r>
          </a:p>
          <a:p>
            <a:endParaRPr lang="nb-NO" sz="2400" dirty="0"/>
          </a:p>
          <a:p>
            <a:r>
              <a:rPr lang="nb-NO" sz="2400" dirty="0"/>
              <a:t>Sender ut brev – første halvdel av februar.</a:t>
            </a:r>
          </a:p>
          <a:p>
            <a:endParaRPr lang="nb-NO" sz="2400" dirty="0"/>
          </a:p>
          <a:p>
            <a:r>
              <a:rPr lang="nb-NO" sz="2400" b="1" dirty="0"/>
              <a:t>Vil ha en samlet søknad fra den enkelte kommune</a:t>
            </a:r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CFC46D9-86DB-4C63-B1A6-54487F66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Søknadsfrist</a:t>
            </a:r>
          </a:p>
        </p:txBody>
      </p:sp>
    </p:spTree>
    <p:extLst>
      <p:ext uri="{BB962C8B-B14F-4D97-AF65-F5344CB8AC3E}">
        <p14:creationId xmlns:p14="http://schemas.microsoft.com/office/powerpoint/2010/main" val="298640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974A5CF-0C6F-46C2-9D8F-A03DFDD216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Lønnstilskudd til avansert klinisk sykepleie- ikke lyst ut, usikkert hvordan blir</a:t>
            </a:r>
          </a:p>
          <a:p>
            <a:r>
              <a:rPr lang="nb-NO" dirty="0"/>
              <a:t>Helhetlig støtte til pårørende med krevende omsorgsoppgaver. frist 14.2.2020</a:t>
            </a:r>
          </a:p>
          <a:p>
            <a:r>
              <a:rPr lang="nb-NO" dirty="0"/>
              <a:t>Tilskudd til kompetanseheving – lindrende behandling ved livets slutt  - Fylkesmannen i Oslo og Viken – søknadsfrist 1.mars 2020.</a:t>
            </a:r>
          </a:p>
          <a:p>
            <a:r>
              <a:rPr lang="nb-NO" dirty="0"/>
              <a:t>Tilskudd til særlig ressurskrevende tjenester 1.4.2020</a:t>
            </a:r>
          </a:p>
          <a:p>
            <a:r>
              <a:rPr lang="nb-NO" dirty="0"/>
              <a:t>Leve hele livet?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9592C58-859B-4D3C-83E5-1FC13A00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 som Helsedirektoratet forvalter</a:t>
            </a:r>
          </a:p>
        </p:txBody>
      </p:sp>
    </p:spTree>
    <p:extLst>
      <p:ext uri="{BB962C8B-B14F-4D97-AF65-F5344CB8AC3E}">
        <p14:creationId xmlns:p14="http://schemas.microsoft.com/office/powerpoint/2010/main" val="198849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FAB42ED-B399-452D-A26E-702802BE9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Tilskuddet gis til kommunene</a:t>
            </a:r>
          </a:p>
          <a:p>
            <a:r>
              <a:rPr lang="nb-NO" dirty="0"/>
              <a:t>Alle kommunene i Innlandet er med i prosjekt som er knyttet til det nasjonale velferdsteknologiprogrammet- tilskudd tildeles en kommune som ansvarlig</a:t>
            </a:r>
          </a:p>
          <a:p>
            <a:r>
              <a:rPr lang="nb-NO" dirty="0"/>
              <a:t>Prosjektene hvor det er tatt beslutning om videre drift av tjenester med velferdsteknologi etter programslutt i 2020 vil bli prioritert. Det forventes at tilskuddsmottakerne bidrar inn i lokal nettverksvirksomhet.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2B086A6-5E44-4D39-8E85-FFF18CB6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 til innføring av velferdsteknologiske løsninger- Helsedirektoratet</a:t>
            </a:r>
          </a:p>
        </p:txBody>
      </p:sp>
    </p:spTree>
    <p:extLst>
      <p:ext uri="{BB962C8B-B14F-4D97-AF65-F5344CB8AC3E}">
        <p14:creationId xmlns:p14="http://schemas.microsoft.com/office/powerpoint/2010/main" val="409753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D8A5541-E309-4A0A-AF30-7A8558638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0" y="1655323"/>
            <a:ext cx="10078772" cy="489917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Formål: </a:t>
            </a:r>
          </a:p>
          <a:p>
            <a:pPr marL="0" indent="0">
              <a:buNone/>
            </a:pPr>
            <a:r>
              <a:rPr lang="nb-NO" dirty="0"/>
              <a:t>«Målet er å styrke kommunenes evne og mulighet til å utvikle bærekraftige og gode helse- og omsorgstjenester, og å gi en tydelig prioritet til noen av de viktigste framtidsutfordringene kommunene står overfor på helse- og omsorgsfeltet.»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/>
              <a:t>Delmål: </a:t>
            </a:r>
            <a:endParaRPr lang="nb-NO" dirty="0"/>
          </a:p>
          <a:p>
            <a:r>
              <a:rPr lang="nb-NO" dirty="0"/>
              <a:t>Økt kompetanse for å utvikle god praksis og sikre trygge og gode tjenester tilpasset den enkeltes behov </a:t>
            </a:r>
          </a:p>
          <a:p>
            <a:r>
              <a:rPr lang="nb-NO" dirty="0"/>
              <a:t>Sterkere brukerinnflytelse og bedre samspill med pårørende, frivillige og lokalsamfunnet </a:t>
            </a:r>
          </a:p>
          <a:p>
            <a:r>
              <a:rPr lang="nb-NO" dirty="0"/>
              <a:t> Forebygge og utsette behov for kompenserende tjenester og bidra til at brukerne opprettholder eller gjenvinner sin funksjonsevne og selvstendighet </a:t>
            </a:r>
          </a:p>
          <a:p>
            <a:r>
              <a:rPr lang="nb-NO" dirty="0"/>
              <a:t>Styrket lederkompetanse, fagutvikling, større faglig bredde og tilstrekkelig, kompetent og stabil bemanning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0BCBDB4-FA03-45D4-BD83-1D57A932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303499"/>
            <a:ext cx="10080625" cy="1077209"/>
          </a:xfrm>
        </p:spPr>
        <p:txBody>
          <a:bodyPr/>
          <a:lstStyle/>
          <a:p>
            <a:r>
              <a:rPr lang="nb-NO" dirty="0"/>
              <a:t>Kompetanse- og innovasjonstilskudd</a:t>
            </a:r>
          </a:p>
        </p:txBody>
      </p:sp>
    </p:spTree>
    <p:extLst>
      <p:ext uri="{BB962C8B-B14F-4D97-AF65-F5344CB8AC3E}">
        <p14:creationId xmlns:p14="http://schemas.microsoft.com/office/powerpoint/2010/main" val="402478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ECFCAE4-32C1-4079-839E-17E7534E0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r>
              <a:rPr lang="nb-NO" sz="2800" dirty="0"/>
              <a:t>Seniorrådgiver Irene Imingen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>
                <a:hlinkClick r:id="rId3"/>
              </a:rPr>
              <a:t>fmheirim@fylkesmannen.no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Tlf. 62 55 11 43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6964D99-B023-467C-8558-38E783C5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om rapportering eller søknader?</a:t>
            </a:r>
          </a:p>
        </p:txBody>
      </p:sp>
    </p:spTree>
    <p:extLst>
      <p:ext uri="{BB962C8B-B14F-4D97-AF65-F5344CB8AC3E}">
        <p14:creationId xmlns:p14="http://schemas.microsoft.com/office/powerpoint/2010/main" val="266655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DC90427-6AB2-4EF2-BA90-1E0FCBA09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Seks strategier som Helsedirektoratet har jobbet med fra 2017.</a:t>
            </a:r>
          </a:p>
          <a:p>
            <a:pPr lvl="1"/>
            <a:r>
              <a:rPr lang="nb-NO" dirty="0"/>
              <a:t>Rekruttering og stabil bemanning</a:t>
            </a:r>
          </a:p>
          <a:p>
            <a:pPr lvl="1"/>
            <a:r>
              <a:rPr lang="nb-NO" dirty="0"/>
              <a:t>Sikre at grunn og videreutdanning har god kvalitet</a:t>
            </a:r>
          </a:p>
          <a:p>
            <a:pPr lvl="1"/>
            <a:r>
              <a:rPr lang="nb-NO" dirty="0"/>
              <a:t>Heve kompetansen hos ansatte med mål om styrket forskning, innovasjon og kunnskapsbasert praksis.</a:t>
            </a:r>
          </a:p>
          <a:p>
            <a:pPr lvl="1"/>
            <a:r>
              <a:rPr lang="nb-NO" dirty="0"/>
              <a:t>Legge til rette for tjenesteutvikling, teamarbeid og innovasjon</a:t>
            </a:r>
          </a:p>
          <a:p>
            <a:pPr lvl="1"/>
            <a:r>
              <a:rPr lang="nb-NO" dirty="0"/>
              <a:t>Bidra til god praksis, faglig utvikling større faglig bredde og kunnskapsspredning</a:t>
            </a:r>
          </a:p>
          <a:p>
            <a:pPr lvl="1"/>
            <a:r>
              <a:rPr lang="nb-NO" dirty="0"/>
              <a:t>Bidra til bedre ledelse gjennom målrettet satsing på økt lederkompetanse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2D68021-08D3-4B62-90B0-1A4B7906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forts.</a:t>
            </a:r>
          </a:p>
        </p:txBody>
      </p:sp>
    </p:spTree>
    <p:extLst>
      <p:ext uri="{BB962C8B-B14F-4D97-AF65-F5344CB8AC3E}">
        <p14:creationId xmlns:p14="http://schemas.microsoft.com/office/powerpoint/2010/main" val="322688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23A313E-0F3B-4798-9D18-6657D5A710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Fordelt  35 966 000 + tilskudd til rehabilitering og habiliteringsprosjekter</a:t>
            </a:r>
          </a:p>
          <a:p>
            <a:pPr marL="0" indent="0">
              <a:buNone/>
            </a:pPr>
            <a:r>
              <a:rPr lang="nb-NO" dirty="0"/>
              <a:t> ca. 7 500 000.</a:t>
            </a:r>
          </a:p>
          <a:p>
            <a:pPr lvl="1"/>
            <a:r>
              <a:rPr lang="nb-NO" dirty="0"/>
              <a:t>Innovasjonsprosjekter:</a:t>
            </a:r>
          </a:p>
          <a:p>
            <a:pPr lvl="2"/>
            <a:r>
              <a:rPr lang="nb-NO" dirty="0"/>
              <a:t>Velferdsteknologi</a:t>
            </a:r>
          </a:p>
          <a:p>
            <a:pPr lvl="2"/>
            <a:r>
              <a:rPr lang="nb-NO" dirty="0"/>
              <a:t>Hverdagsrehabilitering</a:t>
            </a:r>
          </a:p>
          <a:p>
            <a:pPr lvl="2"/>
            <a:r>
              <a:rPr lang="nb-NO" dirty="0"/>
              <a:t>Omstilling og tjenestetilbud</a:t>
            </a:r>
          </a:p>
          <a:p>
            <a:pPr lvl="2"/>
            <a:r>
              <a:rPr lang="nb-NO" dirty="0"/>
              <a:t>Kultur og fritid</a:t>
            </a:r>
          </a:p>
          <a:p>
            <a:pPr lvl="2"/>
            <a:r>
              <a:rPr lang="nb-NO" dirty="0"/>
              <a:t>Forebyggende hjemmebesøk</a:t>
            </a:r>
          </a:p>
          <a:p>
            <a:pPr lvl="2"/>
            <a:r>
              <a:rPr lang="nb-NO" dirty="0"/>
              <a:t>Pasientsikkerhet</a:t>
            </a:r>
          </a:p>
          <a:p>
            <a:pPr lvl="2"/>
            <a:r>
              <a:rPr lang="nb-NO" dirty="0"/>
              <a:t>Psykisk helse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F9C0773-B191-4A97-92B7-6896A9BA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forts.</a:t>
            </a:r>
          </a:p>
        </p:txBody>
      </p:sp>
    </p:spTree>
    <p:extLst>
      <p:ext uri="{BB962C8B-B14F-4D97-AF65-F5344CB8AC3E}">
        <p14:creationId xmlns:p14="http://schemas.microsoft.com/office/powerpoint/2010/main" val="333254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3CEA4E9-C505-4314-93D0-9B7FD7315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Habilitering- og rehabilitering</a:t>
            </a:r>
          </a:p>
          <a:p>
            <a:pPr marL="0" indent="0">
              <a:buNone/>
            </a:pPr>
            <a:r>
              <a:rPr lang="nb-NO" dirty="0"/>
              <a:t>	- habilitering og rehabilitering i plan</a:t>
            </a:r>
          </a:p>
          <a:p>
            <a:pPr marL="0" indent="0">
              <a:buNone/>
            </a:pPr>
            <a:r>
              <a:rPr lang="nb-NO" dirty="0"/>
              <a:t>	- tiltak mot barn/ unge</a:t>
            </a:r>
          </a:p>
          <a:p>
            <a:pPr marL="0" indent="0">
              <a:buNone/>
            </a:pPr>
            <a:r>
              <a:rPr lang="nb-NO" dirty="0"/>
              <a:t>	- tjenesteutvikling</a:t>
            </a:r>
          </a:p>
          <a:p>
            <a:pPr marL="0" indent="0">
              <a:buNone/>
            </a:pPr>
            <a:r>
              <a:rPr lang="nb-NO" dirty="0"/>
              <a:t>	- hverdagsmestring</a:t>
            </a:r>
          </a:p>
          <a:p>
            <a:pPr marL="0" indent="0">
              <a:buNone/>
            </a:pPr>
            <a:r>
              <a:rPr lang="nb-NO" dirty="0"/>
              <a:t>		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6AC511E-7128-47A8-AB1D-90C3AAF4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921893"/>
            <a:ext cx="10080625" cy="1077209"/>
          </a:xfrm>
        </p:spPr>
        <p:txBody>
          <a:bodyPr/>
          <a:lstStyle/>
          <a:p>
            <a:r>
              <a:rPr lang="nb-NO" dirty="0"/>
              <a:t>forts.</a:t>
            </a:r>
          </a:p>
        </p:txBody>
      </p:sp>
    </p:spTree>
    <p:extLst>
      <p:ext uri="{BB962C8B-B14F-4D97-AF65-F5344CB8AC3E}">
        <p14:creationId xmlns:p14="http://schemas.microsoft.com/office/powerpoint/2010/main" val="173573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9040A5F-D406-489F-AFD1-2971072FB5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1652369"/>
            <a:ext cx="10078772" cy="4748431"/>
          </a:xfrm>
        </p:spPr>
        <p:txBody>
          <a:bodyPr/>
          <a:lstStyle/>
          <a:p>
            <a:r>
              <a:rPr lang="nb-NO" b="1" dirty="0"/>
              <a:t>Rapporteringsfrist 1.3.2020</a:t>
            </a:r>
          </a:p>
          <a:p>
            <a:r>
              <a:rPr lang="nb-NO" dirty="0"/>
              <a:t> </a:t>
            </a:r>
            <a:r>
              <a:rPr lang="nb-NO" dirty="0" err="1"/>
              <a:t>Excelark</a:t>
            </a:r>
            <a:r>
              <a:rPr lang="nb-NO" dirty="0"/>
              <a:t> – fylle inn fullført utdanning, under utdanning, men ikke fullført</a:t>
            </a:r>
          </a:p>
          <a:p>
            <a:r>
              <a:rPr lang="nb-NO" dirty="0"/>
              <a:t>Type utdanning</a:t>
            </a:r>
          </a:p>
          <a:p>
            <a:r>
              <a:rPr lang="nb-NO" dirty="0"/>
              <a:t>BPA:</a:t>
            </a:r>
          </a:p>
          <a:p>
            <a:r>
              <a:rPr lang="nb-NO" dirty="0"/>
              <a:t>Opplæringstype:</a:t>
            </a:r>
          </a:p>
          <a:p>
            <a:pPr lvl="1"/>
            <a:r>
              <a:rPr lang="nb-NO" dirty="0"/>
              <a:t>Antall arbeidsledere</a:t>
            </a:r>
          </a:p>
          <a:p>
            <a:pPr lvl="1"/>
            <a:r>
              <a:rPr lang="nb-NO" dirty="0"/>
              <a:t>Antall saksbehandlere</a:t>
            </a:r>
          </a:p>
          <a:p>
            <a:pPr lvl="1"/>
            <a:r>
              <a:rPr lang="nb-NO" dirty="0"/>
              <a:t>Assistenter</a:t>
            </a:r>
          </a:p>
          <a:p>
            <a:r>
              <a:rPr lang="nb-NO" dirty="0"/>
              <a:t>Innovasjonsprosjekter </a:t>
            </a:r>
          </a:p>
          <a:p>
            <a:pPr lvl="1"/>
            <a:r>
              <a:rPr lang="nb-NO" dirty="0"/>
              <a:t>Prosjekttype</a:t>
            </a:r>
          </a:p>
          <a:p>
            <a:r>
              <a:rPr lang="nb-NO" dirty="0"/>
              <a:t>Habilitering- rehabilitering- kortfattet skriftlig oppsummering av resultat og måloppnåelse for prosjektet.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9F9095D-D999-46D5-B2BB-F07221C9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332797"/>
            <a:ext cx="10080625" cy="1077209"/>
          </a:xfrm>
        </p:spPr>
        <p:txBody>
          <a:bodyPr/>
          <a:lstStyle/>
          <a:p>
            <a:r>
              <a:rPr lang="nb-NO" dirty="0"/>
              <a:t>Rapportering</a:t>
            </a:r>
          </a:p>
        </p:txBody>
      </p:sp>
    </p:spTree>
    <p:extLst>
      <p:ext uri="{BB962C8B-B14F-4D97-AF65-F5344CB8AC3E}">
        <p14:creationId xmlns:p14="http://schemas.microsoft.com/office/powerpoint/2010/main" val="35304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D024587-E66D-48BF-AA09-2FD0BBB1A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Nytt fra 2018</a:t>
            </a:r>
          </a:p>
          <a:p>
            <a:pPr lvl="1"/>
            <a:r>
              <a:rPr lang="nb-NO" dirty="0"/>
              <a:t>Alle tilskudd over kr 200 000 skal revideres av autorisert revisor.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Hvis benyttet mindre enn kr 200 000 og det søkes om overføring av midlene til 2020 – samlet revisjon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Hvis revisjon ikke er klart pr 1.3.2020 sende med revisjon når det søkes om midler for 2020 eller ettersende revisjonsrapporten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25F8D99-DF51-4697-B7F5-78D55AEA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Revisjon</a:t>
            </a:r>
          </a:p>
        </p:txBody>
      </p:sp>
    </p:spTree>
    <p:extLst>
      <p:ext uri="{BB962C8B-B14F-4D97-AF65-F5344CB8AC3E}">
        <p14:creationId xmlns:p14="http://schemas.microsoft.com/office/powerpoint/2010/main" val="231365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275A723-053E-423F-9607-881993A0BC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Statsbudsjettet:</a:t>
            </a:r>
          </a:p>
          <a:p>
            <a:endParaRPr lang="nb-NO" dirty="0"/>
          </a:p>
          <a:p>
            <a:r>
              <a:rPr lang="nn-NO" dirty="0"/>
              <a:t> 377,9 mill. kroner over kapittel 761 post 68 </a:t>
            </a:r>
          </a:p>
          <a:p>
            <a:r>
              <a:rPr lang="nb-NO" dirty="0"/>
              <a:t>Av dette går 20,7 mill. kroner til implementering av velfersteknologiske løsninger som inngår i Velferdsteknologiprogrammet, og 10 mill. kroner til Regionalt senter for helseinnovasjon og samhandling for Kristiansund kommune (Møre og Romsdal)</a:t>
            </a:r>
            <a:endParaRPr lang="nn-NO" dirty="0"/>
          </a:p>
          <a:p>
            <a:endParaRPr lang="nn-NO" dirty="0"/>
          </a:p>
          <a:p>
            <a:r>
              <a:rPr lang="nb-NO" dirty="0"/>
              <a:t>Hvor mye får Innlandet i 2019?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49255EF-4596-4964-A225-1552E802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Kompetanse- og innovasjonstilskudd 2020</a:t>
            </a:r>
          </a:p>
        </p:txBody>
      </p:sp>
    </p:spTree>
    <p:extLst>
      <p:ext uri="{BB962C8B-B14F-4D97-AF65-F5344CB8AC3E}">
        <p14:creationId xmlns:p14="http://schemas.microsoft.com/office/powerpoint/2010/main" val="379394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EEA4F8B-89D4-454D-99C5-6B0F8AAE0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1685302"/>
            <a:ext cx="10078772" cy="4144259"/>
          </a:xfrm>
        </p:spPr>
        <p:txBody>
          <a:bodyPr/>
          <a:lstStyle/>
          <a:p>
            <a:r>
              <a:rPr lang="nb-NO" b="1" dirty="0"/>
              <a:t>Hvem kan søke:</a:t>
            </a:r>
          </a:p>
          <a:p>
            <a:r>
              <a:rPr lang="nb-NO" dirty="0"/>
              <a:t>Kommuner</a:t>
            </a:r>
          </a:p>
          <a:p>
            <a:r>
              <a:rPr lang="nb-NO" dirty="0"/>
              <a:t>Fylkeskommuner</a:t>
            </a:r>
          </a:p>
          <a:p>
            <a:r>
              <a:rPr lang="nb-NO" dirty="0"/>
              <a:t>Statlige mottakere – Høgskoler og Universitet</a:t>
            </a:r>
          </a:p>
          <a:p>
            <a:r>
              <a:rPr lang="nb-NO" b="1" dirty="0"/>
              <a:t>Prioriterer</a:t>
            </a:r>
          </a:p>
          <a:p>
            <a:pPr lvl="1"/>
            <a:r>
              <a:rPr lang="nb-NO" dirty="0"/>
              <a:t>Lederutdanning</a:t>
            </a:r>
          </a:p>
          <a:p>
            <a:pPr lvl="1"/>
            <a:r>
              <a:rPr lang="nb-NO" dirty="0"/>
              <a:t>Videre og masterutdanninger</a:t>
            </a:r>
          </a:p>
          <a:p>
            <a:pPr lvl="1"/>
            <a:r>
              <a:rPr lang="nb-NO" dirty="0"/>
              <a:t>Bachelorutdanninger</a:t>
            </a:r>
          </a:p>
          <a:p>
            <a:pPr lvl="1"/>
            <a:r>
              <a:rPr lang="nb-NO" dirty="0"/>
              <a:t>Helsefagarbeiderutdanning</a:t>
            </a:r>
          </a:p>
          <a:p>
            <a:pPr lvl="1"/>
            <a:r>
              <a:rPr lang="nb-NO" dirty="0"/>
              <a:t>Fagskoleutdanning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BD44B4F-D904-44A4-AF11-B576C363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41" y="243538"/>
            <a:ext cx="10080625" cy="1077209"/>
          </a:xfrm>
        </p:spPr>
        <p:txBody>
          <a:bodyPr/>
          <a:lstStyle/>
          <a:p>
            <a:r>
              <a:rPr lang="nb-NO" dirty="0"/>
              <a:t>Hvem kan søke?</a:t>
            </a:r>
          </a:p>
        </p:txBody>
      </p:sp>
    </p:spTree>
    <p:extLst>
      <p:ext uri="{BB962C8B-B14F-4D97-AF65-F5344CB8AC3E}">
        <p14:creationId xmlns:p14="http://schemas.microsoft.com/office/powerpoint/2010/main" val="1302625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M_powerpointmal_2019_FMAG.potx" id="{9DF63284-12AA-4C2E-B6C2-962C2C91BE38}" vid="{A8876082-B9E9-4B1A-B529-88BFAAC9E1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FMIN_powerpointmal</Template>
  <TotalTime>248</TotalTime>
  <Words>1075</Words>
  <Application>Microsoft Office PowerPoint</Application>
  <PresentationFormat>Widescreen</PresentationFormat>
  <Paragraphs>195</Paragraphs>
  <Slides>20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Open Sans SemiBold</vt:lpstr>
      <vt:lpstr>Wingdings</vt:lpstr>
      <vt:lpstr>Office-tema</vt:lpstr>
      <vt:lpstr>PowerPoint-presentasjon</vt:lpstr>
      <vt:lpstr>Kompetanse- og innovasjonstilskudd</vt:lpstr>
      <vt:lpstr>forts.</vt:lpstr>
      <vt:lpstr>forts.</vt:lpstr>
      <vt:lpstr>forts.</vt:lpstr>
      <vt:lpstr>Rapportering</vt:lpstr>
      <vt:lpstr>Revisjon</vt:lpstr>
      <vt:lpstr>Kompetanse- og innovasjonstilskudd 2020</vt:lpstr>
      <vt:lpstr>Hvem kan søke?</vt:lpstr>
      <vt:lpstr>Nasjonal lederutdanning for primærhelsetjenesten</vt:lpstr>
      <vt:lpstr>Innhold:</vt:lpstr>
      <vt:lpstr>Søknad om kompetansemidler</vt:lpstr>
      <vt:lpstr>Opplæring av brukerstyrt personlig assistanse</vt:lpstr>
      <vt:lpstr>Innovasjonsprosjekt</vt:lpstr>
      <vt:lpstr>Søknad om innovasjonsprosjekt</vt:lpstr>
      <vt:lpstr>Opptrappingsplanen – habilitering og rehabilitering</vt:lpstr>
      <vt:lpstr>Søknadsfrist</vt:lpstr>
      <vt:lpstr>Tilskudd som Helsedirektoratet forvalter</vt:lpstr>
      <vt:lpstr>Tilskudd til innføring av velferdsteknologiske løsninger- Helsedirektoratet</vt:lpstr>
      <vt:lpstr>Spørsmål om rapportering eller søknader?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Imingen, Irene</dc:creator>
  <cp:lastModifiedBy>Imingen, Irene</cp:lastModifiedBy>
  <cp:revision>22</cp:revision>
  <cp:lastPrinted>2020-01-21T10:26:34Z</cp:lastPrinted>
  <dcterms:created xsi:type="dcterms:W3CDTF">2020-01-02T11:54:52Z</dcterms:created>
  <dcterms:modified xsi:type="dcterms:W3CDTF">2020-01-23T11:25:29Z</dcterms:modified>
</cp:coreProperties>
</file>