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14"/>
  </p:notesMasterIdLst>
  <p:sldIdLst>
    <p:sldId id="256" r:id="rId3"/>
    <p:sldId id="258" r:id="rId4"/>
    <p:sldId id="259" r:id="rId5"/>
    <p:sldId id="262" r:id="rId6"/>
    <p:sldId id="265" r:id="rId7"/>
    <p:sldId id="264" r:id="rId8"/>
    <p:sldId id="261" r:id="rId9"/>
    <p:sldId id="260" r:id="rId10"/>
    <p:sldId id="263" r:id="rId11"/>
    <p:sldId id="267" r:id="rId12"/>
    <p:sldId id="266" r:id="rId13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84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 autoAdjust="0"/>
  </p:normalViewPr>
  <p:slideViewPr>
    <p:cSldViewPr snapToGrid="0" showGuides="1">
      <p:cViewPr varScale="1">
        <p:scale>
          <a:sx n="117" d="100"/>
          <a:sy n="117" d="100"/>
        </p:scale>
        <p:origin x="-126" y="-4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283" tIns="45641" rIns="91283" bIns="45641" rtlCol="0"/>
          <a:lstStyle>
            <a:lvl1pPr algn="r">
              <a:defRPr sz="1200"/>
            </a:lvl1pPr>
          </a:lstStyle>
          <a:p>
            <a:fld id="{D3047447-2367-4E1D-8B5D-3CBD95104871}" type="datetimeFigureOut">
              <a:rPr lang="nb-NO" smtClean="0"/>
              <a:t>14.10.2016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3" tIns="45641" rIns="91283" bIns="45641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283" tIns="45641" rIns="91283" bIns="45641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83" tIns="45641" rIns="91283" bIns="45641" rtlCol="0" anchor="b"/>
          <a:lstStyle>
            <a:lvl1pPr algn="r">
              <a:defRPr sz="1200"/>
            </a:lvl1pPr>
          </a:lstStyle>
          <a:p>
            <a:fld id="{3E1DABFE-8613-4920-9451-A13AC980B3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858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EEB3-5A0F-4708-BB41-851F435D61FF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2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EEB3-5A0F-4708-BB41-851F435D61FF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540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81675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D7F3-795F-4589-B762-0C96B7C81F44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894691"/>
            <a:ext cx="9144000" cy="4539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796870"/>
            <a:ext cx="9144000" cy="97353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589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B7EC-FFA7-4F8E-9B12-1A8D8EDD4626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065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35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DF75-5C65-479E-822E-5BDF0BACE1D5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80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8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89D-981F-4113-A8F5-3F11DC221D14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59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56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56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2B9-1F92-4D73-9B4D-F3EE0C9A33D7}" type="datetime1">
              <a:rPr lang="nb-NO" smtClean="0"/>
              <a:t>14.10.2016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27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7061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5706155" cy="3543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F22E-80F8-43CD-B5C6-1B9EEE171B83}" type="datetime1">
              <a:rPr lang="nb-NO" smtClean="0"/>
              <a:t>14.10.2016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2"/>
          <p:cNvSpPr>
            <a:spLocks noGrp="1"/>
          </p:cNvSpPr>
          <p:nvPr>
            <p:ph type="pic" idx="14"/>
          </p:nvPr>
        </p:nvSpPr>
        <p:spPr>
          <a:xfrm>
            <a:off x="6836229" y="3347359"/>
            <a:ext cx="5355772" cy="22533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bilde 2"/>
          <p:cNvSpPr>
            <a:spLocks noGrp="1"/>
          </p:cNvSpPr>
          <p:nvPr>
            <p:ph type="pic" idx="15"/>
          </p:nvPr>
        </p:nvSpPr>
        <p:spPr>
          <a:xfrm>
            <a:off x="9512300" y="1658258"/>
            <a:ext cx="2679701" cy="16891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1" name="Plassholder for bilde 2"/>
          <p:cNvSpPr>
            <a:spLocks noGrp="1"/>
          </p:cNvSpPr>
          <p:nvPr>
            <p:ph type="pic" idx="16"/>
          </p:nvPr>
        </p:nvSpPr>
        <p:spPr>
          <a:xfrm>
            <a:off x="6832599" y="1658258"/>
            <a:ext cx="2679701" cy="16891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2" name="Plassholder for bilde 2"/>
          <p:cNvSpPr>
            <a:spLocks noGrp="1"/>
          </p:cNvSpPr>
          <p:nvPr>
            <p:ph type="pic" idx="17"/>
          </p:nvPr>
        </p:nvSpPr>
        <p:spPr>
          <a:xfrm>
            <a:off x="9512300" y="3629"/>
            <a:ext cx="2679701" cy="1654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8"/>
          </p:nvPr>
        </p:nvSpPr>
        <p:spPr>
          <a:xfrm>
            <a:off x="6832599" y="3629"/>
            <a:ext cx="2679701" cy="1654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855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13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432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8328-AE47-48D2-9795-29CD34B9A794}" type="datetime1">
              <a:rPr lang="nb-NO" smtClean="0"/>
              <a:t>14.10.2016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4132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32237" cy="3543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B29-2FD9-43DD-A37C-ABA1D17A6D4C}" type="datetime1">
              <a:rPr lang="nb-NO" smtClean="0"/>
              <a:t>14.10.2016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37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81675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D7F3-795F-4589-B762-0C96B7C81F44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894691"/>
            <a:ext cx="9144000" cy="45399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796870"/>
            <a:ext cx="9144000" cy="973533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743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B7EC-FFA7-4F8E-9B12-1A8D8EDD4626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99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35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DF75-5C65-479E-822E-5BDF0BACE1D5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65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8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F89D-981F-4113-A8F5-3F11DC221D14}" type="datetime1">
              <a:rPr lang="nb-NO" smtClean="0"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81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56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56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FC2B9-1F92-4D73-9B4D-F3EE0C9A33D7}" type="datetime1">
              <a:rPr lang="nb-NO" smtClean="0"/>
              <a:t>14.10.2016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16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7061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5706155" cy="3543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8F22E-80F8-43CD-B5C6-1B9EEE171B83}" type="datetime1">
              <a:rPr lang="nb-NO" smtClean="0"/>
              <a:t>14.10.2016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2"/>
          <p:cNvSpPr>
            <a:spLocks noGrp="1"/>
          </p:cNvSpPr>
          <p:nvPr>
            <p:ph type="pic" idx="14"/>
          </p:nvPr>
        </p:nvSpPr>
        <p:spPr>
          <a:xfrm>
            <a:off x="6836229" y="3347359"/>
            <a:ext cx="5355772" cy="22533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Plassholder for bilde 2"/>
          <p:cNvSpPr>
            <a:spLocks noGrp="1"/>
          </p:cNvSpPr>
          <p:nvPr>
            <p:ph type="pic" idx="15"/>
          </p:nvPr>
        </p:nvSpPr>
        <p:spPr>
          <a:xfrm>
            <a:off x="9512300" y="1658258"/>
            <a:ext cx="2679701" cy="16891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1" name="Plassholder for bilde 2"/>
          <p:cNvSpPr>
            <a:spLocks noGrp="1"/>
          </p:cNvSpPr>
          <p:nvPr>
            <p:ph type="pic" idx="16"/>
          </p:nvPr>
        </p:nvSpPr>
        <p:spPr>
          <a:xfrm>
            <a:off x="6832599" y="1658258"/>
            <a:ext cx="2679701" cy="16891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2" name="Plassholder for bilde 2"/>
          <p:cNvSpPr>
            <a:spLocks noGrp="1"/>
          </p:cNvSpPr>
          <p:nvPr>
            <p:ph type="pic" idx="17"/>
          </p:nvPr>
        </p:nvSpPr>
        <p:spPr>
          <a:xfrm>
            <a:off x="9512300" y="3629"/>
            <a:ext cx="2679701" cy="1654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3" name="Plassholder for bilde 2"/>
          <p:cNvSpPr>
            <a:spLocks noGrp="1"/>
          </p:cNvSpPr>
          <p:nvPr>
            <p:ph type="pic" idx="18"/>
          </p:nvPr>
        </p:nvSpPr>
        <p:spPr>
          <a:xfrm>
            <a:off x="6832599" y="3629"/>
            <a:ext cx="2679701" cy="1654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90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132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432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F8328-AE47-48D2-9795-29CD34B9A794}" type="datetime1">
              <a:rPr lang="nb-NO" smtClean="0"/>
              <a:t>14.10.2016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92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2057400"/>
            <a:ext cx="3932237" cy="35433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CB29-2FD9-43DD-A37C-ABA1D17A6D4C}" type="datetime1">
              <a:rPr lang="nb-NO" smtClean="0"/>
              <a:t>14.10.2016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976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5785238"/>
            <a:ext cx="12192000" cy="1072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4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606D66E-9B19-472D-ABA3-446DBFE0EEE5}" type="datetime1">
              <a:rPr lang="nb-NO" smtClean="0"/>
              <a:pPr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640141" y="61372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137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97D8FB5-CE27-4FD3-8A55-2ADAAFFC8DAB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7109" y="5785238"/>
            <a:ext cx="10217782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1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3" r:id="rId6"/>
    <p:sldLayoutId id="2147483662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5785239"/>
            <a:ext cx="12192000" cy="1072761"/>
          </a:xfrm>
          <a:prstGeom prst="rect">
            <a:avLst/>
          </a:pr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24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606D66E-9B19-472D-ABA3-446DBFE0EEE5}" type="datetime1">
              <a:rPr lang="nb-NO" smtClean="0"/>
              <a:pPr/>
              <a:t>14.10.2016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640141" y="61372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1372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97D8FB5-CE27-4FD3-8A55-2ADAAFFC8DAB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47" y="5775714"/>
            <a:ext cx="2171804" cy="86601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7" y="5910715"/>
            <a:ext cx="1506221" cy="5846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977" y="5841027"/>
            <a:ext cx="1026045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104016"/>
            <a:ext cx="9144000" cy="1655762"/>
          </a:xfrm>
        </p:spPr>
        <p:txBody>
          <a:bodyPr/>
          <a:lstStyle/>
          <a:p>
            <a:endParaRPr lang="nn-NO" dirty="0" smtClean="0"/>
          </a:p>
          <a:p>
            <a:r>
              <a:rPr lang="nn-NO" dirty="0" smtClean="0">
                <a:solidFill>
                  <a:srgbClr val="000000"/>
                </a:solidFill>
              </a:rPr>
              <a:t>Gjeldsforvaltning </a:t>
            </a:r>
            <a:r>
              <a:rPr lang="nn-NO" dirty="0">
                <a:solidFill>
                  <a:srgbClr val="000000"/>
                </a:solidFill>
              </a:rPr>
              <a:t>i praksis i Haram </a:t>
            </a:r>
            <a:r>
              <a:rPr lang="nn-NO" dirty="0" smtClean="0">
                <a:solidFill>
                  <a:srgbClr val="000000"/>
                </a:solidFill>
              </a:rPr>
              <a:t>kommune</a:t>
            </a:r>
          </a:p>
          <a:p>
            <a:endParaRPr lang="nn-NO" sz="1800" dirty="0" smtClean="0">
              <a:solidFill>
                <a:srgbClr val="000000"/>
              </a:solidFill>
            </a:endParaRPr>
          </a:p>
          <a:p>
            <a:r>
              <a:rPr lang="nn-NO" sz="1800" dirty="0" smtClean="0">
                <a:solidFill>
                  <a:srgbClr val="000000"/>
                </a:solidFill>
              </a:rPr>
              <a:t>Økonomisjefsamling 17-18.okt 2016</a:t>
            </a:r>
            <a:endParaRPr lang="nn-NO" sz="18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72" y="1935843"/>
            <a:ext cx="5761038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9279"/>
          </a:xfrm>
        </p:spPr>
        <p:txBody>
          <a:bodyPr/>
          <a:lstStyle/>
          <a:p>
            <a:r>
              <a:rPr lang="nb-NO" dirty="0" smtClean="0"/>
              <a:t>Rapportering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15295" y="1249136"/>
            <a:ext cx="3932237" cy="354329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Månedlig rapportering til formannskap (økonomiutvalg) på finansforvaltning.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Utfyllende rapportering per tertial. Egen detaljrapport på både finansforvaltning og gjeldsforvaltning. Avviksrapportering og prognose.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Alt henger sammen med alt. Viktig å vurdere helhetsbildet både i forhold til finans, likviditet og gjeldssammensetning.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Eks. på enkel stresstest. </a:t>
            </a:r>
            <a:r>
              <a:rPr lang="nb-NO" dirty="0"/>
              <a:t> </a:t>
            </a:r>
            <a:r>
              <a:rPr lang="nb-NO" dirty="0" smtClean="0"/>
              <a:t>Men hva med gjeld som ikke har eller har begrenset renterisiko? Eks. rentekompensasjon, utleie, VAR, </a:t>
            </a:r>
            <a:r>
              <a:rPr lang="nb-NO" dirty="0" err="1" smtClean="0"/>
              <a:t>formidlingslån</a:t>
            </a:r>
            <a:r>
              <a:rPr lang="nb-NO" dirty="0" smtClean="0"/>
              <a:t> o.l.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10</a:t>
            </a:fld>
            <a:endParaRPr lang="nb-NO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87" y="1085850"/>
            <a:ext cx="5728689" cy="36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016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2" b="36642"/>
          <a:stretch>
            <a:fillRect/>
          </a:stretch>
        </p:blipFill>
        <p:spPr/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D8FB5-CE27-4FD3-8A55-2ADAAFFC8DAB}" type="slidenum">
              <a:rPr lang="nb-NO" smtClean="0"/>
              <a:t>11</a:t>
            </a:fld>
            <a:endParaRPr lang="nb-NO"/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1524000" y="4894690"/>
            <a:ext cx="9144000" cy="763159"/>
          </a:xfrm>
        </p:spPr>
        <p:txBody>
          <a:bodyPr>
            <a:normAutofit fontScale="55000" lnSpcReduction="20000"/>
          </a:bodyPr>
          <a:lstStyle/>
          <a:p>
            <a:r>
              <a:rPr lang="nn-NO" dirty="0" smtClean="0"/>
              <a:t>Levi Lervik</a:t>
            </a:r>
          </a:p>
          <a:p>
            <a:r>
              <a:rPr lang="nn-NO" dirty="0" smtClean="0"/>
              <a:t>Økonomisjef</a:t>
            </a:r>
          </a:p>
          <a:p>
            <a:r>
              <a:rPr lang="nn-NO" dirty="0" smtClean="0"/>
              <a:t>Haram kommune</a:t>
            </a:r>
            <a:endParaRPr lang="nn-NO" dirty="0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Takk for </a:t>
            </a:r>
            <a:r>
              <a:rPr lang="nb-NO" dirty="0" smtClean="0"/>
              <a:t>oppmerksomheten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6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90802" y="236765"/>
            <a:ext cx="3932237" cy="849086"/>
          </a:xfrm>
        </p:spPr>
        <p:txBody>
          <a:bodyPr/>
          <a:lstStyle/>
          <a:p>
            <a:r>
              <a:rPr lang="nn-NO" dirty="0"/>
              <a:t>Haram </a:t>
            </a:r>
            <a:r>
              <a:rPr lang="nn-NO" dirty="0" smtClean="0"/>
              <a:t>kommune</a:t>
            </a:r>
            <a:endParaRPr lang="nn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>
          <a:xfrm>
            <a:off x="741817" y="1208314"/>
            <a:ext cx="3932237" cy="415562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Stor </a:t>
            </a:r>
            <a:r>
              <a:rPr lang="nb-NO" dirty="0" smtClean="0"/>
              <a:t>industrikommune. </a:t>
            </a:r>
            <a:r>
              <a:rPr lang="nb-NO" dirty="0" smtClean="0"/>
              <a:t>Mye maritim industri. </a:t>
            </a:r>
            <a:r>
              <a:rPr lang="nb-NO" dirty="0" smtClean="0"/>
              <a:t>Konjunkturavhengig. Stor </a:t>
            </a:r>
            <a:r>
              <a:rPr lang="nb-NO" dirty="0" smtClean="0"/>
              <a:t>både inn og utpendling mot Ålesund.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err="1" smtClean="0"/>
              <a:t>ca</a:t>
            </a:r>
            <a:r>
              <a:rPr lang="nb-NO" dirty="0" smtClean="0"/>
              <a:t> 9200 innb. Mellomstor i kommunemålestokk, men geografisk spredd på 4 tettsteder og 4 øyer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Litt under landssnitt i </a:t>
            </a:r>
            <a:r>
              <a:rPr lang="nb-NO" dirty="0" smtClean="0"/>
              <a:t>skatteinntekter (fallende trend), </a:t>
            </a:r>
            <a:r>
              <a:rPr lang="nb-NO" dirty="0" smtClean="0"/>
              <a:t>noe høyere på kostnadsindeks.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Noe finansformue som stammer fra salg av kraftselskap</a:t>
            </a:r>
            <a:r>
              <a:rPr lang="nb-NO" dirty="0" smtClean="0"/>
              <a:t>. God likviditet.</a:t>
            </a:r>
            <a:endParaRPr lang="nb-N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Ikke </a:t>
            </a:r>
            <a:r>
              <a:rPr lang="nb-NO" dirty="0" err="1" smtClean="0"/>
              <a:t>robek</a:t>
            </a:r>
            <a:r>
              <a:rPr lang="nb-NO" dirty="0" smtClean="0"/>
              <a:t> kommune (ennå…) </a:t>
            </a:r>
            <a:r>
              <a:rPr lang="nb-NO" dirty="0" smtClean="0">
                <a:sym typeface="Wingdings" panose="05000000000000000000" pitchFamily="2" charset="2"/>
              </a:rPr>
              <a:t></a:t>
            </a:r>
            <a:endParaRPr lang="nb-N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dirty="0"/>
          </a:p>
        </p:txBody>
      </p:sp>
      <p:pic>
        <p:nvPicPr>
          <p:cNvPr id="10" name="Plassholder for innhold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74" y="3952809"/>
            <a:ext cx="3519941" cy="23391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42" y="106136"/>
            <a:ext cx="6177494" cy="4119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707" y="4000205"/>
            <a:ext cx="4093029" cy="2427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042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2950"/>
          </a:xfrm>
        </p:spPr>
        <p:txBody>
          <a:bodyPr/>
          <a:lstStyle/>
          <a:p>
            <a:r>
              <a:rPr lang="nn-NO" sz="2800" dirty="0" smtClean="0"/>
              <a:t>Låneportefølje</a:t>
            </a:r>
            <a:endParaRPr lang="nn-NO" sz="28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>
          <a:xfrm>
            <a:off x="862693" y="1281793"/>
            <a:ext cx="3932237" cy="3543300"/>
          </a:xfrm>
        </p:spPr>
        <p:txBody>
          <a:bodyPr/>
          <a:lstStyle/>
          <a:p>
            <a:r>
              <a:rPr lang="nn-NO" dirty="0" smtClean="0"/>
              <a:t>P.t. (</a:t>
            </a:r>
            <a:r>
              <a:rPr lang="nn-NO" dirty="0" smtClean="0"/>
              <a:t>31.08.16</a:t>
            </a:r>
            <a:r>
              <a:rPr lang="nn-NO" dirty="0" smtClean="0"/>
              <a:t>)</a:t>
            </a:r>
          </a:p>
          <a:p>
            <a:r>
              <a:rPr lang="nb-NO" dirty="0"/>
              <a:t>Gjeld </a:t>
            </a:r>
            <a:r>
              <a:rPr lang="nb-NO" dirty="0" err="1"/>
              <a:t>ca</a:t>
            </a:r>
            <a:r>
              <a:rPr lang="nb-NO" dirty="0"/>
              <a:t> 1.000 MNOK, </a:t>
            </a:r>
            <a:r>
              <a:rPr lang="nb-NO" dirty="0" err="1"/>
              <a:t>pt</a:t>
            </a:r>
            <a:r>
              <a:rPr lang="nb-NO" dirty="0"/>
              <a:t>. </a:t>
            </a:r>
            <a:r>
              <a:rPr lang="nb-NO" dirty="0" err="1"/>
              <a:t>ca</a:t>
            </a:r>
            <a:r>
              <a:rPr lang="nb-NO" dirty="0"/>
              <a:t> 45% «selvfinansierende».</a:t>
            </a:r>
          </a:p>
          <a:p>
            <a:endParaRPr lang="nn-NO" dirty="0" smtClean="0"/>
          </a:p>
        </p:txBody>
      </p:sp>
      <p:sp>
        <p:nvSpPr>
          <p:cNvPr id="10" name="Plassholder for bilde 5"/>
          <p:cNvSpPr txBox="1">
            <a:spLocks/>
          </p:cNvSpPr>
          <p:nvPr/>
        </p:nvSpPr>
        <p:spPr>
          <a:xfrm>
            <a:off x="5158695" y="979260"/>
            <a:ext cx="6172200" cy="4613275"/>
          </a:xfrm>
          <a:prstGeom prst="rect">
            <a:avLst/>
          </a:prstGeom>
        </p:spPr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42" y="2571750"/>
            <a:ext cx="4572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860589"/>
            <a:ext cx="4090307" cy="434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4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447902" y="2747740"/>
            <a:ext cx="54129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smtClean="0"/>
              <a:t>Merk! </a:t>
            </a:r>
            <a:r>
              <a:rPr lang="nn-NO" sz="1400" dirty="0"/>
              <a:t>Årets låneopptak er med (46 </a:t>
            </a:r>
            <a:r>
              <a:rPr lang="nn-NO" sz="1400" dirty="0" err="1"/>
              <a:t>mill</a:t>
            </a:r>
            <a:r>
              <a:rPr lang="nn-NO" sz="1400" dirty="0"/>
              <a:t> NOK), men ennå </a:t>
            </a:r>
            <a:r>
              <a:rPr lang="nn-NO" sz="1400" dirty="0" smtClean="0"/>
              <a:t>ikkje </a:t>
            </a:r>
            <a:r>
              <a:rPr lang="nn-NO" sz="1400" dirty="0"/>
              <a:t>fordelt på passiva side (står pt. som vanlig gjeld. Endelig fordeling skjer ved årsavslutning). Alle </a:t>
            </a:r>
            <a:r>
              <a:rPr lang="nn-NO" sz="1400" dirty="0" smtClean="0"/>
              <a:t>unytta lånemidlar </a:t>
            </a:r>
            <a:r>
              <a:rPr lang="nn-NO" sz="1400" dirty="0"/>
              <a:t>(inkl. årets låneopptak) som står på bankkonto er </a:t>
            </a:r>
            <a:r>
              <a:rPr lang="nn-NO" sz="1400" dirty="0" smtClean="0"/>
              <a:t>medrekna </a:t>
            </a:r>
            <a:r>
              <a:rPr lang="nn-NO" sz="1400" dirty="0"/>
              <a:t>under likviditet og </a:t>
            </a:r>
            <a:r>
              <a:rPr lang="nn-NO" sz="1400" dirty="0" smtClean="0"/>
              <a:t>bankinnskot </a:t>
            </a:r>
            <a:r>
              <a:rPr lang="nn-NO" sz="1400" dirty="0"/>
              <a:t>på aktivaside. </a:t>
            </a:r>
            <a:r>
              <a:rPr lang="nn-NO" sz="1400" dirty="0" smtClean="0"/>
              <a:t>Ca 150 </a:t>
            </a:r>
            <a:r>
              <a:rPr lang="nn-NO" sz="1400" dirty="0" err="1" smtClean="0"/>
              <a:t>mill</a:t>
            </a:r>
            <a:r>
              <a:rPr lang="nn-NO" sz="1400" dirty="0" smtClean="0"/>
              <a:t> av dette vil gå inn som anlegg sjølvkost (utleie). Unytta </a:t>
            </a:r>
            <a:r>
              <a:rPr lang="nn-NO" sz="1400" dirty="0"/>
              <a:t>lånemidlar og likviditet utlikar difor kvarandre. </a:t>
            </a:r>
            <a:endParaRPr lang="nb-NO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15" y="0"/>
            <a:ext cx="6384470" cy="6880477"/>
          </a:xfrm>
          <a:prstGeom prst="rect">
            <a:avLst/>
          </a:prstGeom>
          <a:noFill/>
          <a:ln>
            <a:noFill/>
          </a:ln>
          <a:effectLst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tel 4"/>
          <p:cNvSpPr txBox="1">
            <a:spLocks/>
          </p:cNvSpPr>
          <p:nvPr/>
        </p:nvSpPr>
        <p:spPr>
          <a:xfrm>
            <a:off x="447902" y="457200"/>
            <a:ext cx="3932237" cy="742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2800" dirty="0" smtClean="0"/>
              <a:t>Grunnlag </a:t>
            </a:r>
            <a:r>
              <a:rPr lang="nn-NO" sz="2800" dirty="0" err="1" smtClean="0"/>
              <a:t>lånefinansering</a:t>
            </a:r>
            <a:endParaRPr lang="nn-NO" sz="2800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644978" y="1273628"/>
            <a:ext cx="1853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Per. </a:t>
            </a:r>
            <a:r>
              <a:rPr lang="nn-NO" dirty="0" smtClean="0"/>
              <a:t>2 </a:t>
            </a:r>
            <a:r>
              <a:rPr lang="nn-NO" dirty="0" smtClean="0"/>
              <a:t>Tertial 2016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711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5062991" cy="742950"/>
          </a:xfrm>
        </p:spPr>
        <p:txBody>
          <a:bodyPr>
            <a:noAutofit/>
          </a:bodyPr>
          <a:lstStyle/>
          <a:p>
            <a:r>
              <a:rPr lang="nn-NO" sz="2800" dirty="0"/>
              <a:t>Konkurranse ved låneopptak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>
          <a:xfrm>
            <a:off x="862693" y="1281793"/>
            <a:ext cx="3932237" cy="354330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Låneopptak skal søkes gjennomført til markedets </a:t>
            </a:r>
            <a:r>
              <a:rPr lang="nb-NO" dirty="0" smtClean="0"/>
              <a:t>mest gunstige </a:t>
            </a:r>
            <a:r>
              <a:rPr lang="nb-NO" dirty="0"/>
              <a:t>betingelser. Det skal innhentes konkurrerende tilbud fra minst to aktuelle långivere.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/>
              <a:t>Refinansiering skal søkes gjennomført til markedets </a:t>
            </a:r>
            <a:r>
              <a:rPr lang="nb-NO" dirty="0" smtClean="0"/>
              <a:t>mest gunstige </a:t>
            </a:r>
            <a:r>
              <a:rPr lang="nb-NO" dirty="0"/>
              <a:t>betingelser. Det skal normalt innhentes konkurrerende tilbud.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Sikringstiltak skal </a:t>
            </a:r>
            <a:r>
              <a:rPr lang="nb-NO" dirty="0"/>
              <a:t>søkes gjennomført til markedets </a:t>
            </a:r>
            <a:r>
              <a:rPr lang="nb-NO" dirty="0" smtClean="0"/>
              <a:t>mest gunstige </a:t>
            </a:r>
            <a:r>
              <a:rPr lang="nb-NO" dirty="0"/>
              <a:t>betingelser. Det skal normalt innhentes konkurrerende tilbud.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Låneopptak </a:t>
            </a:r>
            <a:r>
              <a:rPr lang="nb-NO" dirty="0"/>
              <a:t>i Husbanken til etableringslån (Startlån) er unntatt prinsippet om </a:t>
            </a:r>
            <a:r>
              <a:rPr lang="nb-NO" dirty="0" smtClean="0"/>
              <a:t>konkurrerende </a:t>
            </a:r>
            <a:r>
              <a:rPr lang="nb-NO" dirty="0"/>
              <a:t>tilbud. </a:t>
            </a:r>
            <a:endParaRPr lang="nb-NO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Tilrettelegger kan benyttes</a:t>
            </a:r>
            <a:endParaRPr lang="nn-NO" dirty="0"/>
          </a:p>
        </p:txBody>
      </p:sp>
      <p:sp>
        <p:nvSpPr>
          <p:cNvPr id="10" name="Plassholder for bilde 5"/>
          <p:cNvSpPr txBox="1">
            <a:spLocks/>
          </p:cNvSpPr>
          <p:nvPr/>
        </p:nvSpPr>
        <p:spPr>
          <a:xfrm>
            <a:off x="5158695" y="979260"/>
            <a:ext cx="6172200" cy="4613275"/>
          </a:xfrm>
          <a:prstGeom prst="rect">
            <a:avLst/>
          </a:prstGeom>
        </p:spPr>
      </p:sp>
      <p:sp>
        <p:nvSpPr>
          <p:cNvPr id="2" name="TekstSylinder 1"/>
          <p:cNvSpPr txBox="1"/>
          <p:nvPr/>
        </p:nvSpPr>
        <p:spPr>
          <a:xfrm>
            <a:off x="6253842" y="695875"/>
            <a:ext cx="46209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Status </a:t>
            </a:r>
            <a:r>
              <a:rPr lang="nb-NO" sz="1600" dirty="0" smtClean="0"/>
              <a:t>31.08.16</a:t>
            </a:r>
            <a:endParaRPr lang="nb-NO" sz="1600" dirty="0" smtClean="0"/>
          </a:p>
          <a:p>
            <a:endParaRPr lang="nb-NO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 smtClean="0"/>
              <a:t>Ekstern aktør (</a:t>
            </a:r>
            <a:r>
              <a:rPr lang="nb-NO" sz="1600" dirty="0" err="1" smtClean="0"/>
              <a:t>ca</a:t>
            </a:r>
            <a:r>
              <a:rPr lang="nb-NO" sz="1600" dirty="0" smtClean="0"/>
              <a:t> 3 år) står for overvåkning, tilbudsinnhenting</a:t>
            </a:r>
            <a:r>
              <a:rPr lang="nb-NO" sz="1600" dirty="0"/>
              <a:t>, rådgivning, komplett </a:t>
            </a:r>
            <a:r>
              <a:rPr lang="nb-NO" sz="1600" dirty="0" smtClean="0"/>
              <a:t>rapportering, kontroll</a:t>
            </a:r>
            <a:r>
              <a:rPr lang="nb-NO" sz="1600" dirty="0"/>
              <a:t>. </a:t>
            </a:r>
            <a:r>
              <a:rPr lang="nb-NO" sz="1600" dirty="0" err="1"/>
              <a:t>Øko.sjef</a:t>
            </a:r>
            <a:r>
              <a:rPr lang="nb-NO" sz="1600" dirty="0"/>
              <a:t> tar beslutninger og godkjenner/signerer</a:t>
            </a:r>
            <a:r>
              <a:rPr lang="nb-NO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/>
              <a:t>Stor andel i korte marked (sertifikat), hyppig </a:t>
            </a:r>
            <a:r>
              <a:rPr lang="nb-NO" sz="1600" dirty="0" smtClean="0"/>
              <a:t>rullering for </a:t>
            </a:r>
            <a:r>
              <a:rPr lang="nb-NO" sz="1600" dirty="0"/>
              <a:t>best pris, store volum (100-160 </a:t>
            </a:r>
            <a:r>
              <a:rPr lang="nb-NO" sz="1600" dirty="0" err="1"/>
              <a:t>mill</a:t>
            </a:r>
            <a:r>
              <a:rPr lang="nb-NO" sz="1600" dirty="0"/>
              <a:t>), spredning </a:t>
            </a:r>
            <a:r>
              <a:rPr lang="nb-NO" sz="1600" dirty="0" smtClean="0"/>
              <a:t>i forfall</a:t>
            </a:r>
            <a:r>
              <a:rPr lang="nb-NO" sz="1600" dirty="0"/>
              <a:t>, unngå </a:t>
            </a:r>
            <a:r>
              <a:rPr lang="nb-NO" sz="1600" dirty="0" smtClean="0"/>
              <a:t>sommerferie/jul.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 smtClean="0"/>
              <a:t>Bruk av </a:t>
            </a:r>
            <a:r>
              <a:rPr lang="nb-NO" sz="1600" dirty="0" err="1" smtClean="0"/>
              <a:t>renteswapper</a:t>
            </a:r>
            <a:r>
              <a:rPr lang="nb-NO" sz="1600" dirty="0" smtClean="0"/>
              <a:t> som sikringsinstument. Matches på størrelse og forfall mot sertifikater</a:t>
            </a:r>
          </a:p>
          <a:p>
            <a:endParaRPr lang="nb-NO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 smtClean="0"/>
              <a:t>Vår </a:t>
            </a:r>
            <a:r>
              <a:rPr lang="nb-NO" sz="1600" dirty="0"/>
              <a:t>relative besparelse ved å være aktiv i </a:t>
            </a:r>
            <a:r>
              <a:rPr lang="nb-NO" sz="1600" dirty="0" smtClean="0"/>
              <a:t>markedet (etter </a:t>
            </a:r>
            <a:r>
              <a:rPr lang="nb-NO" sz="1600" dirty="0"/>
              <a:t>kostnader), 3-6 MNOK per år, men markedet har svinget mye siste året </a:t>
            </a:r>
            <a:r>
              <a:rPr lang="nb-NO" sz="1600" dirty="0" err="1"/>
              <a:t>mhp</a:t>
            </a:r>
            <a:r>
              <a:rPr lang="nb-NO" sz="1600" dirty="0"/>
              <a:t>. marginer. Ulike renteprodukter vurderes fortløpende.</a:t>
            </a:r>
          </a:p>
          <a:p>
            <a:endParaRPr lang="nn-NO" sz="1600" dirty="0"/>
          </a:p>
        </p:txBody>
      </p:sp>
    </p:spTree>
    <p:extLst>
      <p:ext uri="{BB962C8B-B14F-4D97-AF65-F5344CB8AC3E}">
        <p14:creationId xmlns:p14="http://schemas.microsoft.com/office/powerpoint/2010/main" val="40754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839788" y="457200"/>
            <a:ext cx="5062991" cy="742950"/>
          </a:xfrm>
        </p:spPr>
        <p:txBody>
          <a:bodyPr>
            <a:noAutofit/>
          </a:bodyPr>
          <a:lstStyle/>
          <a:p>
            <a:r>
              <a:rPr lang="nn-NO" sz="2800" dirty="0" err="1"/>
              <a:t>Valg</a:t>
            </a:r>
            <a:r>
              <a:rPr lang="nn-NO" sz="2800" dirty="0"/>
              <a:t> av lengde på sertifikatlån og obligasjonslån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>
          <a:xfrm>
            <a:off x="862693" y="1281793"/>
            <a:ext cx="3932237" cy="35433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dirty="0" smtClean="0"/>
              <a:t>Forfallstidspunkt </a:t>
            </a:r>
            <a:r>
              <a:rPr lang="nn-NO" dirty="0"/>
              <a:t>i forhold til andre lån-kapasitet-</a:t>
            </a:r>
            <a:r>
              <a:rPr lang="nn-NO" dirty="0" err="1"/>
              <a:t>refinansieringsrisiko</a:t>
            </a:r>
            <a:r>
              <a:rPr lang="nn-NO" dirty="0"/>
              <a:t>-strategi i finansreglement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dirty="0" smtClean="0"/>
              <a:t>Kreditt-</a:t>
            </a:r>
            <a:r>
              <a:rPr lang="nn-NO" dirty="0"/>
              <a:t>/</a:t>
            </a:r>
            <a:r>
              <a:rPr lang="nn-NO" dirty="0" smtClean="0"/>
              <a:t>rentepåslag</a:t>
            </a:r>
            <a:endParaRPr lang="nn-NO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n-NO" dirty="0" err="1" smtClean="0"/>
              <a:t>Løpende</a:t>
            </a:r>
            <a:r>
              <a:rPr lang="nn-NO" dirty="0" smtClean="0"/>
              <a:t> </a:t>
            </a:r>
            <a:r>
              <a:rPr lang="nn-NO" dirty="0" err="1" smtClean="0"/>
              <a:t>vurderinger</a:t>
            </a:r>
            <a:r>
              <a:rPr lang="nn-NO" dirty="0" smtClean="0"/>
              <a:t> i et </a:t>
            </a:r>
            <a:r>
              <a:rPr lang="nn-NO" dirty="0" err="1" smtClean="0"/>
              <a:t>helhetsperspektiv</a:t>
            </a:r>
            <a:endParaRPr lang="nn-NO" dirty="0" smtClean="0"/>
          </a:p>
          <a:p>
            <a:endParaRPr lang="nn-NO" dirty="0"/>
          </a:p>
        </p:txBody>
      </p:sp>
      <p:sp>
        <p:nvSpPr>
          <p:cNvPr id="10" name="Plassholder for bilde 5"/>
          <p:cNvSpPr txBox="1">
            <a:spLocks/>
          </p:cNvSpPr>
          <p:nvPr/>
        </p:nvSpPr>
        <p:spPr>
          <a:xfrm>
            <a:off x="5158695" y="979260"/>
            <a:ext cx="6172200" cy="4613275"/>
          </a:xfrm>
          <a:prstGeom prst="rect">
            <a:avLst/>
          </a:prstGeom>
        </p:spPr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120" y="662668"/>
            <a:ext cx="3352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07" y="3722007"/>
            <a:ext cx="6821488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9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71500"/>
          </a:xfrm>
        </p:spPr>
        <p:txBody>
          <a:bodyPr/>
          <a:lstStyle/>
          <a:p>
            <a:r>
              <a:rPr lang="nn-NO" sz="2800" dirty="0" err="1" smtClean="0"/>
              <a:t>Refinansieringsrisiko</a:t>
            </a:r>
            <a:endParaRPr lang="nn-NO" sz="28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880608" y="1085851"/>
            <a:ext cx="10573885" cy="433523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Risiko er et </a:t>
            </a:r>
            <a:r>
              <a:rPr lang="nb-NO" u="sng" dirty="0" smtClean="0"/>
              <a:t>relativt</a:t>
            </a:r>
            <a:r>
              <a:rPr lang="nb-NO" dirty="0" smtClean="0"/>
              <a:t> begrep. Kommunestyret tar risikovurderingene gjennom reglement og rapporteringer. Kan ikke overprøves.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Finansreglementet setter ikke begrensninger på graden av bruk av kortsiktig finansiering, men setter krav om samlet durasjon på over 1 år (og under 5 år).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Kommunen har betydelig likviditet og en trekkreserve på min 100 MNOK i hovedbank som motvekt for «kortsiktig» refinansieringsrisiko.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Kommunen anser refinansieringsrisikoen som begrenset om dog teoretisk. Låntakers posisjon er unik i markedet i og med kommuner ikke kan gå konkurs. En kan vanskelig se at kommuner vil vesentlig misligholde sine forpliktelser.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Kommunesektoren har i stor grad bidratt til et betydelig velfungerende</a:t>
            </a:r>
            <a:r>
              <a:rPr lang="nb-NO" dirty="0"/>
              <a:t> </a:t>
            </a:r>
            <a:r>
              <a:rPr lang="nb-NO" dirty="0" smtClean="0"/>
              <a:t>og likvid marked. Dette er en styrke som ikke bør undervurderes for stabiliteten i finansielle markeder.</a:t>
            </a:r>
          </a:p>
          <a:p>
            <a:endParaRPr lang="nn-NO" dirty="0"/>
          </a:p>
          <a:p>
            <a:endParaRPr lang="nn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3894815"/>
            <a:ext cx="8910864" cy="188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2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9279"/>
          </a:xfrm>
        </p:spPr>
        <p:txBody>
          <a:bodyPr>
            <a:normAutofit fontScale="90000"/>
          </a:bodyPr>
          <a:lstStyle/>
          <a:p>
            <a:r>
              <a:rPr lang="nn-NO" dirty="0"/>
              <a:t>Motpartsoversikt </a:t>
            </a:r>
            <a:r>
              <a:rPr lang="nn-NO" dirty="0" smtClean="0"/>
              <a:t>lån </a:t>
            </a:r>
            <a:r>
              <a:rPr lang="nn-NO" sz="2200" dirty="0" smtClean="0"/>
              <a:t>31.08.16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4" y="879248"/>
            <a:ext cx="4645025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54" y="879247"/>
            <a:ext cx="4651375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0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9279"/>
          </a:xfrm>
        </p:spPr>
        <p:txBody>
          <a:bodyPr>
            <a:normAutofit fontScale="90000"/>
          </a:bodyPr>
          <a:lstStyle/>
          <a:p>
            <a:r>
              <a:rPr lang="nn-NO" dirty="0"/>
              <a:t>Motpartsoversikt </a:t>
            </a:r>
            <a:r>
              <a:rPr lang="nn-NO" dirty="0" smtClean="0"/>
              <a:t>lån </a:t>
            </a:r>
            <a:r>
              <a:rPr lang="nn-NO" sz="2200" dirty="0" smtClean="0"/>
              <a:t>31.12.12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7" y="1298122"/>
            <a:ext cx="5265610" cy="31759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45" y="1298122"/>
            <a:ext cx="5293178" cy="317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934936" y="4596493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800960" y="4781159"/>
            <a:ext cx="77264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Revisjon påviste «vesentlig» motpartsrisiko.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smtClean="0"/>
              <a:t>Kommunen opplevde at de ikke fikk lån fra KBN ved utgangen av 2012.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dirty="0" err="1" smtClean="0"/>
              <a:t>Kommmunalbanken</a:t>
            </a:r>
            <a:r>
              <a:rPr lang="nb-NO" dirty="0" smtClean="0"/>
              <a:t> oppgir også at de har begrensede rammer per kommune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655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ram_kommune">
  <a:themeElements>
    <a:clrScheme name="Haram kommune">
      <a:dk1>
        <a:srgbClr val="04465F"/>
      </a:dk1>
      <a:lt1>
        <a:sysClr val="window" lastClr="FFFFFF"/>
      </a:lt1>
      <a:dk2>
        <a:srgbClr val="04465F"/>
      </a:dk2>
      <a:lt2>
        <a:srgbClr val="E7E6E6"/>
      </a:lt2>
      <a:accent1>
        <a:srgbClr val="879E96"/>
      </a:accent1>
      <a:accent2>
        <a:srgbClr val="F0F0D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Haram_kommune.potx" id="{3965F7F1-69CC-451A-9903-14103C0C6B33}" vid="{AB3E3241-2135-42B2-8273-1B17ADBB4D54}"/>
    </a:ext>
  </a:extLst>
</a:theme>
</file>

<file path=ppt/theme/theme2.xml><?xml version="1.0" encoding="utf-8"?>
<a:theme xmlns:a="http://schemas.openxmlformats.org/drawingml/2006/main" name="1_Office-tema">
  <a:themeElements>
    <a:clrScheme name="Haram kommune">
      <a:dk1>
        <a:srgbClr val="04465F"/>
      </a:dk1>
      <a:lt1>
        <a:sysClr val="window" lastClr="FFFFFF"/>
      </a:lt1>
      <a:dk2>
        <a:srgbClr val="04465F"/>
      </a:dk2>
      <a:lt2>
        <a:srgbClr val="E7E6E6"/>
      </a:lt2>
      <a:accent1>
        <a:srgbClr val="879E96"/>
      </a:accent1>
      <a:accent2>
        <a:srgbClr val="F0F0DB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Haram_kommune.potx" id="{3965F7F1-69CC-451A-9903-14103C0C6B33}" vid="{756BAE0C-7627-4596-ABE0-18DA2487B21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Haram_kommune</Template>
  <TotalTime>412</TotalTime>
  <Words>637</Words>
  <Application>Microsoft Office PowerPoint</Application>
  <PresentationFormat>Egendefinert</PresentationFormat>
  <Paragraphs>57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Haram_kommune</vt:lpstr>
      <vt:lpstr>1_Office-tema</vt:lpstr>
      <vt:lpstr>PowerPoint-presentasjon</vt:lpstr>
      <vt:lpstr>Haram kommune</vt:lpstr>
      <vt:lpstr>Låneportefølje</vt:lpstr>
      <vt:lpstr>PowerPoint-presentasjon</vt:lpstr>
      <vt:lpstr>Konkurranse ved låneopptak</vt:lpstr>
      <vt:lpstr>Valg av lengde på sertifikatlån og obligasjonslån</vt:lpstr>
      <vt:lpstr>Refinansieringsrisiko</vt:lpstr>
      <vt:lpstr>Motpartsoversikt lån 31.08.16 </vt:lpstr>
      <vt:lpstr>Motpartsoversikt lån 31.12.12 </vt:lpstr>
      <vt:lpstr>Rapportering</vt:lpstr>
      <vt:lpstr>Takk for oppmerksomheten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Langnes Per</dc:creator>
  <cp:lastModifiedBy>Lervik Levi</cp:lastModifiedBy>
  <cp:revision>33</cp:revision>
  <cp:lastPrinted>2016-08-24T13:07:10Z</cp:lastPrinted>
  <dcterms:created xsi:type="dcterms:W3CDTF">2016-06-22T08:12:44Z</dcterms:created>
  <dcterms:modified xsi:type="dcterms:W3CDTF">2016-10-14T10:37:24Z</dcterms:modified>
</cp:coreProperties>
</file>