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21"/>
  </p:notesMasterIdLst>
  <p:sldIdLst>
    <p:sldId id="262" r:id="rId4"/>
    <p:sldId id="256" r:id="rId5"/>
    <p:sldId id="263" r:id="rId6"/>
    <p:sldId id="270" r:id="rId7"/>
    <p:sldId id="265" r:id="rId8"/>
    <p:sldId id="259" r:id="rId9"/>
    <p:sldId id="267" r:id="rId10"/>
    <p:sldId id="271" r:id="rId11"/>
    <p:sldId id="266" r:id="rId12"/>
    <p:sldId id="273" r:id="rId13"/>
    <p:sldId id="261" r:id="rId14"/>
    <p:sldId id="268" r:id="rId15"/>
    <p:sldId id="275" r:id="rId16"/>
    <p:sldId id="276" r:id="rId17"/>
    <p:sldId id="277" r:id="rId18"/>
    <p:sldId id="274" r:id="rId19"/>
    <p:sldId id="269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693C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5A9B4-8BE4-4AAB-A331-5BB7925C2B86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02A23-4204-465D-A611-7B5FD65861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59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latin typeface="+mn-lt"/>
              </a:rPr>
              <a:t> </a:t>
            </a:r>
            <a:br>
              <a:rPr lang="nb-NO" sz="1200" dirty="0">
                <a:latin typeface="+mn-lt"/>
              </a:rPr>
            </a:br>
            <a:r>
              <a:rPr lang="nb-NO" sz="1200" b="1" dirty="0">
                <a:latin typeface="+mn-lt"/>
              </a:rPr>
              <a:t>Bestillingen</a:t>
            </a:r>
            <a:br>
              <a:rPr lang="nb-NO" sz="1200" dirty="0">
                <a:latin typeface="+mn-lt"/>
              </a:rPr>
            </a:br>
            <a:br>
              <a:rPr lang="nb-NO" sz="1200" dirty="0">
                <a:latin typeface="+mn-lt"/>
              </a:rPr>
            </a:br>
            <a:r>
              <a:rPr lang="nb-NO" sz="1200" dirty="0">
                <a:latin typeface="+mn-lt"/>
              </a:rPr>
              <a:t>Hva kan et «senter» i denne sammenhengen være? </a:t>
            </a:r>
            <a:br>
              <a:rPr lang="nb-NO" sz="1200" dirty="0">
                <a:latin typeface="+mn-lt"/>
              </a:rPr>
            </a:br>
            <a:br>
              <a:rPr lang="nb-NO" sz="1200" dirty="0">
                <a:latin typeface="+mn-lt"/>
              </a:rPr>
            </a:br>
            <a:r>
              <a:rPr lang="nb-NO" sz="1200" dirty="0">
                <a:latin typeface="+mn-lt"/>
              </a:rPr>
              <a:t>Et «senters» mange former og erfaringer fra etableringen av Engage – Senter for Fremragende Undervisning (SFU) </a:t>
            </a:r>
            <a:r>
              <a:rPr lang="nb-NO" sz="1200" i="1" dirty="0">
                <a:latin typeface="+mn-lt"/>
              </a:rPr>
              <a:t>v. </a:t>
            </a:r>
            <a:br>
              <a:rPr lang="nb-NO" sz="1200" i="1" dirty="0">
                <a:latin typeface="+mn-lt"/>
              </a:rPr>
            </a:br>
            <a:br>
              <a:rPr lang="nb-NO" sz="1200" i="1" dirty="0">
                <a:latin typeface="+mn-lt"/>
              </a:rPr>
            </a:br>
            <a:r>
              <a:rPr lang="nb-NO" sz="1200" dirty="0">
                <a:latin typeface="+mn-lt"/>
              </a:rPr>
              <a:t>Hvordan skal man utvikle et senter for at det skal være et «nav» i et innovasjonssystem?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02A23-4204-465D-A611-7B5FD65861B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4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8D76-3926-45C0-B99F-EC61A5C28C6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08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8D76-3926-45C0-B99F-EC61A5C28C6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5868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08D76-3926-45C0-B99F-EC61A5C28C6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96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08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82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498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5674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0D95F-FC2B-4739-ADAF-E145496F0E5D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8971-83CB-4BE5-8A35-27A8ABE0DF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33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0D95F-FC2B-4739-ADAF-E145496F0E5D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7C8971-83CB-4BE5-8A35-27A8ABE0DF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03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808" y="1548566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4808" y="402824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56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38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76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1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1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26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971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62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99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3F3403-7D74-43EE-A3F0-3BD7F7D70DD7}" type="datetimeFigureOut">
              <a:rPr lang="nb-NO" smtClean="0"/>
              <a:t>01.02.2018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460F9-C5D7-46BB-9488-FADF09242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65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504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4071257"/>
            <a:ext cx="12192000" cy="2365829"/>
            <a:chOff x="0" y="4071257"/>
            <a:chExt cx="12192000" cy="2365829"/>
          </a:xfrm>
        </p:grpSpPr>
        <p:grpSp>
          <p:nvGrpSpPr>
            <p:cNvPr id="9" name="Gruppe 8"/>
            <p:cNvGrpSpPr>
              <a:grpSpLocks noChangeAspect="1"/>
            </p:cNvGrpSpPr>
            <p:nvPr/>
          </p:nvGrpSpPr>
          <p:grpSpPr>
            <a:xfrm>
              <a:off x="0" y="4071257"/>
              <a:ext cx="12192000" cy="2365829"/>
              <a:chOff x="0" y="4071257"/>
              <a:chExt cx="12192000" cy="2365829"/>
            </a:xfrm>
          </p:grpSpPr>
          <p:sp>
            <p:nvSpPr>
              <p:cNvPr id="11" name="Rektangel 10"/>
              <p:cNvSpPr/>
              <p:nvPr/>
            </p:nvSpPr>
            <p:spPr>
              <a:xfrm>
                <a:off x="0" y="4071257"/>
                <a:ext cx="12192000" cy="23658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pic>
            <p:nvPicPr>
              <p:cNvPr id="12" name="Bilde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5449867"/>
                <a:ext cx="2116667" cy="714640"/>
              </a:xfrm>
              <a:prstGeom prst="rect">
                <a:avLst/>
              </a:prstGeom>
            </p:spPr>
          </p:pic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2914" y="5953179"/>
                <a:ext cx="1685472" cy="211328"/>
              </a:xfrm>
              <a:prstGeom prst="rect">
                <a:avLst/>
              </a:prstGeom>
            </p:spPr>
          </p:pic>
        </p:grpSp>
        <p:cxnSp>
          <p:nvCxnSpPr>
            <p:cNvPr id="10" name="Rett linje 9"/>
            <p:cNvCxnSpPr/>
            <p:nvPr/>
          </p:nvCxnSpPr>
          <p:spPr>
            <a:xfrm>
              <a:off x="762000" y="5254171"/>
              <a:ext cx="109963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0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59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4400" b="1" dirty="0"/>
              <a:t>Blågrønt innovasjonssenter i Nordland Hva kan et slikt senter være?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dirty="0"/>
          </a:p>
          <a:p>
            <a:r>
              <a:rPr lang="nb-NO" dirty="0"/>
              <a:t>Gry Agnete Alsos</a:t>
            </a:r>
          </a:p>
          <a:p>
            <a:r>
              <a:rPr lang="nb-NO" dirty="0"/>
              <a:t>Professor i innovasjon og entreprenørskap</a:t>
            </a:r>
          </a:p>
          <a:p>
            <a:r>
              <a:rPr lang="nb-NO" dirty="0"/>
              <a:t>Co-</a:t>
            </a:r>
            <a:r>
              <a:rPr lang="nb-NO" dirty="0" err="1"/>
              <a:t>director</a:t>
            </a:r>
            <a:r>
              <a:rPr lang="nb-NO" dirty="0"/>
              <a:t> Engage</a:t>
            </a:r>
          </a:p>
          <a:p>
            <a:r>
              <a:rPr lang="nb-NO" dirty="0"/>
              <a:t>Handelshøgskolen, Nord</a:t>
            </a:r>
          </a:p>
        </p:txBody>
      </p:sp>
    </p:spTree>
    <p:extLst>
      <p:ext uri="{BB962C8B-B14F-4D97-AF65-F5344CB8AC3E}">
        <p14:creationId xmlns:p14="http://schemas.microsoft.com/office/powerpoint/2010/main" val="2552811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av ‘’sentre’’ for næringsrettet forskning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Sentre ved forskningsinstitusjoner – som kobler på næringsliv</a:t>
            </a:r>
          </a:p>
          <a:p>
            <a:pPr lvl="1"/>
            <a:r>
              <a:rPr lang="nb-NO" dirty="0"/>
              <a:t>Finansiering</a:t>
            </a:r>
          </a:p>
          <a:p>
            <a:pPr lvl="1"/>
            <a:r>
              <a:rPr lang="nb-NO" dirty="0"/>
              <a:t>Samarbeid om problemstillinger</a:t>
            </a:r>
          </a:p>
          <a:p>
            <a:pPr lvl="1"/>
            <a:r>
              <a:rPr lang="nb-NO" dirty="0"/>
              <a:t>Samarbeid om infrastruktur</a:t>
            </a:r>
          </a:p>
          <a:p>
            <a:pPr lvl="1"/>
            <a:r>
              <a:rPr lang="nb-NO" dirty="0"/>
              <a:t>Samarbeid om forskning</a:t>
            </a:r>
          </a:p>
          <a:p>
            <a:pPr lvl="2"/>
            <a:endParaRPr lang="nb-NO" dirty="0"/>
          </a:p>
          <a:p>
            <a:r>
              <a:rPr lang="nb-NO" dirty="0"/>
              <a:t>Sentre utenfor forskningsinstitusjoner – som kobler forskning på</a:t>
            </a:r>
          </a:p>
          <a:p>
            <a:pPr lvl="1"/>
            <a:r>
              <a:rPr lang="nb-NO" dirty="0"/>
              <a:t>I kunnskapsparker, næringshager, </a:t>
            </a:r>
            <a:r>
              <a:rPr lang="nb-NO" dirty="0" err="1"/>
              <a:t>etc</a:t>
            </a:r>
            <a:endParaRPr lang="nb-NO" dirty="0"/>
          </a:p>
          <a:p>
            <a:pPr lvl="1"/>
            <a:r>
              <a:rPr lang="nb-NO" dirty="0"/>
              <a:t>‘’bestillere’’ av forskning</a:t>
            </a:r>
          </a:p>
          <a:p>
            <a:pPr lvl="1"/>
            <a:r>
              <a:rPr lang="nb-NO" dirty="0"/>
              <a:t>Grad av forskningsinvolvering</a:t>
            </a:r>
          </a:p>
        </p:txBody>
      </p:sp>
    </p:spTree>
    <p:extLst>
      <p:ext uri="{BB962C8B-B14F-4D97-AF65-F5344CB8AC3E}">
        <p14:creationId xmlns:p14="http://schemas.microsoft.com/office/powerpoint/2010/main" val="21243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365125"/>
            <a:ext cx="9372600" cy="1119659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SFI-Senter for forskningsbasert innovasjon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Langsiktig forskning i samarbeid mellom bedrifter og forskningsmiljøer</a:t>
            </a:r>
          </a:p>
          <a:p>
            <a:r>
              <a:rPr lang="nb-NO" dirty="0"/>
              <a:t>Kriterier:</a:t>
            </a:r>
          </a:p>
          <a:p>
            <a:pPr lvl="1"/>
            <a:r>
              <a:rPr lang="nb-NO" dirty="0"/>
              <a:t>Forskning i nært samarbeid med bedrifter og offentlige organisasjoner</a:t>
            </a:r>
          </a:p>
          <a:p>
            <a:pPr lvl="1"/>
            <a:r>
              <a:rPr lang="nb-NO" dirty="0"/>
              <a:t>Høy vitenskapelig kvalitet</a:t>
            </a:r>
          </a:p>
          <a:p>
            <a:pPr lvl="1"/>
            <a:r>
              <a:rPr lang="nb-NO" dirty="0"/>
              <a:t>Stort verdiskapings- og innovasjonspotensial (hovedkriterium)</a:t>
            </a:r>
          </a:p>
          <a:p>
            <a:pPr lvl="1"/>
            <a:r>
              <a:rPr lang="nb-NO" dirty="0"/>
              <a:t>Brohode for internasjonalt forskningssamarbeid</a:t>
            </a:r>
          </a:p>
          <a:p>
            <a:pPr lvl="1"/>
            <a:r>
              <a:rPr lang="nb-NO" dirty="0"/>
              <a:t>Rekruttering av forskere</a:t>
            </a:r>
          </a:p>
          <a:p>
            <a:r>
              <a:rPr lang="nb-NO" dirty="0"/>
              <a:t>Konsortium av vertsinstitusjon, forskningspartnere,  bedrifter og offentlige partnere</a:t>
            </a:r>
          </a:p>
          <a:p>
            <a:pPr lvl="1"/>
            <a:r>
              <a:rPr lang="nb-NO" dirty="0"/>
              <a:t>Styre med brukerpartnere i flertall</a:t>
            </a:r>
          </a:p>
          <a:p>
            <a:r>
              <a:rPr lang="nb-NO" dirty="0"/>
              <a:t>Totalbudsjett 18-24 mill per år (++)</a:t>
            </a:r>
          </a:p>
          <a:p>
            <a:pPr lvl="1"/>
            <a:r>
              <a:rPr lang="nb-NO" dirty="0"/>
              <a:t>Forskningsrådet bevilger inntil 50 %</a:t>
            </a:r>
          </a:p>
          <a:p>
            <a:pPr lvl="1"/>
            <a:r>
              <a:rPr lang="nb-NO" dirty="0"/>
              <a:t>Bedriftspartnere minimum 25 % </a:t>
            </a:r>
          </a:p>
          <a:p>
            <a:pPr lvl="1"/>
            <a:r>
              <a:rPr lang="nb-NO" dirty="0"/>
              <a:t>Vertsinstitusjon og andre forskningsmiljøer inntil 25 %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1026" name="Picture 2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437052"/>
            <a:ext cx="1390650" cy="1371600"/>
          </a:xfrm>
          <a:prstGeom prst="rect">
            <a:avLst/>
          </a:prstGeom>
          <a:noFill/>
        </p:spPr>
      </p:pic>
      <p:pic>
        <p:nvPicPr>
          <p:cNvPr id="1028" name="Picture 4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4650" y="1437052"/>
            <a:ext cx="139065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8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kreves for å utvikle et senter?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Engasjement</a:t>
            </a:r>
          </a:p>
          <a:p>
            <a:pPr lvl="1"/>
            <a:r>
              <a:rPr lang="nb-NO" dirty="0"/>
              <a:t>‘’vilje’’ fra ulike typer av aktører</a:t>
            </a:r>
          </a:p>
          <a:p>
            <a:r>
              <a:rPr lang="nb-NO" dirty="0"/>
              <a:t>Dialog</a:t>
            </a:r>
          </a:p>
          <a:p>
            <a:pPr lvl="1"/>
            <a:r>
              <a:rPr lang="nb-NO" dirty="0"/>
              <a:t>interaksjon</a:t>
            </a:r>
          </a:p>
          <a:p>
            <a:r>
              <a:rPr lang="nb-NO" dirty="0" err="1"/>
              <a:t>Fasilitering</a:t>
            </a:r>
            <a:r>
              <a:rPr lang="nb-NO" dirty="0"/>
              <a:t> av prosesser</a:t>
            </a:r>
          </a:p>
          <a:p>
            <a:pPr lvl="1"/>
            <a:r>
              <a:rPr lang="nb-NO" dirty="0"/>
              <a:t>Koordinering, drivkraft</a:t>
            </a:r>
          </a:p>
          <a:p>
            <a:pPr lvl="1"/>
            <a:r>
              <a:rPr lang="nb-NO" dirty="0"/>
              <a:t>Finansiering</a:t>
            </a:r>
          </a:p>
          <a:p>
            <a:r>
              <a:rPr lang="nb-NO" dirty="0"/>
              <a:t>Koblinger ut</a:t>
            </a:r>
          </a:p>
          <a:p>
            <a:pPr lvl="1"/>
            <a:r>
              <a:rPr lang="nb-NO" dirty="0"/>
              <a:t>Interaksjon med andre systemer, nasjonalt og internasjonalt</a:t>
            </a:r>
          </a:p>
        </p:txBody>
      </p:sp>
    </p:spTree>
    <p:extLst>
      <p:ext uri="{BB962C8B-B14F-4D97-AF65-F5344CB8AC3E}">
        <p14:creationId xmlns:p14="http://schemas.microsoft.com/office/powerpoint/2010/main" val="35872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38" y="1483057"/>
            <a:ext cx="6605516" cy="19063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3600561"/>
            <a:ext cx="10972800" cy="2525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en-US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en-US" dirty="0">
              <a:latin typeface="Open Sans"/>
              <a:cs typeface="Open Sans"/>
            </a:endParaRPr>
          </a:p>
          <a:p>
            <a:pPr marL="0" indent="0" algn="ctr">
              <a:buNone/>
            </a:pPr>
            <a:r>
              <a:rPr lang="en-US" sz="3200" dirty="0">
                <a:latin typeface="Open Sans"/>
                <a:cs typeface="Open Sans"/>
              </a:rPr>
              <a:t>Centre for Engaged Education through Entrepreneurship</a:t>
            </a:r>
            <a:endParaRPr lang="nb-NO" sz="3200" dirty="0">
              <a:latin typeface="Open Sans"/>
              <a:cs typeface="Open Sans"/>
            </a:endParaRPr>
          </a:p>
        </p:txBody>
      </p:sp>
      <p:pic>
        <p:nvPicPr>
          <p:cNvPr id="5" name="Bilde 4" descr="Forsid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1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Senter for fremragende utdanning (SFU)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Nasjonal prestisjeordning for utdanningsvirksomhet i høyere utdanning. </a:t>
            </a:r>
          </a:p>
          <a:p>
            <a:pPr marL="0" indent="0">
              <a:buNone/>
            </a:pPr>
            <a:r>
              <a:rPr lang="nb-NO" dirty="0"/>
              <a:t>Opprettet av Kunnskapsdepartementet i 2010 og forvaltes av NOKUT.</a:t>
            </a:r>
          </a:p>
          <a:p>
            <a:pPr marL="0" indent="0">
              <a:buNone/>
            </a:pPr>
            <a:r>
              <a:rPr lang="nb-NO" dirty="0"/>
              <a:t>Totalt 8 SFU, hvorav 4 er nye fra i år</a:t>
            </a:r>
          </a:p>
          <a:p>
            <a:pPr marL="0" indent="0">
              <a:buNone/>
            </a:pPr>
            <a:r>
              <a:rPr lang="nb-NO" dirty="0"/>
              <a:t>Konsentrert, fokusert og langsiktig innsats for å stimulere til utvikling av undervisning og læringsmåter i høyere utdanning på bachelor- og mastergradsnivå. </a:t>
            </a:r>
          </a:p>
          <a:p>
            <a:pPr marL="0" indent="0">
              <a:buNone/>
            </a:pPr>
            <a:r>
              <a:rPr lang="nb-NO" dirty="0"/>
              <a:t>Skal stimulere til fremragende forskningsbasert utdanning.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840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933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sz="2933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sz="2933" dirty="0">
                <a:latin typeface="Arial"/>
                <a:cs typeface="Arial"/>
              </a:rPr>
              <a:t>…to increase the number of students with </a:t>
            </a:r>
            <a:r>
              <a:rPr lang="en-GB" sz="2933" i="1" dirty="0">
                <a:latin typeface="Arial"/>
                <a:cs typeface="Arial"/>
              </a:rPr>
              <a:t>entrepreneurial skills and the </a:t>
            </a:r>
            <a:r>
              <a:rPr lang="en-GB" sz="2933" i="1" dirty="0" err="1">
                <a:latin typeface="Arial"/>
                <a:cs typeface="Arial"/>
              </a:rPr>
              <a:t>mindset</a:t>
            </a:r>
            <a:r>
              <a:rPr lang="en-GB" sz="2933" i="1" dirty="0">
                <a:latin typeface="Arial"/>
                <a:cs typeface="Arial"/>
              </a:rPr>
              <a:t> to become change agents in a broad set of contexts, </a:t>
            </a:r>
            <a:r>
              <a:rPr lang="en-GB" sz="2933" dirty="0">
                <a:latin typeface="Arial"/>
                <a:cs typeface="Arial"/>
              </a:rPr>
              <a:t>in Norway and around the world. </a:t>
            </a:r>
            <a:endParaRPr lang="nb-NO" sz="2933" dirty="0">
              <a:latin typeface="Arial"/>
              <a:cs typeface="Arial"/>
            </a:endParaRPr>
          </a:p>
        </p:txBody>
      </p:sp>
      <p:pic>
        <p:nvPicPr>
          <p:cNvPr id="4" name="Bilde 3" descr="ENgage-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19" y="5810813"/>
            <a:ext cx="1992509" cy="99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1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Blomster-figu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0"/>
            <a:ext cx="6858000" cy="6858000"/>
          </a:xfrm>
          <a:prstGeom prst="rect">
            <a:avLst/>
          </a:prstGeom>
        </p:spPr>
      </p:pic>
      <p:pic>
        <p:nvPicPr>
          <p:cNvPr id="4" name="Bilde 3" descr="ENgage-logo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19" y="5810813"/>
            <a:ext cx="1992509" cy="996255"/>
          </a:xfrm>
          <a:prstGeom prst="rect">
            <a:avLst/>
          </a:prstGeom>
        </p:spPr>
      </p:pic>
      <p:pic>
        <p:nvPicPr>
          <p:cNvPr id="3" name="Bilde 2" descr="Blomster-figu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3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9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Senter som ‘’nav’’ i innovasjonssystem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b-NO" dirty="0"/>
              <a:t>Naturlig interaksjonspunkt for aktørene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Blått og grønt – eller blågrønt?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Kritisk punkt: Få opp felles forskningsprosjekter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Ulike næringer – ulike fagmiljøer – ulike offentlige myndigheter?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Samspill – typer av prosesser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Arenaer, prosesser, møter mellom aktørene</a:t>
            </a:r>
          </a:p>
          <a:p>
            <a:pPr lvl="1">
              <a:spcAft>
                <a:spcPts val="600"/>
              </a:spcAft>
            </a:pPr>
            <a:r>
              <a:rPr lang="nb-NO" dirty="0"/>
              <a:t>NB! Prosess  som  tar tid!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Studentinvolvering?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b-NO" dirty="0"/>
              <a:t>Nordland som geografisk avgrensning?</a:t>
            </a:r>
          </a:p>
          <a:p>
            <a:pPr>
              <a:spcAft>
                <a:spcPts val="600"/>
              </a:spcAft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09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b-NO" dirty="0"/>
              <a:t>Samarbeid om næringsrettet forskning – innovasjonssystem</a:t>
            </a:r>
          </a:p>
          <a:p>
            <a:pPr marL="514350" indent="-514350">
              <a:buAutoNum type="arabicPeriod"/>
            </a:pPr>
            <a:r>
              <a:rPr lang="nb-NO" dirty="0"/>
              <a:t>Et eksempel</a:t>
            </a:r>
          </a:p>
          <a:p>
            <a:pPr marL="514350" indent="-514350">
              <a:buAutoNum type="arabicPeriod"/>
            </a:pPr>
            <a:r>
              <a:rPr lang="nb-NO" dirty="0"/>
              <a:t>Ulike typer av senter for næringsrettet forskning</a:t>
            </a:r>
          </a:p>
          <a:p>
            <a:pPr marL="514350" indent="-514350">
              <a:buAutoNum type="arabicPeriod"/>
            </a:pPr>
            <a:r>
              <a:rPr lang="nb-NO" dirty="0"/>
              <a:t>Hva kreves for å utvikle et vellykket senter?</a:t>
            </a:r>
          </a:p>
          <a:p>
            <a:pPr marL="514350" indent="-514350">
              <a:buAutoNum type="arabicPeriod"/>
            </a:pPr>
            <a:r>
              <a:rPr lang="nb-NO" dirty="0"/>
              <a:t>Hvordan kan et blågrønt innovasjonssenter være ‘’nav’’ i et innovasjonssystem?</a:t>
            </a:r>
          </a:p>
        </p:txBody>
      </p:sp>
    </p:spTree>
    <p:extLst>
      <p:ext uri="{BB962C8B-B14F-4D97-AF65-F5344CB8AC3E}">
        <p14:creationId xmlns:p14="http://schemas.microsoft.com/office/powerpoint/2010/main" val="1630512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meg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Professor i innovasjon og entreprenørskap</a:t>
            </a:r>
          </a:p>
          <a:p>
            <a:pPr marL="0" indent="0">
              <a:buNone/>
            </a:pPr>
            <a:r>
              <a:rPr lang="nb-NO" dirty="0"/>
              <a:t>‘’Co-</a:t>
            </a:r>
            <a:r>
              <a:rPr lang="nb-NO" dirty="0" err="1"/>
              <a:t>director</a:t>
            </a:r>
            <a:r>
              <a:rPr lang="nb-NO" dirty="0"/>
              <a:t>’’ i Engage – </a:t>
            </a:r>
            <a:r>
              <a:rPr lang="nb-NO" dirty="0" err="1"/>
              <a:t>centre</a:t>
            </a:r>
            <a:r>
              <a:rPr lang="nb-NO" dirty="0"/>
              <a:t> for </a:t>
            </a:r>
            <a:r>
              <a:rPr lang="nb-NO" dirty="0" err="1"/>
              <a:t>engaged</a:t>
            </a:r>
            <a:r>
              <a:rPr lang="nb-NO" dirty="0"/>
              <a:t> </a:t>
            </a:r>
            <a:r>
              <a:rPr lang="nb-NO" dirty="0" err="1"/>
              <a:t>education</a:t>
            </a:r>
            <a:r>
              <a:rPr lang="nb-NO" dirty="0"/>
              <a:t> </a:t>
            </a:r>
            <a:r>
              <a:rPr lang="nb-NO" dirty="0" err="1"/>
              <a:t>through</a:t>
            </a:r>
            <a:r>
              <a:rPr lang="nb-NO" dirty="0"/>
              <a:t> </a:t>
            </a:r>
            <a:r>
              <a:rPr lang="nb-NO" dirty="0" err="1"/>
              <a:t>entrepreneurship</a:t>
            </a:r>
            <a:r>
              <a:rPr lang="nb-NO" dirty="0"/>
              <a:t> (Senter for fremragende utdanning)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Doktorgrad om entreprenørskap i landbruket</a:t>
            </a:r>
          </a:p>
          <a:p>
            <a:pPr marL="0" indent="0">
              <a:buNone/>
            </a:pPr>
            <a:r>
              <a:rPr lang="nb-NO" dirty="0"/>
              <a:t>19 år i Nordlandsforskning – politikk- og næringsrettet forskning</a:t>
            </a:r>
          </a:p>
          <a:p>
            <a:pPr marL="0" indent="0">
              <a:buNone/>
            </a:pPr>
            <a:r>
              <a:rPr lang="nb-NO" dirty="0"/>
              <a:t>Aktiv deltaker i Nordnorsk landbruksråd</a:t>
            </a:r>
          </a:p>
          <a:p>
            <a:pPr marL="0" indent="0">
              <a:buNone/>
            </a:pPr>
            <a:r>
              <a:rPr lang="nb-NO" dirty="0"/>
              <a:t>Vært med på flere (vellykkede og mindre vellykkede) senteretableringer</a:t>
            </a:r>
          </a:p>
        </p:txBody>
      </p:sp>
    </p:spTree>
    <p:extLst>
      <p:ext uri="{BB962C8B-B14F-4D97-AF65-F5344CB8AC3E}">
        <p14:creationId xmlns:p14="http://schemas.microsoft.com/office/powerpoint/2010/main" val="969586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Innovasjonssystem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61767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nb-NO" dirty="0"/>
              <a:t>… strukturer, institusjoner, regelverk og andre rammebetingelser som har betydning for innovasjon og læring i virksomhetene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b-NO" dirty="0"/>
              <a:t>Begrepet brukes på ulike nivåer, nasjonalt, regionalt, lokalt og sektorielt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Innovasjonssystem i Nordland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Innovasjonssystem i landbruket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dirty="0"/>
              <a:t>Blågrønt innovasjonssystem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nb-NO" dirty="0"/>
              <a:t>Omfatter ulike sektorer og aktører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nb-NO" i="1" dirty="0"/>
              <a:t>Interaksjon</a:t>
            </a:r>
            <a:r>
              <a:rPr lang="nb-NO" dirty="0"/>
              <a:t> mellom aktørene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57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5770347" y="789270"/>
            <a:ext cx="3383278" cy="3272589"/>
          </a:xfrm>
          <a:prstGeom prst="ellipse">
            <a:avLst/>
          </a:prstGeom>
          <a:solidFill>
            <a:schemeClr val="accent3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Ellipse 3"/>
          <p:cNvSpPr/>
          <p:nvPr/>
        </p:nvSpPr>
        <p:spPr>
          <a:xfrm>
            <a:off x="3144252" y="789270"/>
            <a:ext cx="3383278" cy="3272589"/>
          </a:xfrm>
          <a:prstGeom prst="ellipse">
            <a:avLst/>
          </a:prstGeom>
          <a:solidFill>
            <a:srgbClr val="3494BA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/>
          <p:cNvSpPr/>
          <p:nvPr/>
        </p:nvSpPr>
        <p:spPr>
          <a:xfrm>
            <a:off x="4417996" y="2704698"/>
            <a:ext cx="3383278" cy="3272589"/>
          </a:xfrm>
          <a:prstGeom prst="ellipse">
            <a:avLst/>
          </a:prstGeom>
          <a:solidFill>
            <a:srgbClr val="AA693C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3501994" y="1818984"/>
            <a:ext cx="226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Næringsliv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386360" y="1738621"/>
            <a:ext cx="282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FoU-institusjoner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035426" y="4215484"/>
            <a:ext cx="226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/>
              <a:t>Offentlige myndigheter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350354" y="4092374"/>
            <a:ext cx="2545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Finansiering</a:t>
            </a:r>
          </a:p>
          <a:p>
            <a:r>
              <a:rPr lang="nb-NO" dirty="0"/>
              <a:t>Politikk</a:t>
            </a:r>
          </a:p>
          <a:p>
            <a:r>
              <a:rPr lang="nb-NO" dirty="0"/>
              <a:t>Støtteapparat/rådgivning</a:t>
            </a:r>
          </a:p>
          <a:p>
            <a:r>
              <a:rPr lang="nb-NO" dirty="0"/>
              <a:t>Velferdssystemet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9084995" y="789270"/>
            <a:ext cx="14017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Kunnskap</a:t>
            </a:r>
          </a:p>
          <a:p>
            <a:r>
              <a:rPr lang="nb-NO" dirty="0"/>
              <a:t>Ny teknologi</a:t>
            </a:r>
          </a:p>
          <a:p>
            <a:r>
              <a:rPr lang="nb-NO" dirty="0"/>
              <a:t>Utdanning</a:t>
            </a:r>
          </a:p>
          <a:p>
            <a:r>
              <a:rPr lang="nb-NO" dirty="0"/>
              <a:t>Innovasjoner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315420" y="999306"/>
            <a:ext cx="2471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Nye produkter/tjenester</a:t>
            </a:r>
          </a:p>
          <a:p>
            <a:r>
              <a:rPr lang="nb-NO" dirty="0"/>
              <a:t>Innovasjon</a:t>
            </a:r>
          </a:p>
          <a:p>
            <a:r>
              <a:rPr lang="nb-NO" dirty="0"/>
              <a:t>Markedskunnskap</a:t>
            </a:r>
          </a:p>
          <a:p>
            <a:r>
              <a:rPr lang="nb-NO" dirty="0"/>
              <a:t>Kapital</a:t>
            </a:r>
          </a:p>
        </p:txBody>
      </p:sp>
    </p:spTree>
    <p:extLst>
      <p:ext uri="{BB962C8B-B14F-4D97-AF65-F5344CB8AC3E}">
        <p14:creationId xmlns:p14="http://schemas.microsoft.com/office/powerpoint/2010/main" val="230352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novationmanagement.se/wp-content/uploads/2016/06/figure1-improve-report-stakeholders-innovation-ecosystem-nee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" y="868456"/>
            <a:ext cx="10313894" cy="54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eksempel – Nordnorsk landbruksråd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761423"/>
            <a:ext cx="10515600" cy="4415540"/>
          </a:xfrm>
        </p:spPr>
        <p:txBody>
          <a:bodyPr>
            <a:normAutofit/>
          </a:bodyPr>
          <a:lstStyle/>
          <a:p>
            <a:r>
              <a:rPr lang="nb-NO" dirty="0"/>
              <a:t>Samarbeid mellom fylkesmennenes (FMLA), næringsaktørene (Bondelaget, småbrukerlaget, samvirkeorganisasjonene, mm) og ulike forskningsmiljøer</a:t>
            </a:r>
          </a:p>
          <a:p>
            <a:endParaRPr lang="nb-NO" dirty="0"/>
          </a:p>
          <a:p>
            <a:r>
              <a:rPr lang="nb-NO" dirty="0"/>
              <a:t>Problemstillinger for forskning generert i fellesskap mellom aktørene</a:t>
            </a:r>
          </a:p>
          <a:p>
            <a:pPr marL="457200" lvl="1" indent="0">
              <a:buNone/>
            </a:pPr>
            <a:r>
              <a:rPr lang="nb-NO" dirty="0"/>
              <a:t>Prosesser for samhandling og </a:t>
            </a:r>
            <a:r>
              <a:rPr lang="nb-NO" dirty="0" err="1"/>
              <a:t>idégenereing</a:t>
            </a:r>
            <a:r>
              <a:rPr lang="nb-NO" dirty="0"/>
              <a:t> – samt presentasjon og implementering</a:t>
            </a:r>
          </a:p>
          <a:p>
            <a:pPr marL="457200" lvl="1" indent="0">
              <a:buNone/>
            </a:pPr>
            <a:r>
              <a:rPr lang="nb-NO" dirty="0"/>
              <a:t>Breddeinvolvering – og beslutningsorganer</a:t>
            </a:r>
          </a:p>
          <a:p>
            <a:pPr marL="457200" lvl="1" indent="0">
              <a:buNone/>
            </a:pPr>
            <a:r>
              <a:rPr lang="nb-NO" dirty="0"/>
              <a:t>Prosjekter med næringsrelevans </a:t>
            </a:r>
            <a:r>
              <a:rPr lang="nb-NO" u="sng" dirty="0"/>
              <a:t>og</a:t>
            </a:r>
            <a:r>
              <a:rPr lang="nb-NO" dirty="0"/>
              <a:t> forskningskvalitet</a:t>
            </a:r>
          </a:p>
          <a:p>
            <a:pPr marL="457200" lvl="1" indent="0">
              <a:buNone/>
            </a:pPr>
            <a:r>
              <a:rPr lang="nb-NO" dirty="0"/>
              <a:t>Engasjement fra alle partene</a:t>
            </a:r>
          </a:p>
        </p:txBody>
      </p:sp>
    </p:spTree>
    <p:extLst>
      <p:ext uri="{BB962C8B-B14F-4D97-AF65-F5344CB8AC3E}">
        <p14:creationId xmlns:p14="http://schemas.microsoft.com/office/powerpoint/2010/main" val="7228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 eksempel – Nordnorsk landbruksråd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>
            <a:normAutofit lnSpcReduction="10000"/>
          </a:bodyPr>
          <a:lstStyle/>
          <a:p>
            <a:r>
              <a:rPr lang="nb-NO" dirty="0"/>
              <a:t>Arenaer</a:t>
            </a:r>
          </a:p>
          <a:p>
            <a:pPr marL="457200" lvl="1" indent="0">
              <a:buNone/>
            </a:pPr>
            <a:r>
              <a:rPr lang="nb-NO" dirty="0"/>
              <a:t>Hurtigruteseminaret</a:t>
            </a:r>
          </a:p>
          <a:p>
            <a:pPr marL="457200" lvl="1" indent="0">
              <a:buNone/>
            </a:pPr>
            <a:r>
              <a:rPr lang="nb-NO" dirty="0"/>
              <a:t>Tenketank nordnorsk landbruk</a:t>
            </a:r>
          </a:p>
          <a:p>
            <a:pPr marL="457200" lvl="1" indent="0">
              <a:buNone/>
            </a:pPr>
            <a:r>
              <a:rPr lang="nb-NO" dirty="0"/>
              <a:t>‘’rådsmøter’’</a:t>
            </a:r>
          </a:p>
          <a:p>
            <a:pPr lvl="1"/>
            <a:endParaRPr lang="nb-NO" dirty="0"/>
          </a:p>
          <a:p>
            <a:r>
              <a:rPr lang="nb-NO" dirty="0"/>
              <a:t>Gode resultater:</a:t>
            </a:r>
          </a:p>
          <a:p>
            <a:pPr marL="457200" lvl="1" indent="0">
              <a:buNone/>
            </a:pPr>
            <a:r>
              <a:rPr lang="nb-NO" dirty="0"/>
              <a:t>Første år: 4 store forskningsrådsprosjekter innvilget med utgangspunkt i ideer generert i fellesskap</a:t>
            </a:r>
          </a:p>
          <a:p>
            <a:pPr marL="457200" lvl="1" indent="0">
              <a:buNone/>
            </a:pPr>
            <a:r>
              <a:rPr lang="nb-NO" dirty="0"/>
              <a:t>Flere nye prosjekter med ulike finansieringskilder</a:t>
            </a:r>
          </a:p>
          <a:p>
            <a:pPr marL="457200" lvl="1" indent="0">
              <a:buNone/>
            </a:pPr>
            <a:r>
              <a:rPr lang="nb-NO" dirty="0"/>
              <a:t>Flerfaglige prosjekter med brukermedvirkning</a:t>
            </a:r>
          </a:p>
          <a:p>
            <a:pPr marL="457200" lvl="1" indent="0">
              <a:buNone/>
            </a:pPr>
            <a:r>
              <a:rPr lang="nb-NO" dirty="0"/>
              <a:t>Bredde i temaer: foring av lam, sortsutvikling, betydningen av WTO vedtak, bygdeutvikling, klimatilpassing, </a:t>
            </a:r>
            <a:r>
              <a:rPr lang="nb-NO" dirty="0" err="1"/>
              <a:t>etc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30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Typer av ‘’sentre’’ for næringsrettet forskning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Ad hoc samarbeid mellom enkeltaktører</a:t>
            </a:r>
          </a:p>
          <a:p>
            <a:pPr lvl="1"/>
            <a:r>
              <a:rPr lang="nb-NO" dirty="0" err="1"/>
              <a:t>SkatteFUNN</a:t>
            </a:r>
            <a:r>
              <a:rPr lang="nb-NO" dirty="0"/>
              <a:t>-prosjekter</a:t>
            </a:r>
          </a:p>
          <a:p>
            <a:pPr lvl="1"/>
            <a:r>
              <a:rPr lang="nb-NO" dirty="0"/>
              <a:t>Brukerstyrte forskningsprosjekter</a:t>
            </a:r>
          </a:p>
          <a:p>
            <a:pPr lvl="1"/>
            <a:r>
              <a:rPr lang="nb-NO" dirty="0"/>
              <a:t>Forskerprosjekter med brukermedvirkning</a:t>
            </a:r>
          </a:p>
          <a:p>
            <a:pPr lvl="1"/>
            <a:r>
              <a:rPr lang="nb-NO" dirty="0"/>
              <a:t>Kan også være langsiktig – flere prosjekter over tid</a:t>
            </a:r>
          </a:p>
          <a:p>
            <a:endParaRPr lang="nb-NO" dirty="0"/>
          </a:p>
          <a:p>
            <a:r>
              <a:rPr lang="nb-NO" dirty="0"/>
              <a:t>Klyngeprosjekter med forskningsmedvirkning</a:t>
            </a:r>
          </a:p>
          <a:p>
            <a:pPr lvl="1"/>
            <a:r>
              <a:rPr lang="nb-NO" dirty="0"/>
              <a:t>NCE, Arena, Bedriftsnettverk</a:t>
            </a:r>
          </a:p>
        </p:txBody>
      </p:sp>
    </p:spTree>
    <p:extLst>
      <p:ext uri="{BB962C8B-B14F-4D97-AF65-F5344CB8AC3E}">
        <p14:creationId xmlns:p14="http://schemas.microsoft.com/office/powerpoint/2010/main" val="28450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Egendefinert utforming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F103C204-BF40-3E4A-904A-D5A92135AEEC}"/>
    </a:ext>
  </a:extLst>
</a:theme>
</file>

<file path=ppt/theme/theme2.xml><?xml version="1.0" encoding="utf-8"?>
<a:theme xmlns:a="http://schemas.openxmlformats.org/drawingml/2006/main" name="Nord mal norsk">
  <a:themeElements>
    <a:clrScheme name="Blågrøn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4C5D8709-9259-5048-A398-BFEF317670C7}"/>
    </a:ext>
  </a:extLst>
</a:theme>
</file>

<file path=ppt/theme/theme3.xml><?xml version="1.0" encoding="utf-8"?>
<a:theme xmlns:a="http://schemas.openxmlformats.org/drawingml/2006/main" name="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mal_Nord_norsk" id="{E939FE68-6936-2444-980E-DE3E202D78C1}" vid="{AD3E84E4-923A-B740-A5A9-347B786F8A81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 mal norsk - fikset</Template>
  <TotalTime>172</TotalTime>
  <Words>669</Words>
  <Application>Microsoft Office PowerPoint</Application>
  <PresentationFormat>Widescreen</PresentationFormat>
  <Paragraphs>135</Paragraphs>
  <Slides>17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1_Egendefinert utforming</vt:lpstr>
      <vt:lpstr>Nord mal norsk</vt:lpstr>
      <vt:lpstr>Egendefinert utforming</vt:lpstr>
      <vt:lpstr>Blågrønt innovasjonssenter i Nordland Hva kan et slikt senter være?</vt:lpstr>
      <vt:lpstr>Innhold</vt:lpstr>
      <vt:lpstr>Om meg</vt:lpstr>
      <vt:lpstr>Innovasjonssystem</vt:lpstr>
      <vt:lpstr>PowerPoint-presentasjon</vt:lpstr>
      <vt:lpstr>PowerPoint-presentasjon</vt:lpstr>
      <vt:lpstr>Et eksempel – Nordnorsk landbruksråd</vt:lpstr>
      <vt:lpstr>Et eksempel – Nordnorsk landbruksråd</vt:lpstr>
      <vt:lpstr>Typer av ‘’sentre’’ for næringsrettet forskning</vt:lpstr>
      <vt:lpstr>Typer av ‘’sentre’’ for næringsrettet forskning</vt:lpstr>
      <vt:lpstr>SFI-Senter for forskningsbasert innovasjon</vt:lpstr>
      <vt:lpstr>Hva kreves for å utvikle et senter?</vt:lpstr>
      <vt:lpstr>PowerPoint-presentasjon</vt:lpstr>
      <vt:lpstr>Senter for fremragende utdanning (SFU)</vt:lpstr>
      <vt:lpstr>VISION</vt:lpstr>
      <vt:lpstr>PowerPoint-presentasjon</vt:lpstr>
      <vt:lpstr>Senter som ‘’nav’’ i innovasjonssystem</vt:lpstr>
    </vt:vector>
  </TitlesOfParts>
  <Company>University of Nordland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kan et «senter» i denne sammenhengen være?   Et «senters» mange former og erfaringer fra etableringen av Engage – Senter for Fremragende Undervisning (SFU) v.   Hvordan skal man utvikle et senter for at det skal være et «nav» i et innovasjonssystem?</dc:title>
  <dc:creator>Gry Agnete Alsos</dc:creator>
  <cp:lastModifiedBy>Trager, Hanne-Sofie</cp:lastModifiedBy>
  <cp:revision>15</cp:revision>
  <dcterms:created xsi:type="dcterms:W3CDTF">2018-01-31T23:08:30Z</dcterms:created>
  <dcterms:modified xsi:type="dcterms:W3CDTF">2018-02-01T09:39:53Z</dcterms:modified>
</cp:coreProperties>
</file>