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65" r:id="rId6"/>
    <p:sldMasterId id="2147483653" r:id="rId7"/>
  </p:sldMasterIdLst>
  <p:notesMasterIdLst>
    <p:notesMasterId r:id="rId18"/>
  </p:notesMasterIdLst>
  <p:sldIdLst>
    <p:sldId id="258" r:id="rId8"/>
    <p:sldId id="277" r:id="rId9"/>
    <p:sldId id="321" r:id="rId10"/>
    <p:sldId id="359" r:id="rId11"/>
    <p:sldId id="360" r:id="rId12"/>
    <p:sldId id="361" r:id="rId13"/>
    <p:sldId id="364" r:id="rId14"/>
    <p:sldId id="363" r:id="rId15"/>
    <p:sldId id="365" r:id="rId16"/>
    <p:sldId id="362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000"/>
    <a:srgbClr val="4A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0120"/>
  </p:normalViewPr>
  <p:slideViewPr>
    <p:cSldViewPr snapToGrid="0" snapToObjects="1">
      <p:cViewPr varScale="1">
        <p:scale>
          <a:sx n="116" d="100"/>
          <a:sy n="116" d="100"/>
        </p:scale>
        <p:origin x="12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B89D2-C865-5C48-83A0-A485DB331EE6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C9580-C0BA-4140-8CAF-08093FD646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32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C9580-C0BA-4140-8CAF-08093FD646C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09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accelerations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transforming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realms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workplace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geopolitics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order (Cohen):</a:t>
            </a:r>
          </a:p>
          <a:p>
            <a:pPr marL="171450" indent="-171450">
              <a:buFontTx/>
              <a:buChar char="-"/>
            </a:pP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Rising China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imposing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weaker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neighbors</a:t>
            </a:r>
            <a:endParaRPr lang="nb-NO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fanatical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islam</a:t>
            </a:r>
          </a:p>
          <a:p>
            <a:pPr marL="171450" indent="-171450">
              <a:buFontTx/>
              <a:buChar char="-"/>
            </a:pP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willing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force to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secture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legitimacy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goals (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North Korea). </a:t>
            </a:r>
          </a:p>
          <a:p>
            <a:pPr marL="171450" indent="-171450">
              <a:buFontTx/>
              <a:buChar char="-"/>
            </a:pP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conflicts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cyberspace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C9580-C0BA-4140-8CAF-08093FD646C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815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gcn.com</a:t>
            </a:r>
            <a:r>
              <a:rPr lang="nb-NO" dirty="0"/>
              <a:t>/</a:t>
            </a:r>
            <a:r>
              <a:rPr lang="nb-NO" dirty="0" err="1"/>
              <a:t>articles</a:t>
            </a:r>
            <a:r>
              <a:rPr lang="nb-NO" dirty="0"/>
              <a:t>/2017/06/29/</a:t>
            </a:r>
            <a:r>
              <a:rPr lang="nb-NO" dirty="0" err="1"/>
              <a:t>fisheries</a:t>
            </a:r>
            <a:r>
              <a:rPr lang="nb-NO" dirty="0"/>
              <a:t>-image-</a:t>
            </a:r>
            <a:r>
              <a:rPr lang="nb-NO" dirty="0" err="1"/>
              <a:t>recognition.aspx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arxiv.org</a:t>
            </a:r>
            <a:r>
              <a:rPr lang="nb-NO" dirty="0"/>
              <a:t>/</a:t>
            </a:r>
            <a:r>
              <a:rPr lang="nb-NO" dirty="0" err="1"/>
              <a:t>pdf</a:t>
            </a:r>
            <a:r>
              <a:rPr lang="nb-NO" dirty="0"/>
              <a:t>/1603.01696.pdf</a:t>
            </a:r>
          </a:p>
          <a:p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swfsc.noaa.gov</a:t>
            </a:r>
            <a:r>
              <a:rPr lang="nb-NO" dirty="0"/>
              <a:t>/</a:t>
            </a:r>
            <a:r>
              <a:rPr lang="nb-NO" dirty="0" err="1"/>
              <a:t>publications</a:t>
            </a:r>
            <a:r>
              <a:rPr lang="nb-NO" dirty="0"/>
              <a:t>/CR/2012/2012Matai.pdf</a:t>
            </a:r>
          </a:p>
          <a:p>
            <a:r>
              <a:rPr lang="nb-NO" dirty="0"/>
              <a:t>http://</a:t>
            </a:r>
            <a:r>
              <a:rPr lang="nb-NO" dirty="0" err="1"/>
              <a:t>eminformation.com</a:t>
            </a:r>
            <a:r>
              <a:rPr lang="nb-NO" dirty="0"/>
              <a:t>/</a:t>
            </a:r>
            <a:r>
              <a:rPr lang="nb-NO" dirty="0" err="1"/>
              <a:t>wp-content</a:t>
            </a:r>
            <a:r>
              <a:rPr lang="nb-NO" dirty="0"/>
              <a:t>/</a:t>
            </a:r>
            <a:r>
              <a:rPr lang="nb-NO" dirty="0" err="1"/>
              <a:t>uploads</a:t>
            </a:r>
            <a:r>
              <a:rPr lang="nb-NO" dirty="0"/>
              <a:t>/2017/10/Fishface-Exploring-the-use-of-image-recognition-software-in-fisheries-management.pdf</a:t>
            </a:r>
          </a:p>
          <a:p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www.fastcompany.com</a:t>
            </a:r>
            <a:r>
              <a:rPr lang="nb-NO" dirty="0"/>
              <a:t>/3066290/</a:t>
            </a:r>
            <a:r>
              <a:rPr lang="nb-NO" dirty="0" err="1"/>
              <a:t>how</a:t>
            </a:r>
            <a:r>
              <a:rPr lang="nb-NO" dirty="0"/>
              <a:t>-ai-</a:t>
            </a:r>
            <a:r>
              <a:rPr lang="nb-NO" dirty="0" err="1"/>
              <a:t>can</a:t>
            </a:r>
            <a:r>
              <a:rPr lang="nb-NO" dirty="0"/>
              <a:t>-</a:t>
            </a:r>
            <a:r>
              <a:rPr lang="nb-NO" dirty="0" err="1"/>
              <a:t>help-keep-ocean-fisheries-sustainable</a:t>
            </a:r>
            <a:endParaRPr lang="nb-NO" dirty="0"/>
          </a:p>
          <a:p>
            <a:r>
              <a:rPr lang="nb-NO" dirty="0"/>
              <a:t>http://</a:t>
            </a:r>
            <a:r>
              <a:rPr lang="nb-NO" dirty="0" err="1"/>
              <a:t>ag.alltech.com</a:t>
            </a:r>
            <a:r>
              <a:rPr lang="nb-NO" dirty="0"/>
              <a:t>/en/</a:t>
            </a:r>
            <a:r>
              <a:rPr lang="nb-NO" dirty="0" err="1"/>
              <a:t>blog</a:t>
            </a:r>
            <a:r>
              <a:rPr lang="nb-NO" dirty="0"/>
              <a:t>/8-digital-technologies-disrupting-aquaculture</a:t>
            </a:r>
          </a:p>
          <a:p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arxiv.org</a:t>
            </a:r>
            <a:r>
              <a:rPr lang="nb-NO" dirty="0"/>
              <a:t>/abs/1611.08374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C9580-C0BA-4140-8CAF-08093FD646C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888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accelerations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transforming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realms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workplace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geopolitics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order (Cohen):</a:t>
            </a:r>
          </a:p>
          <a:p>
            <a:pPr marL="171450" indent="-171450">
              <a:buFontTx/>
              <a:buChar char="-"/>
            </a:pP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Rising China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imposing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weaker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neighbors</a:t>
            </a:r>
            <a:endParaRPr lang="nb-NO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fanatical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islam</a:t>
            </a:r>
          </a:p>
          <a:p>
            <a:pPr marL="171450" indent="-171450">
              <a:buFontTx/>
              <a:buChar char="-"/>
            </a:pP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willing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force to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secture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legitimacy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goals (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North Korea). </a:t>
            </a:r>
          </a:p>
          <a:p>
            <a:pPr marL="171450" indent="-171450">
              <a:buFontTx/>
              <a:buChar char="-"/>
            </a:pP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conflicts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cyberspace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C9580-C0BA-4140-8CAF-08093FD646C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036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</a:t>
            </a:r>
            <a:r>
              <a:rPr lang="en-US" baseline="0" dirty="0"/>
              <a:t> </a:t>
            </a:r>
            <a:r>
              <a:rPr lang="en-US" baseline="0" dirty="0" err="1"/>
              <a:t>skal</a:t>
            </a:r>
            <a:r>
              <a:rPr lang="en-US" baseline="0" dirty="0"/>
              <a:t> se </a:t>
            </a:r>
            <a:r>
              <a:rPr lang="en-US" baseline="0" dirty="0" err="1"/>
              <a:t>på</a:t>
            </a:r>
            <a:r>
              <a:rPr lang="en-US" baseline="0" dirty="0"/>
              <a:t> </a:t>
            </a:r>
            <a:r>
              <a:rPr lang="en-US" baseline="0" dirty="0" err="1"/>
              <a:t>noen</a:t>
            </a:r>
            <a:r>
              <a:rPr lang="en-US" baseline="0" dirty="0"/>
              <a:t> </a:t>
            </a:r>
            <a:r>
              <a:rPr lang="en-US" baseline="0" dirty="0" err="1"/>
              <a:t>av</a:t>
            </a:r>
            <a:r>
              <a:rPr lang="en-US" baseline="0" dirty="0"/>
              <a:t> de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funksjonene</a:t>
            </a:r>
            <a:r>
              <a:rPr lang="en-US" baseline="0" dirty="0"/>
              <a:t> </a:t>
            </a:r>
            <a:r>
              <a:rPr lang="en-US" baseline="0" dirty="0" err="1"/>
              <a:t>som</a:t>
            </a:r>
            <a:r>
              <a:rPr lang="en-US" baseline="0" dirty="0"/>
              <a:t> </a:t>
            </a:r>
            <a:r>
              <a:rPr lang="en-US" baseline="0" dirty="0" err="1"/>
              <a:t>er</a:t>
            </a:r>
            <a:r>
              <a:rPr lang="en-US" baseline="0" dirty="0"/>
              <a:t> </a:t>
            </a:r>
            <a:r>
              <a:rPr lang="en-US" baseline="0" dirty="0" err="1"/>
              <a:t>viktigst</a:t>
            </a:r>
            <a:r>
              <a:rPr lang="en-US" baseline="0" dirty="0"/>
              <a:t> for </a:t>
            </a:r>
            <a:r>
              <a:rPr lang="en-US" baseline="0" dirty="0" err="1"/>
              <a:t>velfungerende</a:t>
            </a:r>
            <a:r>
              <a:rPr lang="en-US" baseline="0" dirty="0"/>
              <a:t> </a:t>
            </a:r>
            <a:r>
              <a:rPr lang="en-US" baseline="0" dirty="0" err="1"/>
              <a:t>næringsklynger</a:t>
            </a:r>
            <a:r>
              <a:rPr lang="en-US" baseline="0" dirty="0"/>
              <a:t>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deres</a:t>
            </a:r>
            <a:r>
              <a:rPr lang="en-US" baseline="0" dirty="0"/>
              <a:t> </a:t>
            </a:r>
            <a:r>
              <a:rPr lang="en-US" baseline="0" dirty="0" err="1"/>
              <a:t>bidrag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innovasjon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C9580-C0BA-4140-8CAF-08093FD646C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51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baseline="0" dirty="0"/>
              <a:t> </a:t>
            </a:r>
            <a:r>
              <a:rPr lang="en-US" baseline="0" dirty="0">
                <a:sym typeface="Wingdings"/>
              </a:rPr>
              <a:t> </a:t>
            </a:r>
            <a:r>
              <a:rPr lang="en-US" baseline="0" dirty="0" err="1">
                <a:sym typeface="Wingdings"/>
              </a:rPr>
              <a:t>klynge</a:t>
            </a:r>
            <a:endParaRPr lang="en-US" baseline="0" dirty="0">
              <a:sym typeface="Wingdings"/>
            </a:endParaRPr>
          </a:p>
          <a:p>
            <a:r>
              <a:rPr lang="en-US" baseline="0" dirty="0" err="1">
                <a:sym typeface="Wingdings"/>
              </a:rPr>
              <a:t>Universiteter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og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forskningsmiljøer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som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lykkes</a:t>
            </a:r>
            <a:r>
              <a:rPr lang="en-US" baseline="0" dirty="0">
                <a:sym typeface="Wingdings"/>
              </a:rPr>
              <a:t> med </a:t>
            </a:r>
            <a:r>
              <a:rPr lang="en-US" baseline="0" dirty="0" err="1">
                <a:sym typeface="Wingdings"/>
              </a:rPr>
              <a:t>å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støtte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næringsklynger</a:t>
            </a:r>
            <a:r>
              <a:rPr lang="en-US" baseline="0" dirty="0">
                <a:sym typeface="Wingdings"/>
              </a:rPr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C9580-C0BA-4140-8CAF-08093FD646C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8572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baseline="0" dirty="0"/>
              <a:t> </a:t>
            </a:r>
            <a:r>
              <a:rPr lang="en-US" baseline="0" dirty="0">
                <a:sym typeface="Wingdings"/>
              </a:rPr>
              <a:t> </a:t>
            </a:r>
            <a:r>
              <a:rPr lang="en-US" baseline="0" dirty="0" err="1">
                <a:sym typeface="Wingdings"/>
              </a:rPr>
              <a:t>klynge</a:t>
            </a:r>
            <a:endParaRPr lang="en-US" baseline="0" dirty="0">
              <a:sym typeface="Wingdings"/>
            </a:endParaRPr>
          </a:p>
          <a:p>
            <a:r>
              <a:rPr lang="en-US" baseline="0" dirty="0" err="1">
                <a:sym typeface="Wingdings"/>
              </a:rPr>
              <a:t>Universiteter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og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forskningsmiljøer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som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lykkes</a:t>
            </a:r>
            <a:r>
              <a:rPr lang="en-US" baseline="0" dirty="0">
                <a:sym typeface="Wingdings"/>
              </a:rPr>
              <a:t> med </a:t>
            </a:r>
            <a:r>
              <a:rPr lang="en-US" baseline="0" dirty="0" err="1">
                <a:sym typeface="Wingdings"/>
              </a:rPr>
              <a:t>å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støtte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næringsklynger</a:t>
            </a:r>
            <a:r>
              <a:rPr lang="en-US" baseline="0" dirty="0">
                <a:sym typeface="Wingdings"/>
              </a:rPr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C9580-C0BA-4140-8CAF-08093FD646C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54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737461" y="4439589"/>
            <a:ext cx="10515600" cy="64226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52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354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838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8265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083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7256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457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7175" y="173818"/>
            <a:ext cx="11549814" cy="55484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7175" y="1090863"/>
            <a:ext cx="11549814" cy="40967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257175" y="728663"/>
            <a:ext cx="1154981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7453" y="6264683"/>
            <a:ext cx="1232693" cy="4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257175" y="1090863"/>
            <a:ext cx="11549814" cy="40967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257175" y="173818"/>
            <a:ext cx="11549814" cy="55484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7204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49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181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329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09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134378-A619-A14F-90E9-B8F4D59939C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BA0B7-A583-1D47-BC11-4EDE6ECAD2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984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4071256"/>
            <a:ext cx="12192000" cy="2365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914" y="5953178"/>
            <a:ext cx="1685472" cy="211328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762000" y="5254171"/>
            <a:ext cx="109963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466152"/>
            <a:ext cx="21305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tt linje 8"/>
          <p:cNvCxnSpPr/>
          <p:nvPr userDrawn="1"/>
        </p:nvCxnSpPr>
        <p:spPr>
          <a:xfrm>
            <a:off x="257175" y="728663"/>
            <a:ext cx="11549814" cy="0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e 11"/>
          <p:cNvGrpSpPr/>
          <p:nvPr userDrawn="1"/>
        </p:nvGrpSpPr>
        <p:grpSpPr>
          <a:xfrm>
            <a:off x="10637308" y="6232201"/>
            <a:ext cx="435654" cy="438047"/>
            <a:chOff x="2768943" y="3416968"/>
            <a:chExt cx="3294973" cy="3285762"/>
          </a:xfrm>
        </p:grpSpPr>
        <p:sp>
          <p:nvSpPr>
            <p:cNvPr id="11" name="Ellipse 10"/>
            <p:cNvSpPr/>
            <p:nvPr userDrawn="1"/>
          </p:nvSpPr>
          <p:spPr>
            <a:xfrm>
              <a:off x="2768943" y="3416968"/>
              <a:ext cx="3102468" cy="308008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Bilde 9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3970" l="0" r="36071"/>
                      </a14:imgEffect>
                    </a14:imgLayer>
                  </a14:imgProps>
                </a:ext>
              </a:extLst>
            </a:blip>
            <a:srcRect r="64190"/>
            <a:stretch/>
          </p:blipFill>
          <p:spPr>
            <a:xfrm>
              <a:off x="2768943" y="3433011"/>
              <a:ext cx="3294973" cy="3269719"/>
            </a:xfrm>
            <a:prstGeom prst="rect">
              <a:avLst/>
            </a:prstGeom>
          </p:spPr>
        </p:pic>
      </p:grp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83" b="80905" l="33393" r="99643">
                        <a14:foregroundMark x1="68571" y1="55779" x2="68571" y2="55779"/>
                        <a14:foregroundMark x1="75357" y1="55276" x2="75357" y2="55276"/>
                        <a14:foregroundMark x1="88214" y1="57286" x2="88214" y2="57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3056" y="6230373"/>
            <a:ext cx="1169681" cy="415655"/>
          </a:xfrm>
          <a:prstGeom prst="rect">
            <a:avLst/>
          </a:prstGeom>
        </p:spPr>
      </p:pic>
      <p:sp>
        <p:nvSpPr>
          <p:cNvPr id="16" name="TekstSylinder 15"/>
          <p:cNvSpPr txBox="1"/>
          <p:nvPr userDrawn="1"/>
        </p:nvSpPr>
        <p:spPr>
          <a:xfrm>
            <a:off x="11089004" y="6467267"/>
            <a:ext cx="4367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78819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2815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Volumes/fellesadmin/Trykkeri/JOBBER/01_UiN/UiN%20Profilha&#778;ndbok/_NORD%20universitet%20profil/Presentasjon/Studentambassad&#248;r/lang1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hyperlink" Target="mailto:lars.h.molden@nord.no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649538" y="1336330"/>
            <a:ext cx="10515600" cy="642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latin typeface="Calibri" charset="0"/>
              </a:rPr>
              <a:t>Norsk </a:t>
            </a:r>
            <a:r>
              <a:rPr lang="nb-NO" sz="3200" dirty="0" err="1">
                <a:latin typeface="Calibri" charset="0"/>
              </a:rPr>
              <a:t>bioøkonomi</a:t>
            </a:r>
            <a:r>
              <a:rPr lang="nb-NO" sz="3200" dirty="0">
                <a:latin typeface="Calibri" charset="0"/>
              </a:rPr>
              <a:t> i akselerasjonens tidsalder </a:t>
            </a:r>
          </a:p>
          <a:p>
            <a:r>
              <a:rPr lang="nb-NO" sz="2400" dirty="0">
                <a:latin typeface="Calibri" charset="0"/>
              </a:rPr>
              <a:t>– utfordringer og muligheter i nye markedstrender, ny teknologi, og ny politikk</a:t>
            </a:r>
            <a:endParaRPr lang="nb-NO" sz="2400" i="1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49538" y="4814888"/>
            <a:ext cx="681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Lars </a:t>
            </a:r>
            <a:r>
              <a:rPr lang="en-US" dirty="0" err="1"/>
              <a:t>Hovdan</a:t>
            </a:r>
            <a:r>
              <a:rPr lang="en-US" dirty="0"/>
              <a:t> </a:t>
            </a:r>
            <a:r>
              <a:rPr lang="en-US" dirty="0" err="1"/>
              <a:t>Molden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Stipendiat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Nord </a:t>
            </a:r>
            <a:r>
              <a:rPr lang="en-US" dirty="0" err="1"/>
              <a:t>Universitet</a:t>
            </a:r>
            <a:r>
              <a:rPr lang="en-US" dirty="0"/>
              <a:t> </a:t>
            </a:r>
            <a:r>
              <a:rPr lang="en-US" dirty="0" err="1"/>
              <a:t>Handelshøyskolen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693738"/>
            <a:ext cx="105156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56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240505" y="2438400"/>
            <a:ext cx="6051465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Takk</a:t>
            </a:r>
            <a:r>
              <a:rPr lang="en-US" sz="4000" b="1" dirty="0"/>
              <a:t> for </a:t>
            </a:r>
            <a:r>
              <a:rPr lang="en-US" sz="4000" b="1" dirty="0" err="1"/>
              <a:t>oppmerksomheten</a:t>
            </a:r>
            <a:endParaRPr lang="en-US" sz="40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lars.h.molden@nord.no</a:t>
            </a:r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lhmolden</a:t>
            </a:r>
            <a:endParaRPr lang="en-US" dirty="0"/>
          </a:p>
          <a:p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3623340"/>
            <a:ext cx="59944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6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Sylinder 20"/>
          <p:cNvSpPr txBox="1"/>
          <p:nvPr/>
        </p:nvSpPr>
        <p:spPr>
          <a:xfrm>
            <a:off x="8153650" y="2372690"/>
            <a:ext cx="357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Verdens økonomier har aldri vært mer sammenkoblet og integrert</a:t>
            </a:r>
          </a:p>
        </p:txBody>
      </p:sp>
      <p:grpSp>
        <p:nvGrpSpPr>
          <p:cNvPr id="6" name="Gruppe 5"/>
          <p:cNvGrpSpPr/>
          <p:nvPr/>
        </p:nvGrpSpPr>
        <p:grpSpPr>
          <a:xfrm>
            <a:off x="900115" y="2014538"/>
            <a:ext cx="3802025" cy="3831549"/>
            <a:chOff x="900115" y="2014538"/>
            <a:chExt cx="3802025" cy="3831549"/>
          </a:xfrm>
        </p:grpSpPr>
        <p:grpSp>
          <p:nvGrpSpPr>
            <p:cNvPr id="60" name="Gruppe 59"/>
            <p:cNvGrpSpPr/>
            <p:nvPr/>
          </p:nvGrpSpPr>
          <p:grpSpPr>
            <a:xfrm>
              <a:off x="900115" y="2014538"/>
              <a:ext cx="3802025" cy="3831549"/>
              <a:chOff x="900115" y="2014538"/>
              <a:chExt cx="3802025" cy="3831549"/>
            </a:xfrm>
          </p:grpSpPr>
          <p:sp>
            <p:nvSpPr>
              <p:cNvPr id="4" name="Ellipse 3"/>
              <p:cNvSpPr/>
              <p:nvPr/>
            </p:nvSpPr>
            <p:spPr>
              <a:xfrm>
                <a:off x="1015965" y="2159912"/>
                <a:ext cx="3686175" cy="36861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1919648" y="3063595"/>
                <a:ext cx="1878808" cy="18788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grpSp>
            <p:nvGrpSpPr>
              <p:cNvPr id="15" name="Gruppe 14"/>
              <p:cNvGrpSpPr/>
              <p:nvPr/>
            </p:nvGrpSpPr>
            <p:grpSpPr>
              <a:xfrm rot="5400000">
                <a:off x="2457751" y="2415837"/>
                <a:ext cx="1188362" cy="385763"/>
                <a:chOff x="1037629" y="3572828"/>
                <a:chExt cx="1200150" cy="385763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5" name="Pil opp 4"/>
                <p:cNvSpPr/>
                <p:nvPr/>
              </p:nvSpPr>
              <p:spPr>
                <a:xfrm>
                  <a:off x="1037629" y="3572828"/>
                  <a:ext cx="1200150" cy="385763"/>
                </a:xfrm>
                <a:prstGeom prst="upArrow">
                  <a:avLst>
                    <a:gd name="adj1" fmla="val 76190"/>
                    <a:gd name="adj2" fmla="val 77869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dirty="0"/>
                </a:p>
              </p:txBody>
            </p:sp>
            <p:cxnSp>
              <p:nvCxnSpPr>
                <p:cNvPr id="7" name="Rett linje 6"/>
                <p:cNvCxnSpPr/>
                <p:nvPr/>
              </p:nvCxnSpPr>
              <p:spPr>
                <a:xfrm>
                  <a:off x="1185862" y="3958591"/>
                  <a:ext cx="928688" cy="0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Pil opp 25"/>
              <p:cNvSpPr/>
              <p:nvPr/>
            </p:nvSpPr>
            <p:spPr>
              <a:xfrm rot="12317935">
                <a:off x="3480997" y="4513477"/>
                <a:ext cx="1200150" cy="385763"/>
              </a:xfrm>
              <a:prstGeom prst="upArrow">
                <a:avLst>
                  <a:gd name="adj1" fmla="val 76190"/>
                  <a:gd name="adj2" fmla="val 77869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grpSp>
            <p:nvGrpSpPr>
              <p:cNvPr id="30" name="Gruppe 29"/>
              <p:cNvGrpSpPr/>
              <p:nvPr/>
            </p:nvGrpSpPr>
            <p:grpSpPr>
              <a:xfrm rot="20214643">
                <a:off x="900115" y="4165926"/>
                <a:ext cx="1200150" cy="385763"/>
                <a:chOff x="1037629" y="3572828"/>
                <a:chExt cx="1200150" cy="385763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34" name="Pil opp 33"/>
                <p:cNvSpPr/>
                <p:nvPr/>
              </p:nvSpPr>
              <p:spPr>
                <a:xfrm>
                  <a:off x="1037629" y="3572828"/>
                  <a:ext cx="1200150" cy="385763"/>
                </a:xfrm>
                <a:prstGeom prst="upArrow">
                  <a:avLst>
                    <a:gd name="adj1" fmla="val 76190"/>
                    <a:gd name="adj2" fmla="val 77869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dirty="0"/>
                </a:p>
              </p:txBody>
            </p:sp>
            <p:cxnSp>
              <p:nvCxnSpPr>
                <p:cNvPr id="36" name="Rett linje 35"/>
                <p:cNvCxnSpPr/>
                <p:nvPr/>
              </p:nvCxnSpPr>
              <p:spPr>
                <a:xfrm>
                  <a:off x="1185862" y="3958591"/>
                  <a:ext cx="928688" cy="0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/>
              <p:cNvCxnSpPr/>
              <p:nvPr/>
            </p:nvCxnSpPr>
            <p:spPr>
              <a:xfrm>
                <a:off x="3763585" y="4349235"/>
                <a:ext cx="794335" cy="364200"/>
              </a:xfrm>
              <a:prstGeom prst="line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Ellipse 60"/>
            <p:cNvSpPr/>
            <p:nvPr/>
          </p:nvSpPr>
          <p:spPr>
            <a:xfrm>
              <a:off x="2607699" y="2391206"/>
              <a:ext cx="494940" cy="4597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3957351" y="4246575"/>
              <a:ext cx="494940" cy="4597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3" name="Ellipse 62"/>
            <p:cNvSpPr/>
            <p:nvPr/>
          </p:nvSpPr>
          <p:spPr>
            <a:xfrm>
              <a:off x="1387369" y="4358807"/>
              <a:ext cx="494940" cy="4597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5" name="Rektangel 64"/>
            <p:cNvSpPr/>
            <p:nvPr/>
          </p:nvSpPr>
          <p:spPr>
            <a:xfrm rot="18207531">
              <a:off x="1603334" y="2744102"/>
              <a:ext cx="1918730" cy="18849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4334847"/>
                </a:avLst>
              </a:prstTxWarp>
              <a:spAutoFit/>
            </a:bodyPr>
            <a:lstStyle/>
            <a:p>
              <a:pPr algn="ctr"/>
              <a:r>
                <a:rPr lang="nb-NO" sz="2000" b="1" cap="none" spc="0" dirty="0">
                  <a:ln w="0"/>
                  <a:solidFill>
                    <a:schemeClr val="bg1"/>
                  </a:solidFill>
                  <a:latin typeface="Avenir Next" charset="0"/>
                  <a:ea typeface="Avenir Next" charset="0"/>
                  <a:cs typeface="Avenir Next" charset="0"/>
                </a:rPr>
                <a:t>Markeder</a:t>
              </a:r>
            </a:p>
          </p:txBody>
        </p:sp>
        <p:sp>
          <p:nvSpPr>
            <p:cNvPr id="66" name="Rektangel 65"/>
            <p:cNvSpPr/>
            <p:nvPr/>
          </p:nvSpPr>
          <p:spPr>
            <a:xfrm rot="3708943">
              <a:off x="2200121" y="2797993"/>
              <a:ext cx="1918730" cy="18849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4437015"/>
                </a:avLst>
              </a:prstTxWarp>
              <a:spAutoFit/>
            </a:bodyPr>
            <a:lstStyle/>
            <a:p>
              <a:pPr algn="ctr"/>
              <a:r>
                <a:rPr lang="nb-NO" sz="2000" b="1" dirty="0">
                  <a:ln w="0"/>
                  <a:solidFill>
                    <a:schemeClr val="bg1"/>
                  </a:solidFill>
                  <a:latin typeface="Avenir Next" charset="0"/>
                  <a:ea typeface="Avenir Next" charset="0"/>
                  <a:cs typeface="Avenir Next" charset="0"/>
                </a:rPr>
                <a:t>Teknologi</a:t>
              </a:r>
              <a:endParaRPr lang="nb-NO" sz="2000" b="1" cap="none" spc="0" dirty="0">
                <a:ln w="0"/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67" name="Rektangel 66"/>
            <p:cNvSpPr/>
            <p:nvPr/>
          </p:nvSpPr>
          <p:spPr>
            <a:xfrm rot="10800000">
              <a:off x="1883042" y="3477946"/>
              <a:ext cx="1987913" cy="18091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045711"/>
                </a:avLst>
              </a:prstTxWarp>
              <a:spAutoFit/>
            </a:bodyPr>
            <a:lstStyle/>
            <a:p>
              <a:pPr algn="ctr"/>
              <a:r>
                <a:rPr lang="nb-NO" b="1" dirty="0">
                  <a:ln w="0"/>
                  <a:solidFill>
                    <a:schemeClr val="bg1"/>
                  </a:solidFill>
                  <a:latin typeface="Avenir Next" charset="0"/>
                  <a:ea typeface="Avenir Next" charset="0"/>
                  <a:cs typeface="Avenir Next" charset="0"/>
                </a:rPr>
                <a:t>Klima</a:t>
              </a:r>
              <a:endParaRPr lang="nb-NO" b="1" cap="none" spc="0" dirty="0">
                <a:ln w="0"/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</p:grpSp>
      <p:sp>
        <p:nvSpPr>
          <p:cNvPr id="68" name="Trekant 67"/>
          <p:cNvSpPr/>
          <p:nvPr/>
        </p:nvSpPr>
        <p:spPr>
          <a:xfrm rot="5400000">
            <a:off x="4412995" y="3631967"/>
            <a:ext cx="3702961" cy="468102"/>
          </a:xfrm>
          <a:prstGeom prst="triangl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76" name="Gruppe 75"/>
          <p:cNvGrpSpPr/>
          <p:nvPr/>
        </p:nvGrpSpPr>
        <p:grpSpPr>
          <a:xfrm>
            <a:off x="7450824" y="1921250"/>
            <a:ext cx="3708000" cy="459783"/>
            <a:chOff x="7450824" y="1921250"/>
            <a:chExt cx="3367129" cy="459783"/>
          </a:xfrm>
        </p:grpSpPr>
        <p:sp>
          <p:nvSpPr>
            <p:cNvPr id="69" name="Ellipse 68"/>
            <p:cNvSpPr/>
            <p:nvPr/>
          </p:nvSpPr>
          <p:spPr>
            <a:xfrm>
              <a:off x="7450824" y="1921250"/>
              <a:ext cx="494940" cy="4597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2" name="TekstSylinder 71"/>
            <p:cNvSpPr txBox="1"/>
            <p:nvPr/>
          </p:nvSpPr>
          <p:spPr>
            <a:xfrm>
              <a:off x="8089040" y="1956146"/>
              <a:ext cx="2728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/>
                <a:t>Markeder (Globalisering)</a:t>
              </a:r>
            </a:p>
          </p:txBody>
        </p:sp>
      </p:grpSp>
      <p:grpSp>
        <p:nvGrpSpPr>
          <p:cNvPr id="75" name="Gruppe 74"/>
          <p:cNvGrpSpPr/>
          <p:nvPr/>
        </p:nvGrpSpPr>
        <p:grpSpPr>
          <a:xfrm>
            <a:off x="7450824" y="3363785"/>
            <a:ext cx="3431739" cy="466894"/>
            <a:chOff x="7450824" y="3531999"/>
            <a:chExt cx="3431739" cy="466894"/>
          </a:xfrm>
        </p:grpSpPr>
        <p:sp>
          <p:nvSpPr>
            <p:cNvPr id="70" name="Ellipse 69"/>
            <p:cNvSpPr/>
            <p:nvPr/>
          </p:nvSpPr>
          <p:spPr>
            <a:xfrm>
              <a:off x="7450824" y="3539110"/>
              <a:ext cx="494940" cy="4597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3" name="TekstSylinder 72"/>
            <p:cNvSpPr txBox="1"/>
            <p:nvPr/>
          </p:nvSpPr>
          <p:spPr>
            <a:xfrm>
              <a:off x="8153650" y="3531999"/>
              <a:ext cx="2728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/>
                <a:t>Teknologi</a:t>
              </a:r>
            </a:p>
          </p:txBody>
        </p:sp>
      </p:grpSp>
      <p:grpSp>
        <p:nvGrpSpPr>
          <p:cNvPr id="77" name="Gruppe 76"/>
          <p:cNvGrpSpPr/>
          <p:nvPr/>
        </p:nvGrpSpPr>
        <p:grpSpPr>
          <a:xfrm>
            <a:off x="7450824" y="4813431"/>
            <a:ext cx="3431739" cy="459783"/>
            <a:chOff x="7450824" y="4813431"/>
            <a:chExt cx="3431739" cy="459783"/>
          </a:xfrm>
        </p:grpSpPr>
        <p:sp>
          <p:nvSpPr>
            <p:cNvPr id="71" name="Ellipse 70"/>
            <p:cNvSpPr/>
            <p:nvPr/>
          </p:nvSpPr>
          <p:spPr>
            <a:xfrm>
              <a:off x="7450824" y="4813431"/>
              <a:ext cx="494940" cy="45978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4" name="TekstSylinder 73"/>
            <p:cNvSpPr txBox="1"/>
            <p:nvPr/>
          </p:nvSpPr>
          <p:spPr>
            <a:xfrm>
              <a:off x="8153650" y="4843267"/>
              <a:ext cx="2728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/>
                <a:t>Klima</a:t>
              </a:r>
            </a:p>
          </p:txBody>
        </p:sp>
      </p:grpSp>
      <p:sp>
        <p:nvSpPr>
          <p:cNvPr id="79" name="TekstSylinder 78"/>
          <p:cNvSpPr txBox="1"/>
          <p:nvPr/>
        </p:nvSpPr>
        <p:spPr>
          <a:xfrm>
            <a:off x="8153650" y="3764460"/>
            <a:ext cx="357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Teknologisk utvikling er akselererende og i startfasen av en revolusjon vi ikke ser enden på. </a:t>
            </a:r>
          </a:p>
        </p:txBody>
      </p:sp>
      <p:sp>
        <p:nvSpPr>
          <p:cNvPr id="80" name="TekstSylinder 79"/>
          <p:cNvSpPr txBox="1"/>
          <p:nvPr/>
        </p:nvSpPr>
        <p:spPr>
          <a:xfrm>
            <a:off x="8153650" y="5243377"/>
            <a:ext cx="357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Prosesser som integrerer verden og som driver politisk og økonomisk tilpasning</a:t>
            </a:r>
          </a:p>
        </p:txBody>
      </p:sp>
      <p:sp>
        <p:nvSpPr>
          <p:cNvPr id="81" name="TekstSylinder 80"/>
          <p:cNvSpPr txBox="1"/>
          <p:nvPr/>
        </p:nvSpPr>
        <p:spPr>
          <a:xfrm>
            <a:off x="-118505" y="3735932"/>
            <a:ext cx="589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/>
              <a:t>Supernova</a:t>
            </a:r>
          </a:p>
        </p:txBody>
      </p:sp>
      <p:sp>
        <p:nvSpPr>
          <p:cNvPr id="35" name="Tittel 1"/>
          <p:cNvSpPr txBox="1">
            <a:spLocks/>
          </p:cNvSpPr>
          <p:nvPr/>
        </p:nvSpPr>
        <p:spPr>
          <a:xfrm>
            <a:off x="257175" y="173818"/>
            <a:ext cx="11549814" cy="554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Krefter som gir oss “akselerasjonens tidsalder”</a:t>
            </a:r>
          </a:p>
        </p:txBody>
      </p:sp>
    </p:spTree>
    <p:extLst>
      <p:ext uri="{BB962C8B-B14F-4D97-AF65-F5344CB8AC3E}">
        <p14:creationId xmlns:p14="http://schemas.microsoft.com/office/powerpoint/2010/main" val="189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9" grpId="0"/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Globalseringens</a:t>
            </a:r>
            <a:r>
              <a:rPr lang="nb-NO" dirty="0"/>
              <a:t> mulighetsrom for norsk </a:t>
            </a:r>
            <a:r>
              <a:rPr lang="nb-NO" dirty="0" err="1"/>
              <a:t>bioøkonomi</a:t>
            </a:r>
            <a:endParaRPr lang="en-US" dirty="0"/>
          </a:p>
        </p:txBody>
      </p:sp>
      <p:grpSp>
        <p:nvGrpSpPr>
          <p:cNvPr id="33" name="Gruppe 32"/>
          <p:cNvGrpSpPr/>
          <p:nvPr/>
        </p:nvGrpSpPr>
        <p:grpSpPr>
          <a:xfrm>
            <a:off x="320845" y="1252124"/>
            <a:ext cx="3513221" cy="3145487"/>
            <a:chOff x="320845" y="1252124"/>
            <a:chExt cx="3513221" cy="3145487"/>
          </a:xfrm>
        </p:grpSpPr>
        <p:sp>
          <p:nvSpPr>
            <p:cNvPr id="21" name="Rektangel 20"/>
            <p:cNvSpPr/>
            <p:nvPr/>
          </p:nvSpPr>
          <p:spPr>
            <a:xfrm>
              <a:off x="320845" y="1252124"/>
              <a:ext cx="3513221" cy="3145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153" y="2453591"/>
              <a:ext cx="2608603" cy="1675686"/>
            </a:xfrm>
            <a:prstGeom prst="rect">
              <a:avLst/>
            </a:prstGeom>
          </p:spPr>
        </p:pic>
        <p:sp>
          <p:nvSpPr>
            <p:cNvPr id="8" name="Rektangel 7"/>
            <p:cNvSpPr/>
            <p:nvPr/>
          </p:nvSpPr>
          <p:spPr>
            <a:xfrm>
              <a:off x="320846" y="1252124"/>
              <a:ext cx="35132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/>
                <a:t>Tettere</a:t>
              </a:r>
              <a:r>
                <a:rPr lang="en-US" sz="2000" b="1" dirty="0"/>
                <a:t> </a:t>
              </a:r>
              <a:r>
                <a:rPr lang="en-US" sz="2000" b="1" dirty="0" err="1"/>
                <a:t>kobling</a:t>
              </a:r>
              <a:r>
                <a:rPr lang="en-US" sz="2000" b="1" dirty="0"/>
                <a:t> </a:t>
              </a:r>
              <a:r>
                <a:rPr lang="en-US" sz="2000" b="1" dirty="0" err="1"/>
                <a:t>til</a:t>
              </a:r>
              <a:r>
                <a:rPr lang="en-US" sz="2000" b="1" dirty="0"/>
                <a:t> store </a:t>
              </a:r>
              <a:r>
                <a:rPr lang="en-US" sz="2000" b="1" dirty="0" err="1"/>
                <a:t>markeder</a:t>
              </a:r>
              <a:endParaRPr lang="en-US" sz="2000" b="1" dirty="0"/>
            </a:p>
          </p:txBody>
        </p:sp>
      </p:grpSp>
      <p:grpSp>
        <p:nvGrpSpPr>
          <p:cNvPr id="34" name="Gruppe 33"/>
          <p:cNvGrpSpPr/>
          <p:nvPr/>
        </p:nvGrpSpPr>
        <p:grpSpPr>
          <a:xfrm>
            <a:off x="4163175" y="1252124"/>
            <a:ext cx="3513222" cy="3145487"/>
            <a:chOff x="4163175" y="1252124"/>
            <a:chExt cx="3513222" cy="3145487"/>
          </a:xfrm>
        </p:grpSpPr>
        <p:sp>
          <p:nvSpPr>
            <p:cNvPr id="31" name="Rektangel 30"/>
            <p:cNvSpPr/>
            <p:nvPr/>
          </p:nvSpPr>
          <p:spPr>
            <a:xfrm>
              <a:off x="4163176" y="1252124"/>
              <a:ext cx="3513221" cy="3145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020" y="2095622"/>
              <a:ext cx="2107532" cy="2107532"/>
            </a:xfrm>
            <a:prstGeom prst="rect">
              <a:avLst/>
            </a:prstGeom>
          </p:spPr>
        </p:pic>
        <p:sp>
          <p:nvSpPr>
            <p:cNvPr id="12" name="Rektangel 11"/>
            <p:cNvSpPr/>
            <p:nvPr/>
          </p:nvSpPr>
          <p:spPr>
            <a:xfrm>
              <a:off x="4163175" y="1252124"/>
              <a:ext cx="35132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/>
                <a:t>Voksende</a:t>
              </a:r>
              <a:r>
                <a:rPr lang="en-US" sz="2000" b="1" dirty="0"/>
                <a:t> </a:t>
              </a:r>
              <a:r>
                <a:rPr lang="en-US" sz="2000" b="1" dirty="0" err="1"/>
                <a:t>bevissthet</a:t>
              </a:r>
              <a:r>
                <a:rPr lang="en-US" sz="2000" b="1" dirty="0"/>
                <a:t> </a:t>
              </a:r>
              <a:r>
                <a:rPr lang="en-US" sz="2000" b="1" dirty="0" err="1"/>
                <a:t>rundt</a:t>
              </a:r>
              <a:r>
                <a:rPr lang="en-US" sz="2000" b="1" dirty="0"/>
                <a:t> </a:t>
              </a:r>
              <a:r>
                <a:rPr lang="en-US" sz="2000" b="1" dirty="0" err="1"/>
                <a:t>matsikkerhet</a:t>
              </a:r>
              <a:r>
                <a:rPr lang="en-US" sz="2000" b="1" dirty="0"/>
                <a:t> </a:t>
              </a:r>
            </a:p>
          </p:txBody>
        </p:sp>
      </p:grpSp>
      <p:grpSp>
        <p:nvGrpSpPr>
          <p:cNvPr id="35" name="Gruppe 34"/>
          <p:cNvGrpSpPr/>
          <p:nvPr/>
        </p:nvGrpSpPr>
        <p:grpSpPr>
          <a:xfrm>
            <a:off x="8005509" y="1252124"/>
            <a:ext cx="3593204" cy="3145487"/>
            <a:chOff x="8005509" y="1252124"/>
            <a:chExt cx="3593204" cy="3145487"/>
          </a:xfrm>
        </p:grpSpPr>
        <p:sp>
          <p:nvSpPr>
            <p:cNvPr id="32" name="Rektangel 31"/>
            <p:cNvSpPr/>
            <p:nvPr/>
          </p:nvSpPr>
          <p:spPr>
            <a:xfrm>
              <a:off x="8005509" y="1252124"/>
              <a:ext cx="3513221" cy="3145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ktangel 17"/>
            <p:cNvSpPr/>
            <p:nvPr/>
          </p:nvSpPr>
          <p:spPr>
            <a:xfrm>
              <a:off x="8034510" y="1252124"/>
              <a:ext cx="35642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/>
                <a:t>Teknologisk</a:t>
              </a:r>
              <a:r>
                <a:rPr lang="en-US" sz="2000" b="1" dirty="0"/>
                <a:t> </a:t>
              </a:r>
              <a:r>
                <a:rPr lang="en-US" sz="2000" b="1" dirty="0" err="1"/>
                <a:t>mulig</a:t>
              </a:r>
              <a:r>
                <a:rPr lang="en-US" sz="2000" b="1" dirty="0"/>
                <a:t> </a:t>
              </a:r>
              <a:r>
                <a:rPr lang="en-US" sz="2000" b="1" dirty="0" err="1"/>
                <a:t>å</a:t>
              </a:r>
              <a:r>
                <a:rPr lang="en-US" sz="2000" b="1" dirty="0"/>
                <a:t> </a:t>
              </a:r>
              <a:r>
                <a:rPr lang="en-US" sz="2000" b="1" dirty="0" err="1"/>
                <a:t>koble</a:t>
              </a:r>
              <a:r>
                <a:rPr lang="en-US" sz="2000" b="1" dirty="0"/>
                <a:t> </a:t>
              </a:r>
              <a:r>
                <a:rPr lang="en-US" sz="2000" b="1" dirty="0" err="1"/>
                <a:t>produsent</a:t>
              </a:r>
              <a:r>
                <a:rPr lang="en-US" sz="2000" b="1" dirty="0"/>
                <a:t> </a:t>
              </a:r>
              <a:r>
                <a:rPr lang="en-US" sz="2000" b="1" dirty="0" err="1"/>
                <a:t>og</a:t>
              </a:r>
              <a:r>
                <a:rPr lang="en-US" sz="2000" b="1" dirty="0"/>
                <a:t> </a:t>
              </a:r>
              <a:r>
                <a:rPr lang="en-US" sz="2000" b="1" dirty="0" err="1"/>
                <a:t>forbruker</a:t>
              </a:r>
              <a:r>
                <a:rPr lang="en-US" sz="2000" b="1" dirty="0"/>
                <a:t> </a:t>
              </a:r>
              <a:r>
                <a:rPr lang="en-US" sz="2000" b="1" dirty="0" err="1"/>
                <a:t>direkte</a:t>
              </a:r>
              <a:endParaRPr lang="en-US" sz="2000" b="1" dirty="0"/>
            </a:p>
          </p:txBody>
        </p:sp>
        <p:pic>
          <p:nvPicPr>
            <p:cNvPr id="19" name="Bild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0004" y="2082399"/>
              <a:ext cx="2633217" cy="2155897"/>
            </a:xfrm>
            <a:prstGeom prst="rect">
              <a:avLst/>
            </a:prstGeom>
          </p:spPr>
        </p:pic>
      </p:grpSp>
      <p:grpSp>
        <p:nvGrpSpPr>
          <p:cNvPr id="38" name="Gruppe 37"/>
          <p:cNvGrpSpPr/>
          <p:nvPr/>
        </p:nvGrpSpPr>
        <p:grpSpPr>
          <a:xfrm>
            <a:off x="320845" y="4780124"/>
            <a:ext cx="10137492" cy="1672574"/>
            <a:chOff x="320845" y="4780124"/>
            <a:chExt cx="10137492" cy="1672574"/>
          </a:xfrm>
        </p:grpSpPr>
        <p:pic>
          <p:nvPicPr>
            <p:cNvPr id="22" name="Bild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1756" y="4780124"/>
              <a:ext cx="2408507" cy="1672574"/>
            </a:xfrm>
            <a:prstGeom prst="rect">
              <a:avLst/>
            </a:prstGeom>
          </p:spPr>
        </p:pic>
        <p:pic>
          <p:nvPicPr>
            <p:cNvPr id="24" name="Bild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8348" y="5135390"/>
              <a:ext cx="4059989" cy="962041"/>
            </a:xfrm>
            <a:prstGeom prst="rect">
              <a:avLst/>
            </a:prstGeom>
          </p:spPr>
        </p:pic>
        <p:sp>
          <p:nvSpPr>
            <p:cNvPr id="37" name="Femkant 36"/>
            <p:cNvSpPr/>
            <p:nvPr/>
          </p:nvSpPr>
          <p:spPr>
            <a:xfrm>
              <a:off x="320845" y="4780124"/>
              <a:ext cx="2550692" cy="1672574"/>
            </a:xfrm>
            <a:prstGeom prst="homePlate">
              <a:avLst>
                <a:gd name="adj" fmla="val 1179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Case </a:t>
              </a:r>
              <a:r>
                <a:rPr lang="en-US" sz="2000" b="1" dirty="0" err="1">
                  <a:solidFill>
                    <a:schemeClr val="tx1"/>
                  </a:solidFill>
                </a:rPr>
                <a:t>eksempel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7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Teknologiens mulighetsrom for norsk </a:t>
            </a:r>
            <a:r>
              <a:rPr lang="nb-NO" dirty="0" err="1"/>
              <a:t>bioøkonomi</a:t>
            </a:r>
            <a:endParaRPr lang="nb-NO" dirty="0"/>
          </a:p>
        </p:txBody>
      </p:sp>
      <p:grpSp>
        <p:nvGrpSpPr>
          <p:cNvPr id="13" name="Gruppe 12"/>
          <p:cNvGrpSpPr/>
          <p:nvPr/>
        </p:nvGrpSpPr>
        <p:grpSpPr>
          <a:xfrm>
            <a:off x="4163175" y="1252124"/>
            <a:ext cx="3513222" cy="3145487"/>
            <a:chOff x="4163175" y="1252124"/>
            <a:chExt cx="3513222" cy="3145487"/>
          </a:xfrm>
        </p:grpSpPr>
        <p:grpSp>
          <p:nvGrpSpPr>
            <p:cNvPr id="34" name="Gruppe 33"/>
            <p:cNvGrpSpPr/>
            <p:nvPr/>
          </p:nvGrpSpPr>
          <p:grpSpPr>
            <a:xfrm>
              <a:off x="4163175" y="1252124"/>
              <a:ext cx="3513222" cy="3145487"/>
              <a:chOff x="4163175" y="1252124"/>
              <a:chExt cx="3513222" cy="3145487"/>
            </a:xfrm>
          </p:grpSpPr>
          <p:sp>
            <p:nvSpPr>
              <p:cNvPr id="31" name="Rektangel 30"/>
              <p:cNvSpPr/>
              <p:nvPr/>
            </p:nvSpPr>
            <p:spPr>
              <a:xfrm>
                <a:off x="4163176" y="1252124"/>
                <a:ext cx="3513221" cy="31454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2" name="Rektangel 11"/>
              <p:cNvSpPr/>
              <p:nvPr/>
            </p:nvSpPr>
            <p:spPr>
              <a:xfrm>
                <a:off x="4163175" y="1252124"/>
                <a:ext cx="351322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b-NO" sz="2000" b="1" dirty="0"/>
                  <a:t>AI og maskinlæring gir muligheter for å bedre produksjon og optimalisering</a:t>
                </a:r>
              </a:p>
            </p:txBody>
          </p:sp>
        </p:grpSp>
        <p:pic>
          <p:nvPicPr>
            <p:cNvPr id="20" name="Bild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4328" y="2504971"/>
              <a:ext cx="1311870" cy="1655456"/>
            </a:xfrm>
            <a:prstGeom prst="rect">
              <a:avLst/>
            </a:prstGeom>
          </p:spPr>
        </p:pic>
      </p:grpSp>
      <p:grpSp>
        <p:nvGrpSpPr>
          <p:cNvPr id="11" name="Gruppe 10"/>
          <p:cNvGrpSpPr/>
          <p:nvPr/>
        </p:nvGrpSpPr>
        <p:grpSpPr>
          <a:xfrm>
            <a:off x="8005509" y="1252124"/>
            <a:ext cx="3593204" cy="3145487"/>
            <a:chOff x="8005509" y="1252124"/>
            <a:chExt cx="3593204" cy="3145487"/>
          </a:xfrm>
        </p:grpSpPr>
        <p:grpSp>
          <p:nvGrpSpPr>
            <p:cNvPr id="35" name="Gruppe 34"/>
            <p:cNvGrpSpPr/>
            <p:nvPr/>
          </p:nvGrpSpPr>
          <p:grpSpPr>
            <a:xfrm>
              <a:off x="8005509" y="1252124"/>
              <a:ext cx="3593204" cy="3145487"/>
              <a:chOff x="8005509" y="1252124"/>
              <a:chExt cx="3593204" cy="3145487"/>
            </a:xfrm>
          </p:grpSpPr>
          <p:sp>
            <p:nvSpPr>
              <p:cNvPr id="32" name="Rektangel 31"/>
              <p:cNvSpPr/>
              <p:nvPr/>
            </p:nvSpPr>
            <p:spPr>
              <a:xfrm>
                <a:off x="8005509" y="1252124"/>
                <a:ext cx="3513221" cy="31454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8" name="Rektangel 17"/>
              <p:cNvSpPr/>
              <p:nvPr/>
            </p:nvSpPr>
            <p:spPr>
              <a:xfrm>
                <a:off x="8034510" y="1252124"/>
                <a:ext cx="356420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b-NO" sz="2000" b="1" dirty="0"/>
                  <a:t>Genteknologi gir mulighetsrom for bedre avlinger, mindre sykdommer, mindre sprøytemidler</a:t>
                </a:r>
              </a:p>
            </p:txBody>
          </p:sp>
        </p:grpSp>
        <p:pic>
          <p:nvPicPr>
            <p:cNvPr id="23" name="Bild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426" y="2645064"/>
              <a:ext cx="1784370" cy="1336556"/>
            </a:xfrm>
            <a:prstGeom prst="rect">
              <a:avLst/>
            </a:prstGeom>
          </p:spPr>
        </p:pic>
      </p:grpSp>
      <p:grpSp>
        <p:nvGrpSpPr>
          <p:cNvPr id="9" name="Gruppe 8"/>
          <p:cNvGrpSpPr/>
          <p:nvPr/>
        </p:nvGrpSpPr>
        <p:grpSpPr>
          <a:xfrm>
            <a:off x="320845" y="1252124"/>
            <a:ext cx="3513221" cy="3145487"/>
            <a:chOff x="320845" y="1252124"/>
            <a:chExt cx="3513221" cy="3145487"/>
          </a:xfrm>
        </p:grpSpPr>
        <p:grpSp>
          <p:nvGrpSpPr>
            <p:cNvPr id="33" name="Gruppe 32"/>
            <p:cNvGrpSpPr/>
            <p:nvPr/>
          </p:nvGrpSpPr>
          <p:grpSpPr>
            <a:xfrm>
              <a:off x="320845" y="1252124"/>
              <a:ext cx="3513221" cy="3145487"/>
              <a:chOff x="320845" y="1252124"/>
              <a:chExt cx="3513221" cy="3145487"/>
            </a:xfrm>
          </p:grpSpPr>
          <p:sp>
            <p:nvSpPr>
              <p:cNvPr id="21" name="Rektangel 20"/>
              <p:cNvSpPr/>
              <p:nvPr/>
            </p:nvSpPr>
            <p:spPr>
              <a:xfrm>
                <a:off x="320845" y="1252124"/>
                <a:ext cx="3513221" cy="31454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8" name="Rektangel 7"/>
              <p:cNvSpPr/>
              <p:nvPr/>
            </p:nvSpPr>
            <p:spPr>
              <a:xfrm>
                <a:off x="320846" y="1252124"/>
                <a:ext cx="351321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b-NO" sz="2000" b="1" dirty="0"/>
                  <a:t>Kodifisering av tillitt gir muligheter til bedre kobling I verdikjeden</a:t>
                </a:r>
              </a:p>
            </p:txBody>
          </p:sp>
        </p:grpSp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924" y="2350815"/>
              <a:ext cx="1925053" cy="1925053"/>
            </a:xfrm>
            <a:prstGeom prst="rect">
              <a:avLst/>
            </a:prstGeom>
          </p:spPr>
        </p:pic>
      </p:grpSp>
      <p:grpSp>
        <p:nvGrpSpPr>
          <p:cNvPr id="7" name="Gruppe 6"/>
          <p:cNvGrpSpPr/>
          <p:nvPr/>
        </p:nvGrpSpPr>
        <p:grpSpPr>
          <a:xfrm>
            <a:off x="320845" y="4686261"/>
            <a:ext cx="8644357" cy="1860299"/>
            <a:chOff x="320845" y="4686261"/>
            <a:chExt cx="8644357" cy="1860299"/>
          </a:xfrm>
        </p:grpSpPr>
        <p:sp>
          <p:nvSpPr>
            <p:cNvPr id="37" name="Femkant 36"/>
            <p:cNvSpPr/>
            <p:nvPr/>
          </p:nvSpPr>
          <p:spPr>
            <a:xfrm>
              <a:off x="320845" y="4780124"/>
              <a:ext cx="2550692" cy="1672574"/>
            </a:xfrm>
            <a:prstGeom prst="homePlate">
              <a:avLst>
                <a:gd name="adj" fmla="val 1179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000" b="1" dirty="0">
                  <a:solidFill>
                    <a:schemeClr val="tx1"/>
                  </a:solidFill>
                </a:rPr>
                <a:t>Case eksempel</a:t>
              </a:r>
            </a:p>
          </p:txBody>
        </p:sp>
        <p:pic>
          <p:nvPicPr>
            <p:cNvPr id="5" name="Bilde 4"/>
            <p:cNvPicPr>
              <a:picLocks noChangeAspect="1"/>
            </p:cNvPicPr>
            <p:nvPr/>
          </p:nvPicPr>
          <p:blipFill rotWithShape="1">
            <a:blip r:embed="rId6"/>
            <a:srcRect l="15372" t="22289" r="14792" b="30933"/>
            <a:stretch/>
          </p:blipFill>
          <p:spPr>
            <a:xfrm>
              <a:off x="5901159" y="4778396"/>
              <a:ext cx="3064043" cy="1368253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 rotWithShape="1">
            <a:blip r:embed="rId7"/>
            <a:srcRect l="27681" t="27059" r="29861"/>
            <a:stretch/>
          </p:blipFill>
          <p:spPr>
            <a:xfrm>
              <a:off x="3590703" y="4686261"/>
              <a:ext cx="1925054" cy="1860299"/>
            </a:xfrm>
            <a:prstGeom prst="rect">
              <a:avLst/>
            </a:prstGeom>
          </p:spPr>
        </p:pic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A7CC610-C2B7-A24A-BC40-8FFF32FE64D4}"/>
              </a:ext>
            </a:extLst>
          </p:cNvPr>
          <p:cNvSpPr txBox="1"/>
          <p:nvPr/>
        </p:nvSpPr>
        <p:spPr>
          <a:xfrm>
            <a:off x="9816611" y="5231689"/>
            <a:ext cx="1399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>
                <a:latin typeface="Arial Rounded MT Bold" panose="020F0704030504030204" pitchFamily="34" charset="77"/>
              </a:rPr>
              <a:t>fish</a:t>
            </a:r>
            <a:r>
              <a:rPr lang="nb-NO" sz="4400" dirty="0" err="1">
                <a:latin typeface="Arial Rounded MT Bold" panose="020F0704030504030204" pitchFamily="34" charset="77"/>
              </a:rPr>
              <a:t>AI</a:t>
            </a:r>
            <a:endParaRPr lang="nb-NO" sz="44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50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Klimapolitikkens mulighetsrom for norsk </a:t>
            </a:r>
            <a:r>
              <a:rPr lang="nb-NO" dirty="0" err="1"/>
              <a:t>bioøkonomi</a:t>
            </a:r>
            <a:endParaRPr lang="nb-NO" dirty="0"/>
          </a:p>
        </p:txBody>
      </p:sp>
      <p:grpSp>
        <p:nvGrpSpPr>
          <p:cNvPr id="17" name="Gruppe 16"/>
          <p:cNvGrpSpPr/>
          <p:nvPr/>
        </p:nvGrpSpPr>
        <p:grpSpPr>
          <a:xfrm>
            <a:off x="320845" y="1252124"/>
            <a:ext cx="3513221" cy="3145487"/>
            <a:chOff x="320845" y="1252124"/>
            <a:chExt cx="3513221" cy="3145487"/>
          </a:xfrm>
        </p:grpSpPr>
        <p:grpSp>
          <p:nvGrpSpPr>
            <p:cNvPr id="33" name="Gruppe 32"/>
            <p:cNvGrpSpPr/>
            <p:nvPr/>
          </p:nvGrpSpPr>
          <p:grpSpPr>
            <a:xfrm>
              <a:off x="320845" y="1252124"/>
              <a:ext cx="3513221" cy="3145487"/>
              <a:chOff x="320845" y="1252124"/>
              <a:chExt cx="3513221" cy="3145487"/>
            </a:xfrm>
          </p:grpSpPr>
          <p:sp>
            <p:nvSpPr>
              <p:cNvPr id="21" name="Rektangel 20"/>
              <p:cNvSpPr/>
              <p:nvPr/>
            </p:nvSpPr>
            <p:spPr>
              <a:xfrm>
                <a:off x="320845" y="1252124"/>
                <a:ext cx="3513221" cy="31454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8" name="Rektangel 7"/>
              <p:cNvSpPr/>
              <p:nvPr/>
            </p:nvSpPr>
            <p:spPr>
              <a:xfrm>
                <a:off x="320846" y="1252124"/>
                <a:ext cx="351321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b-NO" sz="2000" b="1" dirty="0"/>
                  <a:t>Effektiv matproduksjon blir politisk viktigere</a:t>
                </a:r>
              </a:p>
            </p:txBody>
          </p:sp>
        </p:grpSp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407" y="2645064"/>
              <a:ext cx="2692848" cy="1508995"/>
            </a:xfrm>
            <a:prstGeom prst="rect">
              <a:avLst/>
            </a:prstGeom>
          </p:spPr>
        </p:pic>
      </p:grpSp>
      <p:grpSp>
        <p:nvGrpSpPr>
          <p:cNvPr id="19" name="Gruppe 18"/>
          <p:cNvGrpSpPr/>
          <p:nvPr/>
        </p:nvGrpSpPr>
        <p:grpSpPr>
          <a:xfrm>
            <a:off x="4163175" y="1252124"/>
            <a:ext cx="3513222" cy="3145487"/>
            <a:chOff x="4163175" y="1252124"/>
            <a:chExt cx="3513222" cy="3145487"/>
          </a:xfrm>
        </p:grpSpPr>
        <p:grpSp>
          <p:nvGrpSpPr>
            <p:cNvPr id="34" name="Gruppe 33"/>
            <p:cNvGrpSpPr/>
            <p:nvPr/>
          </p:nvGrpSpPr>
          <p:grpSpPr>
            <a:xfrm>
              <a:off x="4163175" y="1252124"/>
              <a:ext cx="3513222" cy="3145487"/>
              <a:chOff x="4163175" y="1252124"/>
              <a:chExt cx="3513222" cy="3145487"/>
            </a:xfrm>
          </p:grpSpPr>
          <p:sp>
            <p:nvSpPr>
              <p:cNvPr id="31" name="Rektangel 30"/>
              <p:cNvSpPr/>
              <p:nvPr/>
            </p:nvSpPr>
            <p:spPr>
              <a:xfrm>
                <a:off x="4163176" y="1252124"/>
                <a:ext cx="3513221" cy="31454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2" name="Rektangel 11"/>
              <p:cNvSpPr/>
              <p:nvPr/>
            </p:nvSpPr>
            <p:spPr>
              <a:xfrm>
                <a:off x="4163175" y="1252124"/>
                <a:ext cx="351322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err="1"/>
                  <a:t>Gode</a:t>
                </a:r>
                <a:r>
                  <a:rPr lang="en-US" sz="2000" b="1" dirty="0"/>
                  <a:t> data for </a:t>
                </a:r>
                <a:r>
                  <a:rPr lang="en-US" sz="2000" b="1" dirty="0" err="1"/>
                  <a:t>mål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av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karbonavtrykk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og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dermed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muligheter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til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å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optimalisere</a:t>
                </a:r>
                <a:r>
                  <a:rPr lang="en-US" sz="2000" b="1" dirty="0"/>
                  <a:t> drift </a:t>
                </a:r>
              </a:p>
            </p:txBody>
          </p:sp>
        </p:grpSp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0235" y="2645064"/>
              <a:ext cx="2101847" cy="1611416"/>
            </a:xfrm>
            <a:prstGeom prst="rect">
              <a:avLst/>
            </a:prstGeom>
          </p:spPr>
        </p:pic>
      </p:grpSp>
      <p:grpSp>
        <p:nvGrpSpPr>
          <p:cNvPr id="22" name="Gruppe 21"/>
          <p:cNvGrpSpPr/>
          <p:nvPr/>
        </p:nvGrpSpPr>
        <p:grpSpPr>
          <a:xfrm>
            <a:off x="8005509" y="1252124"/>
            <a:ext cx="3593204" cy="3145487"/>
            <a:chOff x="8005509" y="1252124"/>
            <a:chExt cx="3593204" cy="3145487"/>
          </a:xfrm>
        </p:grpSpPr>
        <p:grpSp>
          <p:nvGrpSpPr>
            <p:cNvPr id="35" name="Gruppe 34"/>
            <p:cNvGrpSpPr/>
            <p:nvPr/>
          </p:nvGrpSpPr>
          <p:grpSpPr>
            <a:xfrm>
              <a:off x="8005509" y="1252124"/>
              <a:ext cx="3593204" cy="3145487"/>
              <a:chOff x="8005509" y="1252124"/>
              <a:chExt cx="3593204" cy="3145487"/>
            </a:xfrm>
          </p:grpSpPr>
          <p:sp>
            <p:nvSpPr>
              <p:cNvPr id="32" name="Rektangel 31"/>
              <p:cNvSpPr/>
              <p:nvPr/>
            </p:nvSpPr>
            <p:spPr>
              <a:xfrm>
                <a:off x="8005509" y="1252124"/>
                <a:ext cx="3513221" cy="31454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8" name="Rektangel 17"/>
              <p:cNvSpPr/>
              <p:nvPr/>
            </p:nvSpPr>
            <p:spPr>
              <a:xfrm>
                <a:off x="8034510" y="1252124"/>
                <a:ext cx="356420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err="1"/>
                  <a:t>Kooperativ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modell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en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styrke</a:t>
                </a:r>
                <a:r>
                  <a:rPr lang="en-US" sz="2000" b="1" dirty="0"/>
                  <a:t> </a:t>
                </a:r>
                <a:r>
                  <a:rPr lang="mr-IN" sz="2000" b="1" dirty="0"/>
                  <a:t>–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kritisk</a:t>
                </a:r>
                <a:r>
                  <a:rPr lang="en-US" sz="2000" b="1" dirty="0"/>
                  <a:t> masse</a:t>
                </a:r>
                <a:endParaRPr lang="nb-NO" sz="2000" b="1" dirty="0"/>
              </a:p>
            </p:txBody>
          </p:sp>
        </p:grpSp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3456" y="2448880"/>
              <a:ext cx="1477328" cy="986047"/>
            </a:xfrm>
            <a:prstGeom prst="rect">
              <a:avLst/>
            </a:prstGeom>
          </p:spPr>
        </p:pic>
        <p:pic>
          <p:nvPicPr>
            <p:cNvPr id="15" name="Bild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5870" y="3435255"/>
              <a:ext cx="738664" cy="738664"/>
            </a:xfrm>
            <a:prstGeom prst="rect">
              <a:avLst/>
            </a:prstGeom>
          </p:spPr>
        </p:pic>
        <p:pic>
          <p:nvPicPr>
            <p:cNvPr id="16" name="Bild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3866" y="3450772"/>
              <a:ext cx="1038942" cy="793374"/>
            </a:xfrm>
            <a:prstGeom prst="rect">
              <a:avLst/>
            </a:prstGeom>
          </p:spPr>
        </p:pic>
      </p:grpSp>
      <p:grpSp>
        <p:nvGrpSpPr>
          <p:cNvPr id="26" name="Gruppe 25"/>
          <p:cNvGrpSpPr/>
          <p:nvPr/>
        </p:nvGrpSpPr>
        <p:grpSpPr>
          <a:xfrm>
            <a:off x="320845" y="4780124"/>
            <a:ext cx="8644357" cy="1681577"/>
            <a:chOff x="320845" y="4780124"/>
            <a:chExt cx="8644357" cy="1681577"/>
          </a:xfrm>
        </p:grpSpPr>
        <p:sp>
          <p:nvSpPr>
            <p:cNvPr id="37" name="Femkant 36"/>
            <p:cNvSpPr/>
            <p:nvPr/>
          </p:nvSpPr>
          <p:spPr>
            <a:xfrm>
              <a:off x="320845" y="4780124"/>
              <a:ext cx="2550692" cy="1672574"/>
            </a:xfrm>
            <a:prstGeom prst="homePlate">
              <a:avLst>
                <a:gd name="adj" fmla="val 11798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000" b="1" dirty="0">
                  <a:solidFill>
                    <a:schemeClr val="tx1"/>
                  </a:solidFill>
                </a:rPr>
                <a:t>Case eksempel</a:t>
              </a:r>
            </a:p>
          </p:txBody>
        </p:sp>
        <p:pic>
          <p:nvPicPr>
            <p:cNvPr id="24" name="Bilde 23"/>
            <p:cNvPicPr>
              <a:picLocks noChangeAspect="1"/>
            </p:cNvPicPr>
            <p:nvPr/>
          </p:nvPicPr>
          <p:blipFill rotWithShape="1">
            <a:blip r:embed="rId7"/>
            <a:srcRect b="19411"/>
            <a:stretch/>
          </p:blipFill>
          <p:spPr>
            <a:xfrm>
              <a:off x="5981370" y="5115784"/>
              <a:ext cx="2983832" cy="1336914"/>
            </a:xfrm>
            <a:prstGeom prst="rect">
              <a:avLst/>
            </a:prstGeom>
          </p:spPr>
        </p:pic>
        <p:pic>
          <p:nvPicPr>
            <p:cNvPr id="25" name="Bild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1948" y="4839113"/>
              <a:ext cx="2460925" cy="1622588"/>
            </a:xfrm>
            <a:prstGeom prst="rect">
              <a:avLst/>
            </a:prstGeom>
          </p:spPr>
        </p:pic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21E042D9-84C1-E24C-A27A-22D30D713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0784" y="4921072"/>
            <a:ext cx="1360873" cy="11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/>
          <p:cNvGrpSpPr/>
          <p:nvPr/>
        </p:nvGrpSpPr>
        <p:grpSpPr>
          <a:xfrm>
            <a:off x="7450824" y="2195563"/>
            <a:ext cx="4487176" cy="1317072"/>
            <a:chOff x="7450824" y="2186197"/>
            <a:chExt cx="4487176" cy="1317072"/>
          </a:xfrm>
        </p:grpSpPr>
        <p:grpSp>
          <p:nvGrpSpPr>
            <p:cNvPr id="41" name="Gruppe 40"/>
            <p:cNvGrpSpPr/>
            <p:nvPr/>
          </p:nvGrpSpPr>
          <p:grpSpPr>
            <a:xfrm>
              <a:off x="7450824" y="2186197"/>
              <a:ext cx="3431739" cy="459783"/>
              <a:chOff x="7450824" y="4813431"/>
              <a:chExt cx="3431739" cy="459783"/>
            </a:xfrm>
          </p:grpSpPr>
          <p:sp>
            <p:nvSpPr>
              <p:cNvPr id="42" name="Ellipse 41"/>
              <p:cNvSpPr/>
              <p:nvPr/>
            </p:nvSpPr>
            <p:spPr>
              <a:xfrm>
                <a:off x="7450824" y="4813431"/>
                <a:ext cx="494940" cy="45978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8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43" name="TekstSylinder 42"/>
              <p:cNvSpPr txBox="1"/>
              <p:nvPr/>
            </p:nvSpPr>
            <p:spPr>
              <a:xfrm>
                <a:off x="8153650" y="4843267"/>
                <a:ext cx="27289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b="1" dirty="0"/>
                  <a:t>Teknologisk adopsjon</a:t>
                </a:r>
              </a:p>
            </p:txBody>
          </p:sp>
        </p:grpSp>
        <p:sp>
          <p:nvSpPr>
            <p:cNvPr id="45" name="TekstSylinder 44"/>
            <p:cNvSpPr txBox="1"/>
            <p:nvPr/>
          </p:nvSpPr>
          <p:spPr>
            <a:xfrm>
              <a:off x="8153650" y="2672272"/>
              <a:ext cx="3784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For sen tilpasning gir lav konkurranseevne</a:t>
              </a:r>
            </a:p>
            <a:p>
              <a:r>
                <a:rPr lang="nb-NO" sz="1600" dirty="0"/>
                <a:t>For tidlig tilpasning gir for høy kostnad og mulig teknologisk risiko</a:t>
              </a:r>
            </a:p>
          </p:txBody>
        </p:sp>
      </p:grpSp>
      <p:sp>
        <p:nvSpPr>
          <p:cNvPr id="35" name="Tittel 1"/>
          <p:cNvSpPr txBox="1">
            <a:spLocks/>
          </p:cNvSpPr>
          <p:nvPr/>
        </p:nvSpPr>
        <p:spPr>
          <a:xfrm>
            <a:off x="257175" y="173818"/>
            <a:ext cx="11549814" cy="554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Store muligheter, men også store utfordringer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37" y="4617611"/>
            <a:ext cx="4447634" cy="129639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37" y="1912525"/>
            <a:ext cx="4452620" cy="129639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37" y="3265068"/>
            <a:ext cx="4447634" cy="1296396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1363579" y="1171073"/>
            <a:ext cx="371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Muligheter</a:t>
            </a:r>
            <a:r>
              <a:rPr lang="en-US" sz="2000" b="1" dirty="0"/>
              <a:t> for </a:t>
            </a:r>
            <a:r>
              <a:rPr lang="en-US" sz="2000" b="1" dirty="0" err="1"/>
              <a:t>norsk</a:t>
            </a:r>
            <a:r>
              <a:rPr lang="en-US" sz="2000" b="1" dirty="0"/>
              <a:t> </a:t>
            </a:r>
            <a:r>
              <a:rPr lang="en-US" sz="2000" b="1" dirty="0" err="1"/>
              <a:t>bioøkonomi</a:t>
            </a:r>
            <a:endParaRPr lang="en-US" sz="2000" b="1" dirty="0"/>
          </a:p>
        </p:txBody>
      </p:sp>
      <p:sp>
        <p:nvSpPr>
          <p:cNvPr id="70" name="TekstSylinder 69"/>
          <p:cNvSpPr txBox="1"/>
          <p:nvPr/>
        </p:nvSpPr>
        <p:spPr>
          <a:xfrm>
            <a:off x="7698294" y="1171073"/>
            <a:ext cx="386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Utfordringer</a:t>
            </a:r>
            <a:r>
              <a:rPr lang="en-US" sz="2000" b="1" dirty="0"/>
              <a:t> for </a:t>
            </a:r>
            <a:r>
              <a:rPr lang="en-US" sz="2000" b="1" dirty="0" err="1"/>
              <a:t>norsk</a:t>
            </a:r>
            <a:r>
              <a:rPr lang="en-US" sz="2000" b="1" dirty="0"/>
              <a:t> </a:t>
            </a:r>
            <a:r>
              <a:rPr lang="en-US" sz="2000" b="1" dirty="0" err="1"/>
              <a:t>bioøkonomi</a:t>
            </a:r>
            <a:endParaRPr lang="en-US" sz="2000" b="1" dirty="0"/>
          </a:p>
        </p:txBody>
      </p:sp>
      <p:grpSp>
        <p:nvGrpSpPr>
          <p:cNvPr id="11" name="Gruppe 10"/>
          <p:cNvGrpSpPr/>
          <p:nvPr/>
        </p:nvGrpSpPr>
        <p:grpSpPr>
          <a:xfrm>
            <a:off x="7450824" y="3751648"/>
            <a:ext cx="4279214" cy="1070850"/>
            <a:chOff x="7450824" y="3742282"/>
            <a:chExt cx="4279214" cy="1070850"/>
          </a:xfrm>
        </p:grpSpPr>
        <p:grpSp>
          <p:nvGrpSpPr>
            <p:cNvPr id="71" name="Gruppe 70"/>
            <p:cNvGrpSpPr/>
            <p:nvPr/>
          </p:nvGrpSpPr>
          <p:grpSpPr>
            <a:xfrm>
              <a:off x="7450824" y="3742282"/>
              <a:ext cx="3570102" cy="459783"/>
              <a:chOff x="7450824" y="4813431"/>
              <a:chExt cx="3570102" cy="459783"/>
            </a:xfrm>
          </p:grpSpPr>
          <p:sp>
            <p:nvSpPr>
              <p:cNvPr id="73" name="Ellipse 72"/>
              <p:cNvSpPr/>
              <p:nvPr/>
            </p:nvSpPr>
            <p:spPr>
              <a:xfrm>
                <a:off x="7450824" y="4813431"/>
                <a:ext cx="494940" cy="45978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8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74" name="TekstSylinder 73"/>
              <p:cNvSpPr txBox="1"/>
              <p:nvPr/>
            </p:nvSpPr>
            <p:spPr>
              <a:xfrm>
                <a:off x="8153650" y="4843267"/>
                <a:ext cx="28672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b="1" dirty="0"/>
                  <a:t>Utdaterte driftsmodeller</a:t>
                </a:r>
              </a:p>
            </p:txBody>
          </p:sp>
        </p:grpSp>
        <p:sp>
          <p:nvSpPr>
            <p:cNvPr id="75" name="TekstSylinder 74"/>
            <p:cNvSpPr txBox="1"/>
            <p:nvPr/>
          </p:nvSpPr>
          <p:spPr>
            <a:xfrm>
              <a:off x="8153650" y="4228357"/>
              <a:ext cx="3576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Teknologisk endring ikke møtt med tilpassede måter å gjøre ting på </a:t>
              </a:r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7450824" y="4960803"/>
            <a:ext cx="4279214" cy="1070850"/>
            <a:chOff x="7450824" y="4960803"/>
            <a:chExt cx="4279214" cy="1070850"/>
          </a:xfrm>
        </p:grpSpPr>
        <p:grpSp>
          <p:nvGrpSpPr>
            <p:cNvPr id="77" name="Gruppe 76"/>
            <p:cNvGrpSpPr/>
            <p:nvPr/>
          </p:nvGrpSpPr>
          <p:grpSpPr>
            <a:xfrm>
              <a:off x="7450824" y="4960803"/>
              <a:ext cx="3570102" cy="459783"/>
              <a:chOff x="7450824" y="4813431"/>
              <a:chExt cx="3570102" cy="459783"/>
            </a:xfrm>
          </p:grpSpPr>
          <p:sp>
            <p:nvSpPr>
              <p:cNvPr id="78" name="Ellipse 77"/>
              <p:cNvSpPr/>
              <p:nvPr/>
            </p:nvSpPr>
            <p:spPr>
              <a:xfrm>
                <a:off x="7450824" y="4813431"/>
                <a:ext cx="494940" cy="45978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8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79" name="TekstSylinder 78"/>
              <p:cNvSpPr txBox="1"/>
              <p:nvPr/>
            </p:nvSpPr>
            <p:spPr>
              <a:xfrm>
                <a:off x="8153650" y="4843267"/>
                <a:ext cx="28672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b="1" dirty="0"/>
                  <a:t>Politisk uspiselig</a:t>
                </a:r>
              </a:p>
            </p:txBody>
          </p:sp>
        </p:grpSp>
        <p:sp>
          <p:nvSpPr>
            <p:cNvPr id="80" name="TekstSylinder 79"/>
            <p:cNvSpPr txBox="1"/>
            <p:nvPr/>
          </p:nvSpPr>
          <p:spPr>
            <a:xfrm>
              <a:off x="8153650" y="5446878"/>
              <a:ext cx="3576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Mulige nye eksportmarkeder og ønsket politisk styring kan skape mismatch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0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Klyngetenkning som metode for blågrønn-samhandling</a:t>
            </a:r>
          </a:p>
        </p:txBody>
      </p:sp>
      <p:pic>
        <p:nvPicPr>
          <p:cNvPr id="101" name="Bild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617920"/>
            <a:ext cx="5341111" cy="3568037"/>
          </a:xfrm>
          <a:prstGeom prst="rect">
            <a:avLst/>
          </a:prstGeom>
        </p:spPr>
      </p:pic>
      <p:sp>
        <p:nvSpPr>
          <p:cNvPr id="113" name="Rektangel 112"/>
          <p:cNvSpPr/>
          <p:nvPr/>
        </p:nvSpPr>
        <p:spPr>
          <a:xfrm>
            <a:off x="6032082" y="161792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>
                <a:solidFill>
                  <a:srgbClr val="545454"/>
                </a:solidFill>
                <a:latin typeface="arial" charset="0"/>
              </a:rPr>
              <a:t>Hva:</a:t>
            </a:r>
          </a:p>
          <a:p>
            <a:r>
              <a:rPr lang="nb-NO" dirty="0">
                <a:solidFill>
                  <a:srgbClr val="545454"/>
                </a:solidFill>
                <a:latin typeface="arial" charset="0"/>
              </a:rPr>
              <a:t>Et nettverk av bedrifter, leverandører og partnere i en spesifikk bransje i en spesifikk geografisk region</a:t>
            </a:r>
          </a:p>
          <a:p>
            <a:endParaRPr lang="nb-NO" dirty="0">
              <a:solidFill>
                <a:srgbClr val="545454"/>
              </a:solidFill>
              <a:latin typeface="arial" charset="0"/>
            </a:endParaRPr>
          </a:p>
          <a:p>
            <a:r>
              <a:rPr lang="nb-NO" b="1" dirty="0">
                <a:solidFill>
                  <a:srgbClr val="545454"/>
                </a:solidFill>
                <a:latin typeface="arial" charset="0"/>
              </a:rPr>
              <a:t>Hvordan: </a:t>
            </a:r>
          </a:p>
          <a:p>
            <a:r>
              <a:rPr lang="nb-NO" dirty="0">
                <a:solidFill>
                  <a:srgbClr val="545454"/>
                </a:solidFill>
                <a:latin typeface="arial" charset="0"/>
              </a:rPr>
              <a:t>Ved å holde sammen kan firma i felleskap nyte godt av lokal ekspertise, utdannet arbeidskraft og ny kunnskap </a:t>
            </a:r>
            <a:r>
              <a:rPr lang="mr-IN" dirty="0">
                <a:solidFill>
                  <a:srgbClr val="545454"/>
                </a:solidFill>
                <a:latin typeface="arial" charset="0"/>
              </a:rPr>
              <a:t>–</a:t>
            </a:r>
            <a:r>
              <a:rPr lang="nb-NO" dirty="0">
                <a:solidFill>
                  <a:srgbClr val="545454"/>
                </a:solidFill>
                <a:latin typeface="arial" charset="0"/>
              </a:rPr>
              <a:t> nettverkseffekter</a:t>
            </a:r>
          </a:p>
          <a:p>
            <a:endParaRPr lang="nb-NO" dirty="0">
              <a:solidFill>
                <a:srgbClr val="545454"/>
              </a:solidFill>
              <a:latin typeface="arial" charset="0"/>
            </a:endParaRPr>
          </a:p>
          <a:p>
            <a:r>
              <a:rPr lang="nb-NO" b="1" dirty="0">
                <a:solidFill>
                  <a:srgbClr val="545454"/>
                </a:solidFill>
                <a:latin typeface="arial" charset="0"/>
              </a:rPr>
              <a:t>Hvorfor: </a:t>
            </a:r>
          </a:p>
          <a:p>
            <a:r>
              <a:rPr lang="nb-NO" dirty="0">
                <a:solidFill>
                  <a:srgbClr val="545454"/>
                </a:solidFill>
                <a:latin typeface="arial" charset="0"/>
              </a:rPr>
              <a:t>Klynger gir små bedrifter muligheten til storskalafordeler. Verdikjeder og verdinettverk knyttes tettere sammen og gjør virksomheter mer robuste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7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lykkes med å styrke koblingene i klynger?</a:t>
            </a:r>
          </a:p>
        </p:txBody>
      </p:sp>
      <p:sp>
        <p:nvSpPr>
          <p:cNvPr id="17" name="Femkant 16"/>
          <p:cNvSpPr/>
          <p:nvPr/>
        </p:nvSpPr>
        <p:spPr>
          <a:xfrm>
            <a:off x="392046" y="1574156"/>
            <a:ext cx="1309188" cy="3703934"/>
          </a:xfrm>
          <a:prstGeom prst="homePlate">
            <a:avLst>
              <a:gd name="adj" fmla="val 8503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Forsterke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koblinger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2326511" y="966743"/>
            <a:ext cx="18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Kritiske</a:t>
            </a:r>
            <a:r>
              <a:rPr lang="en-US" sz="2000" b="1" dirty="0"/>
              <a:t> </a:t>
            </a:r>
            <a:r>
              <a:rPr lang="en-US" sz="2000" b="1" dirty="0" err="1"/>
              <a:t>faktorer</a:t>
            </a:r>
            <a:endParaRPr lang="en-US" sz="2000" b="1" dirty="0"/>
          </a:p>
        </p:txBody>
      </p:sp>
      <p:sp>
        <p:nvSpPr>
          <p:cNvPr id="20" name="TekstSylinder 19"/>
          <p:cNvSpPr txBox="1"/>
          <p:nvPr/>
        </p:nvSpPr>
        <p:spPr>
          <a:xfrm>
            <a:off x="7477245" y="978284"/>
            <a:ext cx="1858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Potensiell</a:t>
            </a:r>
            <a:r>
              <a:rPr lang="en-US" sz="2000" b="1" dirty="0"/>
              <a:t> </a:t>
            </a:r>
            <a:r>
              <a:rPr lang="en-US" sz="2000" b="1" dirty="0" err="1"/>
              <a:t>risiko</a:t>
            </a:r>
            <a:endParaRPr lang="en-US" sz="2000" b="1" dirty="0"/>
          </a:p>
        </p:txBody>
      </p:sp>
      <p:grpSp>
        <p:nvGrpSpPr>
          <p:cNvPr id="52" name="Gruppe 51"/>
          <p:cNvGrpSpPr/>
          <p:nvPr/>
        </p:nvGrpSpPr>
        <p:grpSpPr>
          <a:xfrm>
            <a:off x="1990845" y="1586335"/>
            <a:ext cx="3893666" cy="369332"/>
            <a:chOff x="1990845" y="1586335"/>
            <a:chExt cx="3893666" cy="369332"/>
          </a:xfrm>
        </p:grpSpPr>
        <p:sp>
          <p:nvSpPr>
            <p:cNvPr id="8" name="Ellipse 7"/>
            <p:cNvSpPr/>
            <p:nvPr/>
          </p:nvSpPr>
          <p:spPr>
            <a:xfrm>
              <a:off x="1990845" y="1604933"/>
              <a:ext cx="347241" cy="324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" name="Rektangel 8"/>
            <p:cNvSpPr/>
            <p:nvPr/>
          </p:nvSpPr>
          <p:spPr>
            <a:xfrm>
              <a:off x="2516473" y="1586335"/>
              <a:ext cx="3368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Bygge på eksisterende kapasiteter</a:t>
              </a:r>
            </a:p>
          </p:txBody>
        </p:sp>
      </p:grpSp>
      <p:grpSp>
        <p:nvGrpSpPr>
          <p:cNvPr id="66" name="Gruppe 65"/>
          <p:cNvGrpSpPr/>
          <p:nvPr/>
        </p:nvGrpSpPr>
        <p:grpSpPr>
          <a:xfrm>
            <a:off x="1990845" y="2140072"/>
            <a:ext cx="3878918" cy="369332"/>
            <a:chOff x="1990845" y="2140072"/>
            <a:chExt cx="3878918" cy="369332"/>
          </a:xfrm>
        </p:grpSpPr>
        <p:sp>
          <p:nvSpPr>
            <p:cNvPr id="22" name="Ellipse 21"/>
            <p:cNvSpPr/>
            <p:nvPr/>
          </p:nvSpPr>
          <p:spPr>
            <a:xfrm>
              <a:off x="1990845" y="2159207"/>
              <a:ext cx="347241" cy="324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" name="Rektangel 9"/>
            <p:cNvSpPr/>
            <p:nvPr/>
          </p:nvSpPr>
          <p:spPr>
            <a:xfrm>
              <a:off x="2516473" y="2140072"/>
              <a:ext cx="3353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/>
                <a:t>Forsterke bruken av privat kapital </a:t>
              </a:r>
              <a:endParaRPr lang="nb-NO" dirty="0"/>
            </a:p>
          </p:txBody>
        </p:sp>
      </p:grpSp>
      <p:grpSp>
        <p:nvGrpSpPr>
          <p:cNvPr id="54" name="Gruppe 53"/>
          <p:cNvGrpSpPr/>
          <p:nvPr/>
        </p:nvGrpSpPr>
        <p:grpSpPr>
          <a:xfrm>
            <a:off x="1990845" y="2693809"/>
            <a:ext cx="4716519" cy="369332"/>
            <a:chOff x="1990845" y="2693809"/>
            <a:chExt cx="4716519" cy="369332"/>
          </a:xfrm>
        </p:grpSpPr>
        <p:sp>
          <p:nvSpPr>
            <p:cNvPr id="23" name="Ellipse 22"/>
            <p:cNvSpPr/>
            <p:nvPr/>
          </p:nvSpPr>
          <p:spPr>
            <a:xfrm>
              <a:off x="1990845" y="2713480"/>
              <a:ext cx="347241" cy="324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1" name="Rektangel 10"/>
            <p:cNvSpPr/>
            <p:nvPr/>
          </p:nvSpPr>
          <p:spPr>
            <a:xfrm>
              <a:off x="2516473" y="2693809"/>
              <a:ext cx="41908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Relevante møteplasser for felles prosjekter</a:t>
              </a:r>
            </a:p>
          </p:txBody>
        </p:sp>
      </p:grpSp>
      <p:grpSp>
        <p:nvGrpSpPr>
          <p:cNvPr id="55" name="Gruppe 54"/>
          <p:cNvGrpSpPr/>
          <p:nvPr/>
        </p:nvGrpSpPr>
        <p:grpSpPr>
          <a:xfrm>
            <a:off x="1990845" y="3247546"/>
            <a:ext cx="6621628" cy="369332"/>
            <a:chOff x="1990845" y="3247546"/>
            <a:chExt cx="6621628" cy="369332"/>
          </a:xfrm>
        </p:grpSpPr>
        <p:sp>
          <p:nvSpPr>
            <p:cNvPr id="24" name="Ellipse 23"/>
            <p:cNvSpPr/>
            <p:nvPr/>
          </p:nvSpPr>
          <p:spPr>
            <a:xfrm>
              <a:off x="1990845" y="3267753"/>
              <a:ext cx="347241" cy="324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2" name="Rektangel 11"/>
            <p:cNvSpPr/>
            <p:nvPr/>
          </p:nvSpPr>
          <p:spPr>
            <a:xfrm>
              <a:off x="2516473" y="324754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nb-NO" dirty="0"/>
                <a:t>God tilgang på humankapital</a:t>
              </a:r>
            </a:p>
          </p:txBody>
        </p:sp>
      </p:grpSp>
      <p:grpSp>
        <p:nvGrpSpPr>
          <p:cNvPr id="56" name="Gruppe 55"/>
          <p:cNvGrpSpPr/>
          <p:nvPr/>
        </p:nvGrpSpPr>
        <p:grpSpPr>
          <a:xfrm>
            <a:off x="1990845" y="3801283"/>
            <a:ext cx="3797421" cy="369332"/>
            <a:chOff x="1990845" y="3801283"/>
            <a:chExt cx="3797421" cy="369332"/>
          </a:xfrm>
        </p:grpSpPr>
        <p:sp>
          <p:nvSpPr>
            <p:cNvPr id="25" name="Ellipse 24"/>
            <p:cNvSpPr/>
            <p:nvPr/>
          </p:nvSpPr>
          <p:spPr>
            <a:xfrm>
              <a:off x="1990845" y="3822026"/>
              <a:ext cx="347241" cy="324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3" name="Rektangel 12"/>
            <p:cNvSpPr/>
            <p:nvPr/>
          </p:nvSpPr>
          <p:spPr>
            <a:xfrm>
              <a:off x="2516473" y="3801283"/>
              <a:ext cx="32717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 err="1"/>
                <a:t>Bottom</a:t>
              </a:r>
              <a:r>
                <a:rPr lang="nb-NO" dirty="0"/>
                <a:t> – up klyngeidentifikasjon</a:t>
              </a:r>
            </a:p>
          </p:txBody>
        </p:sp>
      </p:grpSp>
      <p:grpSp>
        <p:nvGrpSpPr>
          <p:cNvPr id="57" name="Gruppe 56"/>
          <p:cNvGrpSpPr/>
          <p:nvPr/>
        </p:nvGrpSpPr>
        <p:grpSpPr>
          <a:xfrm>
            <a:off x="1990845" y="4355020"/>
            <a:ext cx="3578580" cy="369332"/>
            <a:chOff x="1990845" y="4355020"/>
            <a:chExt cx="3578580" cy="369332"/>
          </a:xfrm>
        </p:grpSpPr>
        <p:sp>
          <p:nvSpPr>
            <p:cNvPr id="26" name="Ellipse 25"/>
            <p:cNvSpPr/>
            <p:nvPr/>
          </p:nvSpPr>
          <p:spPr>
            <a:xfrm>
              <a:off x="1990845" y="4376299"/>
              <a:ext cx="347241" cy="324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" name="Rektangel 13"/>
            <p:cNvSpPr/>
            <p:nvPr/>
          </p:nvSpPr>
          <p:spPr>
            <a:xfrm>
              <a:off x="2516473" y="4355020"/>
              <a:ext cx="30529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Følge markedet – ikke lede det</a:t>
              </a:r>
            </a:p>
          </p:txBody>
        </p:sp>
      </p:grpSp>
      <p:grpSp>
        <p:nvGrpSpPr>
          <p:cNvPr id="58" name="Gruppe 57"/>
          <p:cNvGrpSpPr/>
          <p:nvPr/>
        </p:nvGrpSpPr>
        <p:grpSpPr>
          <a:xfrm>
            <a:off x="1990845" y="4908758"/>
            <a:ext cx="3930086" cy="369332"/>
            <a:chOff x="1990845" y="4908758"/>
            <a:chExt cx="3930086" cy="369332"/>
          </a:xfrm>
        </p:grpSpPr>
        <p:sp>
          <p:nvSpPr>
            <p:cNvPr id="27" name="Ellipse 26"/>
            <p:cNvSpPr/>
            <p:nvPr/>
          </p:nvSpPr>
          <p:spPr>
            <a:xfrm>
              <a:off x="1990845" y="4930574"/>
              <a:ext cx="347241" cy="324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5" name="Rektangel 14"/>
            <p:cNvSpPr/>
            <p:nvPr/>
          </p:nvSpPr>
          <p:spPr>
            <a:xfrm>
              <a:off x="2516473" y="4908758"/>
              <a:ext cx="34044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Involvere forskningsmiljøer - bredt</a:t>
              </a:r>
            </a:p>
          </p:txBody>
        </p:sp>
      </p:grpSp>
      <p:grpSp>
        <p:nvGrpSpPr>
          <p:cNvPr id="59" name="Gruppe 58"/>
          <p:cNvGrpSpPr/>
          <p:nvPr/>
        </p:nvGrpSpPr>
        <p:grpSpPr>
          <a:xfrm>
            <a:off x="7130004" y="1586335"/>
            <a:ext cx="3661946" cy="369332"/>
            <a:chOff x="7130004" y="1586335"/>
            <a:chExt cx="3661946" cy="369332"/>
          </a:xfrm>
        </p:grpSpPr>
        <p:sp>
          <p:nvSpPr>
            <p:cNvPr id="40" name="Ellipse 39"/>
            <p:cNvSpPr/>
            <p:nvPr/>
          </p:nvSpPr>
          <p:spPr>
            <a:xfrm>
              <a:off x="7130004" y="1604933"/>
              <a:ext cx="347241" cy="32409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8" name="Rektangel 17"/>
            <p:cNvSpPr/>
            <p:nvPr/>
          </p:nvSpPr>
          <p:spPr>
            <a:xfrm>
              <a:off x="7686035" y="1586335"/>
              <a:ext cx="3105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Ønsketenkning </a:t>
              </a:r>
              <a:r>
                <a:rPr lang="mr-IN" dirty="0"/>
                <a:t>–</a:t>
              </a:r>
              <a:r>
                <a:rPr lang="nb-NO" dirty="0"/>
                <a:t> ”vil så gjerne”</a:t>
              </a:r>
            </a:p>
          </p:txBody>
        </p:sp>
      </p:grpSp>
      <p:grpSp>
        <p:nvGrpSpPr>
          <p:cNvPr id="61" name="Gruppe 60"/>
          <p:cNvGrpSpPr/>
          <p:nvPr/>
        </p:nvGrpSpPr>
        <p:grpSpPr>
          <a:xfrm>
            <a:off x="7130004" y="2702084"/>
            <a:ext cx="3615908" cy="384115"/>
            <a:chOff x="7130004" y="2702084"/>
            <a:chExt cx="3615908" cy="384115"/>
          </a:xfrm>
        </p:grpSpPr>
        <p:sp>
          <p:nvSpPr>
            <p:cNvPr id="42" name="Ellipse 41"/>
            <p:cNvSpPr/>
            <p:nvPr/>
          </p:nvSpPr>
          <p:spPr>
            <a:xfrm>
              <a:off x="7130004" y="2702084"/>
              <a:ext cx="347241" cy="32409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9" name="Rektangel 18"/>
            <p:cNvSpPr/>
            <p:nvPr/>
          </p:nvSpPr>
          <p:spPr>
            <a:xfrm>
              <a:off x="7686035" y="2716867"/>
              <a:ext cx="30598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Basere seg på kortsiktig kapital</a:t>
              </a:r>
            </a:p>
          </p:txBody>
        </p:sp>
      </p:grpSp>
      <p:grpSp>
        <p:nvGrpSpPr>
          <p:cNvPr id="60" name="Gruppe 59"/>
          <p:cNvGrpSpPr/>
          <p:nvPr/>
        </p:nvGrpSpPr>
        <p:grpSpPr>
          <a:xfrm>
            <a:off x="7130004" y="2140348"/>
            <a:ext cx="4929216" cy="403735"/>
            <a:chOff x="7130004" y="2140348"/>
            <a:chExt cx="4929216" cy="403735"/>
          </a:xfrm>
        </p:grpSpPr>
        <p:sp>
          <p:nvSpPr>
            <p:cNvPr id="41" name="Ellipse 40"/>
            <p:cNvSpPr/>
            <p:nvPr/>
          </p:nvSpPr>
          <p:spPr>
            <a:xfrm>
              <a:off x="7130004" y="2140348"/>
              <a:ext cx="347241" cy="32409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21" name="Rektangel 20"/>
            <p:cNvSpPr/>
            <p:nvPr/>
          </p:nvSpPr>
          <p:spPr>
            <a:xfrm>
              <a:off x="7612297" y="2174751"/>
              <a:ext cx="44469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”</a:t>
              </a:r>
              <a:r>
                <a:rPr lang="nb-NO" dirty="0" err="1"/>
                <a:t>Entrenchement</a:t>
              </a:r>
              <a:r>
                <a:rPr lang="nb-NO" dirty="0"/>
                <a:t>” av eksisterende virksomhet</a:t>
              </a:r>
            </a:p>
          </p:txBody>
        </p:sp>
      </p:grpSp>
      <p:grpSp>
        <p:nvGrpSpPr>
          <p:cNvPr id="62" name="Gruppe 61"/>
          <p:cNvGrpSpPr/>
          <p:nvPr/>
        </p:nvGrpSpPr>
        <p:grpSpPr>
          <a:xfrm>
            <a:off x="7130004" y="3240975"/>
            <a:ext cx="4486081" cy="387340"/>
            <a:chOff x="7130004" y="3240975"/>
            <a:chExt cx="4486081" cy="387340"/>
          </a:xfrm>
        </p:grpSpPr>
        <p:sp>
          <p:nvSpPr>
            <p:cNvPr id="43" name="Ellipse 42"/>
            <p:cNvSpPr/>
            <p:nvPr/>
          </p:nvSpPr>
          <p:spPr>
            <a:xfrm>
              <a:off x="7130004" y="3240975"/>
              <a:ext cx="347241" cy="32409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ektangel 46"/>
            <p:cNvSpPr/>
            <p:nvPr/>
          </p:nvSpPr>
          <p:spPr>
            <a:xfrm>
              <a:off x="7686035" y="3258983"/>
              <a:ext cx="39300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Klyngepolitikken blir for sektororientert </a:t>
              </a:r>
            </a:p>
          </p:txBody>
        </p:sp>
      </p:grpSp>
      <p:grpSp>
        <p:nvGrpSpPr>
          <p:cNvPr id="63" name="Gruppe 62"/>
          <p:cNvGrpSpPr/>
          <p:nvPr/>
        </p:nvGrpSpPr>
        <p:grpSpPr>
          <a:xfrm>
            <a:off x="7130004" y="3801099"/>
            <a:ext cx="3504339" cy="369332"/>
            <a:chOff x="7130004" y="3801099"/>
            <a:chExt cx="3504339" cy="369332"/>
          </a:xfrm>
        </p:grpSpPr>
        <p:sp>
          <p:nvSpPr>
            <p:cNvPr id="44" name="Ellipse 43"/>
            <p:cNvSpPr/>
            <p:nvPr/>
          </p:nvSpPr>
          <p:spPr>
            <a:xfrm>
              <a:off x="7130004" y="3836312"/>
              <a:ext cx="347241" cy="32409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8" name="Rektangel 47"/>
            <p:cNvSpPr/>
            <p:nvPr/>
          </p:nvSpPr>
          <p:spPr>
            <a:xfrm>
              <a:off x="7686035" y="3801099"/>
              <a:ext cx="29483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For stor grad av spesialisering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32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Klyngepartnere kan være langt unna kjernevirksomhet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13B8617-9228-A246-A794-F6EF0D407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2" y="897467"/>
            <a:ext cx="4104807" cy="3014132"/>
          </a:xfrm>
          <a:prstGeom prst="rect">
            <a:avLst/>
          </a:prstGeo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90293ECF-E5DB-2F4E-B4BA-05DCA2E2FB3D}"/>
              </a:ext>
            </a:extLst>
          </p:cNvPr>
          <p:cNvGrpSpPr/>
          <p:nvPr/>
        </p:nvGrpSpPr>
        <p:grpSpPr>
          <a:xfrm>
            <a:off x="5260139" y="897467"/>
            <a:ext cx="6826465" cy="5234468"/>
            <a:chOff x="5260139" y="897467"/>
            <a:chExt cx="6826465" cy="5234468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A2164C0B-EF9D-254F-87B5-58ABD655B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0139" y="2583716"/>
              <a:ext cx="6546850" cy="3548219"/>
            </a:xfrm>
            <a:prstGeom prst="rect">
              <a:avLst/>
            </a:prstGeom>
          </p:spPr>
        </p:pic>
        <p:pic>
          <p:nvPicPr>
            <p:cNvPr id="28" name="Bilde 27">
              <a:extLst>
                <a:ext uri="{FF2B5EF4-FFF2-40B4-BE49-F238E27FC236}">
                  <a16:creationId xmlns:a16="http://schemas.microsoft.com/office/drawing/2014/main" id="{3E6E8C48-5498-1748-80D1-85C8A0C66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0139" y="897467"/>
              <a:ext cx="6826465" cy="1725900"/>
            </a:xfrm>
            <a:prstGeom prst="rect">
              <a:avLst/>
            </a:prstGeom>
          </p:spPr>
        </p:pic>
      </p:grpSp>
      <p:pic>
        <p:nvPicPr>
          <p:cNvPr id="29" name="Bilde 28">
            <a:extLst>
              <a:ext uri="{FF2B5EF4-FFF2-40B4-BE49-F238E27FC236}">
                <a16:creationId xmlns:a16="http://schemas.microsoft.com/office/drawing/2014/main" id="{401A589C-D560-6F44-9EB2-F456F35F3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42" y="4205817"/>
            <a:ext cx="40513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mal_Nord_eng" id="{466B4CA1-CF3D-D74F-9731-6DB281C48B36}" vid="{365C4210-92B9-AF4E-9A7C-AC40A7771B6D}"/>
    </a:ext>
  </a:extLst>
</a:theme>
</file>

<file path=ppt/theme/theme2.xml><?xml version="1.0" encoding="utf-8"?>
<a:theme xmlns:a="http://schemas.openxmlformats.org/drawingml/2006/main" name="Egendefinert utforming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mal_Nord_eng" id="{466B4CA1-CF3D-D74F-9731-6DB281C48B36}" vid="{B1171AD9-FA19-A749-8847-2F89D3B0644E}"/>
    </a:ext>
  </a:extLst>
</a:theme>
</file>

<file path=ppt/theme/theme3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gendefinert utforming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mal_Nord_eng" id="{466B4CA1-CF3D-D74F-9731-6DB281C48B36}" vid="{CA156658-5E42-8242-B3DC-D1F6AFC6ED2B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88568379483D4E867A0C63E0CDC9CF" ma:contentTypeVersion="3" ma:contentTypeDescription="Opprett et nytt dokument." ma:contentTypeScope="" ma:versionID="04725dc4bc3e5a3a7a30d7c8f3c58fbe">
  <xsd:schema xmlns:xsd="http://www.w3.org/2001/XMLSchema" xmlns:xs="http://www.w3.org/2001/XMLSchema" xmlns:p="http://schemas.microsoft.com/office/2006/metadata/properties" xmlns:ns1="http://schemas.microsoft.com/sharepoint/v3" xmlns:ns2="73051fd9-4e97-408e-94f7-903861a0153e" targetNamespace="http://schemas.microsoft.com/office/2006/metadata/properties" ma:root="true" ma:fieldsID="157f2e62d0d5d30dbdfafac90fbf4cf4" ns1:_="" ns2:_="">
    <xsd:import namespace="http://schemas.microsoft.com/sharepoint/v3"/>
    <xsd:import namespace="73051fd9-4e97-408e-94f7-903861a0153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51fd9-4e97-408e-94f7-903861a01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EA019FE-F275-4D79-AAAB-E468358D9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3051fd9-4e97-408e-94f7-903861a01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3053C6-8F74-4E4E-80E2-AF07C50EA7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D2A615-2510-4B11-9C9D-7E6450B4C65C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3051fd9-4e97-408e-94f7-903861a0153e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PPmal_Nord_eng</Template>
  <TotalTime>9469</TotalTime>
  <Words>710</Words>
  <Application>Microsoft Office PowerPoint</Application>
  <PresentationFormat>Widescreen</PresentationFormat>
  <Paragraphs>126</Paragraphs>
  <Slides>10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10</vt:i4>
      </vt:variant>
    </vt:vector>
  </HeadingPairs>
  <TitlesOfParts>
    <vt:vector size="23" baseType="lpstr">
      <vt:lpstr>arial</vt:lpstr>
      <vt:lpstr>arial</vt:lpstr>
      <vt:lpstr>Arial Rounded MT Bold</vt:lpstr>
      <vt:lpstr>Avenir Next</vt:lpstr>
      <vt:lpstr>Calibri</vt:lpstr>
      <vt:lpstr>Calibri Light</vt:lpstr>
      <vt:lpstr>Mangal</vt:lpstr>
      <vt:lpstr>Times New Roman</vt:lpstr>
      <vt:lpstr>Wingdings</vt:lpstr>
      <vt:lpstr>Office-tema</vt:lpstr>
      <vt:lpstr>Egendefinert utforming</vt:lpstr>
      <vt:lpstr>2_Egendefinert utforming</vt:lpstr>
      <vt:lpstr>1_Egendefinert utforming</vt:lpstr>
      <vt:lpstr> </vt:lpstr>
      <vt:lpstr>PowerPoint-presentasjon</vt:lpstr>
      <vt:lpstr>Globalseringens mulighetsrom for norsk bioøkonomi</vt:lpstr>
      <vt:lpstr>Teknologiens mulighetsrom for norsk bioøkonomi</vt:lpstr>
      <vt:lpstr>Klimapolitikkens mulighetsrom for norsk bioøkonomi</vt:lpstr>
      <vt:lpstr>PowerPoint-presentasjon</vt:lpstr>
      <vt:lpstr>Klyngetenkning som metode for blågrønn-samhandling</vt:lpstr>
      <vt:lpstr>Hvordan lykkes med å styrke koblingene i klynger?</vt:lpstr>
      <vt:lpstr>Klyngepartnere kan være langt unna kjernevirksomhet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Kathleen Evans</dc:creator>
  <cp:lastModifiedBy>Trager, Hanne-Sofie</cp:lastModifiedBy>
  <cp:revision>172</cp:revision>
  <cp:lastPrinted>2017-05-18T07:34:39Z</cp:lastPrinted>
  <dcterms:created xsi:type="dcterms:W3CDTF">2016-01-13T11:47:04Z</dcterms:created>
  <dcterms:modified xsi:type="dcterms:W3CDTF">2018-02-01T06:03:52Z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0x0101004888568379483D4E867A0C63E0CDC9CF</vt:lpwstr>
  </property>
</Properties>
</file>