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2" r:id="rId4"/>
    <p:sldId id="259" r:id="rId5"/>
    <p:sldId id="264" r:id="rId6"/>
    <p:sldId id="263" r:id="rId7"/>
    <p:sldId id="265" r:id="rId8"/>
    <p:sldId id="261" r:id="rId9"/>
    <p:sldId id="266" r:id="rId10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02B"/>
    <a:srgbClr val="4C8F21"/>
    <a:srgbClr val="0082A3"/>
    <a:srgbClr val="00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66" d="100"/>
          <a:sy n="66" d="100"/>
        </p:scale>
        <p:origin x="-2304" y="-12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noProof="0" smtClean="0"/>
              <a:t>Klikk for å redigere tekststiler i malen</a:t>
            </a:r>
          </a:p>
          <a:p>
            <a:pPr lvl="1"/>
            <a:r>
              <a:rPr lang="nb-NO" altLang="nb-NO" noProof="0" smtClean="0"/>
              <a:t>Andre nivå</a:t>
            </a:r>
          </a:p>
          <a:p>
            <a:pPr lvl="2"/>
            <a:r>
              <a:rPr lang="nb-NO" altLang="nb-NO" noProof="0" smtClean="0"/>
              <a:t>Tredje nivå</a:t>
            </a:r>
          </a:p>
          <a:p>
            <a:pPr lvl="3"/>
            <a:r>
              <a:rPr lang="nb-NO" altLang="nb-NO" noProof="0" smtClean="0"/>
              <a:t>Fjerde nivå</a:t>
            </a:r>
          </a:p>
          <a:p>
            <a:pPr lvl="4"/>
            <a:r>
              <a:rPr lang="nb-NO" alt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A4AF419-058B-4034-A5D3-7062574A446B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302951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fld id="{4D9F0941-4837-499D-9B05-F48253681B85}" type="slidenum">
              <a:rPr lang="nb-NO" altLang="nb-NO" sz="1200"/>
              <a:pPr eaLnBrk="1" hangingPunct="1"/>
              <a:t>1</a:t>
            </a:fld>
            <a:endParaRPr lang="nb-NO" altLang="nb-NO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D9580-0BFC-4BB5-87FF-02655CC4125D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815521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D6A41-60B9-42A3-91D0-EC8605A80AD7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380770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15100" y="914400"/>
            <a:ext cx="1943100" cy="50292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85800" y="914400"/>
            <a:ext cx="5676900" cy="50292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E6983-585B-4024-AB14-B339B6542072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34638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A3CE0-64E3-4523-8ED1-62BB97F63EF6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5050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031A4-FF6B-4C62-BCDF-BAD107B0C765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382303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AD218-2DC6-4D52-947E-8A517590C03F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16356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E8FEE-802A-4F1B-8482-81EF81749559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38805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EAC7C-3484-46BF-B2D6-B7558271FDF4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304427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70B9D-403C-4853-9770-BA057961A4B2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8296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0DD2D-0749-4A8A-993C-5C2D0000DD2A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58468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E8753-04DD-4B20-AA5E-D38E0131A121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970766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0FB757B-42AC-4EB0-8B3C-C173EA441C66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  <p:sp>
        <p:nvSpPr>
          <p:cNvPr id="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14400"/>
            <a:ext cx="777240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Kort tittel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</p:txBody>
      </p:sp>
      <p:pic>
        <p:nvPicPr>
          <p:cNvPr id="1031" name="Picture 17" descr="I:\VISUELL PROFIL\Designelement\CMYK\Til ppt\Grønn_logo1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C8F2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C8F21"/>
          </a:solidFill>
          <a:latin typeface="Arial" charset="0"/>
          <a:cs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C8F21"/>
          </a:solidFill>
          <a:latin typeface="Arial" charset="0"/>
          <a:cs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C8F21"/>
          </a:solidFill>
          <a:latin typeface="Arial" charset="0"/>
          <a:cs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C8F21"/>
          </a:solidFill>
          <a:latin typeface="Arial" charset="0"/>
          <a:cs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4C8F21"/>
          </a:solidFill>
          <a:latin typeface="Arial" charset="0"/>
          <a:cs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4C8F21"/>
          </a:solidFill>
          <a:latin typeface="Arial" charset="0"/>
          <a:cs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4C8F21"/>
          </a:solidFill>
          <a:latin typeface="Arial" charset="0"/>
          <a:cs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4C8F21"/>
          </a:solidFill>
          <a:latin typeface="Arial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4" descr="C:\Users\riteng\Desktop\bloms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9" b="313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0" y="4038600"/>
            <a:ext cx="6858000" cy="161925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898000" tIns="154800" rIns="162000" bIns="154800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0"/>
              </a:spcBef>
            </a:pPr>
            <a:r>
              <a:rPr lang="nb-NO" altLang="nb-NO" sz="2300" b="1" dirty="0">
                <a:solidFill>
                  <a:srgbClr val="4C8F21"/>
                </a:solidFill>
                <a:latin typeface="Verdana" pitchFamily="34" charset="0"/>
              </a:rPr>
              <a:t>Fylkeskommunal boligpolitikk?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nb-NO" altLang="nb-NO" sz="1400" dirty="0">
                <a:latin typeface="Verdana" pitchFamily="34" charset="0"/>
              </a:rPr>
              <a:t>Seniorrådgiver Ole Bernt Skarstein</a:t>
            </a:r>
          </a:p>
          <a:p>
            <a:pPr eaLnBrk="1" hangingPunct="1">
              <a:spcBef>
                <a:spcPct val="50000"/>
              </a:spcBef>
            </a:pPr>
            <a:endParaRPr lang="nb-NO" altLang="nb-NO" sz="900" dirty="0">
              <a:latin typeface="Verdana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nb-NO" altLang="nb-NO" sz="900" dirty="0" smtClean="0">
                <a:latin typeface="Verdana" pitchFamily="34" charset="0"/>
              </a:rPr>
              <a:t>Plankonferansen 11. desember </a:t>
            </a:r>
            <a:r>
              <a:rPr lang="nb-NO" altLang="nb-NO" sz="900" dirty="0" smtClean="0">
                <a:latin typeface="Verdana" pitchFamily="34" charset="0"/>
              </a:rPr>
              <a:t>2013</a:t>
            </a:r>
            <a:endParaRPr lang="nb-NO" altLang="nb-NO" sz="900" dirty="0">
              <a:latin typeface="Verdana" pitchFamily="34" charset="0"/>
            </a:endParaRPr>
          </a:p>
        </p:txBody>
      </p:sp>
      <p:pic>
        <p:nvPicPr>
          <p:cNvPr id="2052" name="Picture 8" descr="C:\Documents and Settings\RBK27\Skrivebord\LOGO\NFK LOGO\Logo_nfk_CMY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62425"/>
            <a:ext cx="16605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2514600" y="4105275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2054" name="Text Box 10"/>
          <p:cNvSpPr txBox="1">
            <a:spLocks noChangeArrowheads="1"/>
          </p:cNvSpPr>
          <p:nvPr/>
        </p:nvSpPr>
        <p:spPr bwMode="auto">
          <a:xfrm>
            <a:off x="5562600" y="6643688"/>
            <a:ext cx="358140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nb-NO" altLang="nb-NO" sz="800">
                <a:solidFill>
                  <a:schemeClr val="folHlink"/>
                </a:solidFill>
                <a:latin typeface="Verdana" pitchFamily="34" charset="0"/>
              </a:rPr>
              <a:t>Foto: Bjørn Erik Olsen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268760"/>
            <a:ext cx="7772400" cy="468313"/>
          </a:xfrm>
        </p:spPr>
        <p:txBody>
          <a:bodyPr/>
          <a:lstStyle/>
          <a:p>
            <a:pPr eaLnBrk="1" hangingPunct="1"/>
            <a:r>
              <a:rPr lang="nb-NO" altLang="nb-NO" sz="3200" dirty="0" smtClean="0"/>
              <a:t>Fylkeskommunens boligpolitiske rolle – finns den?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060848"/>
            <a:ext cx="7772400" cy="4114800"/>
          </a:xfrm>
        </p:spPr>
        <p:txBody>
          <a:bodyPr/>
          <a:lstStyle/>
          <a:p>
            <a:pPr eaLnBrk="1" hangingPunct="1"/>
            <a:endParaRPr lang="nb-NO" altLang="nb-NO" dirty="0" smtClean="0"/>
          </a:p>
          <a:p>
            <a:pPr eaLnBrk="1" hangingPunct="1"/>
            <a:r>
              <a:rPr lang="nb-NO" altLang="nb-NO" sz="3600" dirty="0" smtClean="0"/>
              <a:t>Staten</a:t>
            </a:r>
          </a:p>
          <a:p>
            <a:pPr eaLnBrk="1" hangingPunct="1"/>
            <a:r>
              <a:rPr lang="nb-NO" altLang="nb-NO" dirty="0" smtClean="0">
                <a:solidFill>
                  <a:srgbClr val="FF0000"/>
                </a:solidFill>
              </a:rPr>
              <a:t>Fylkeskommunen</a:t>
            </a:r>
          </a:p>
          <a:p>
            <a:pPr eaLnBrk="1" hangingPunct="1"/>
            <a:r>
              <a:rPr lang="nb-NO" altLang="nb-NO" sz="3600" dirty="0" smtClean="0"/>
              <a:t>Kommunene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772400" cy="468313"/>
          </a:xfrm>
        </p:spPr>
        <p:txBody>
          <a:bodyPr/>
          <a:lstStyle/>
          <a:p>
            <a:r>
              <a:rPr lang="nb-NO" dirty="0" smtClean="0"/>
              <a:t>Fylkesplan for Nordland 2013-2025</a:t>
            </a:r>
            <a:r>
              <a:rPr lang="nb-NO" dirty="0"/>
              <a:t>: </a:t>
            </a:r>
          </a:p>
        </p:txBody>
      </p:sp>
      <p:sp>
        <p:nvSpPr>
          <p:cNvPr id="5" name="Plassholder for innhold 2"/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nb-NO" sz="2400" dirty="0" smtClean="0"/>
              <a:t>Målsetting: </a:t>
            </a:r>
          </a:p>
          <a:p>
            <a:pPr marL="0" indent="0">
              <a:buNone/>
            </a:pPr>
            <a:r>
              <a:rPr lang="nb-NO" sz="2400" b="1" dirty="0" smtClean="0"/>
              <a:t>Innbyggerne i Nordland skal ha gode levekår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sz="2400" dirty="0" smtClean="0"/>
              <a:t>Strategi:</a:t>
            </a:r>
            <a:endParaRPr lang="nb-NO" sz="2400" dirty="0"/>
          </a:p>
          <a:p>
            <a:pPr marL="0" indent="0">
              <a:buNone/>
            </a:pPr>
            <a:r>
              <a:rPr lang="nb-NO" sz="2400" b="1" dirty="0" smtClean="0"/>
              <a:t>Bidra til en boligpolitikk som ivaretar befolkningen, næringslivet og spesielle gruppers behov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sz="2400" dirty="0" smtClean="0"/>
              <a:t>Tiltak:</a:t>
            </a:r>
          </a:p>
          <a:p>
            <a:pPr marL="0" indent="0">
              <a:buNone/>
            </a:pPr>
            <a:r>
              <a:rPr lang="nb-NO" sz="2400" b="1" dirty="0" smtClean="0"/>
              <a:t>Boligprogram for Nordland</a:t>
            </a:r>
            <a:endParaRPr lang="nb-NO" sz="2400" b="1" dirty="0"/>
          </a:p>
        </p:txBody>
      </p:sp>
    </p:spTree>
    <p:extLst>
      <p:ext uri="{BB962C8B-B14F-4D97-AF65-F5344CB8AC3E}">
        <p14:creationId xmlns:p14="http://schemas.microsoft.com/office/powerpoint/2010/main" val="1096696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2400" cy="468313"/>
          </a:xfrm>
        </p:spPr>
        <p:txBody>
          <a:bodyPr/>
          <a:lstStyle/>
          <a:p>
            <a:r>
              <a:rPr lang="nb-NO" dirty="0"/>
              <a:t>B</a:t>
            </a:r>
            <a:r>
              <a:rPr lang="nb-NO" dirty="0" smtClean="0"/>
              <a:t>oligpolitiske oppgaver i fylkeskommunen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55576" y="1196752"/>
            <a:ext cx="7772400" cy="4114800"/>
          </a:xfrm>
        </p:spPr>
        <p:txBody>
          <a:bodyPr/>
          <a:lstStyle/>
          <a:p>
            <a:r>
              <a:rPr lang="nb-NO" dirty="0" smtClean="0"/>
              <a:t>Informere om arbeidsmåter, eksempler og virkemidler, bl.a. i samarbeid med Husbanken og Distriktssenteret </a:t>
            </a:r>
          </a:p>
          <a:p>
            <a:r>
              <a:rPr lang="nb-NO" dirty="0" smtClean="0"/>
              <a:t>Påvirke rammebetingelser i kommunikasjon med bl.a. KRD</a:t>
            </a:r>
          </a:p>
          <a:p>
            <a:r>
              <a:rPr lang="nb-NO" dirty="0" smtClean="0"/>
              <a:t>Delta i lokale og regionale prosesser knyttet til utredning og planlegging av boligpolitiske tiltak</a:t>
            </a:r>
          </a:p>
          <a:p>
            <a:r>
              <a:rPr lang="nb-NO" dirty="0" smtClean="0"/>
              <a:t>Bidra i gjennomføring og finansiering av boligpolitisk planarbeid </a:t>
            </a:r>
          </a:p>
          <a:p>
            <a:r>
              <a:rPr lang="nb-NO" dirty="0" smtClean="0"/>
              <a:t>Utforske boligpolitiske muligheter i dialog med viktige samfunnsaktører (helsesektoren, utdanningsinstitusjoner o.a.)</a:t>
            </a:r>
          </a:p>
          <a:p>
            <a:r>
              <a:rPr lang="nb-NO" dirty="0" smtClean="0"/>
              <a:t>Støtte opp om Husbankens arbeid der dette er formålstjenlig</a:t>
            </a:r>
          </a:p>
          <a:p>
            <a:r>
              <a:rPr lang="nb-NO" dirty="0" smtClean="0"/>
              <a:t>Etablere boligpolitiske tema som del av fylkeskommunens løpende utadvendte virksomhet (regionale nettverkssamlinger, planforum, LUK-samlinger o.a.)</a:t>
            </a:r>
          </a:p>
          <a:p>
            <a:r>
              <a:rPr lang="nb-NO" dirty="0" smtClean="0"/>
              <a:t>Veilede kommunene og bidra til fremskaffing av datagrunnlag og prognoser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04856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11560" y="1196752"/>
            <a:ext cx="7772400" cy="468313"/>
          </a:xfrm>
        </p:spPr>
        <p:txBody>
          <a:bodyPr/>
          <a:lstStyle/>
          <a:p>
            <a:r>
              <a:rPr lang="nb-NO" dirty="0" smtClean="0"/>
              <a:t>Utforming av </a:t>
            </a:r>
            <a:r>
              <a:rPr lang="nb-NO" dirty="0" smtClean="0"/>
              <a:t>kommunal / regional </a:t>
            </a:r>
            <a:r>
              <a:rPr lang="nb-NO" dirty="0" smtClean="0"/>
              <a:t>boligpolitikk.</a:t>
            </a:r>
            <a:br>
              <a:rPr lang="nb-NO" dirty="0" smtClean="0"/>
            </a:br>
            <a:r>
              <a:rPr lang="nb-NO" dirty="0" smtClean="0"/>
              <a:t>Forutsetning for fylkeskommunal medvirkning: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11560" y="2276872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 smtClean="0"/>
              <a:t>Nødvendig politisk og administrativ forankring sikres i kommunen(e)</a:t>
            </a:r>
          </a:p>
          <a:p>
            <a:pPr marL="0" indent="0">
              <a:buNone/>
            </a:pPr>
            <a:endParaRPr lang="nb-NO" sz="2400" b="1" dirty="0" smtClean="0"/>
          </a:p>
          <a:p>
            <a:r>
              <a:rPr lang="nb-NO" dirty="0" smtClean="0"/>
              <a:t>Det utarbeides boligpolitisk plan som vedtas av kommunestyret</a:t>
            </a:r>
          </a:p>
          <a:p>
            <a:r>
              <a:rPr lang="nb-NO" dirty="0" smtClean="0"/>
              <a:t>Ansvar for oppfølging og iverksetting tillegges rådmannen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22912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772400" cy="468313"/>
          </a:xfrm>
        </p:spPr>
        <p:txBody>
          <a:bodyPr/>
          <a:lstStyle/>
          <a:p>
            <a:r>
              <a:rPr lang="nb-NO" dirty="0" smtClean="0"/>
              <a:t>Boligpolitisk planlegging – Status i kommunene per november 2013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85800" y="2132856"/>
            <a:ext cx="7772400" cy="3810744"/>
          </a:xfrm>
        </p:spPr>
        <p:txBody>
          <a:bodyPr/>
          <a:lstStyle/>
          <a:p>
            <a:r>
              <a:rPr lang="nb-NO" dirty="0" smtClean="0"/>
              <a:t>5 kommuner har ferdig boligpolitisk plan </a:t>
            </a:r>
          </a:p>
          <a:p>
            <a:pPr marL="400050" lvl="1" indent="0">
              <a:buNone/>
            </a:pPr>
            <a:r>
              <a:rPr lang="nb-NO" dirty="0" smtClean="0"/>
              <a:t>(Sømna, Herøy, Rana, Beiarn og Narvik)</a:t>
            </a:r>
          </a:p>
          <a:p>
            <a:r>
              <a:rPr lang="nb-NO" dirty="0" smtClean="0"/>
              <a:t>8 kommuner har slik plan under arbeid </a:t>
            </a:r>
          </a:p>
          <a:p>
            <a:pPr marL="400050" lvl="1" indent="0">
              <a:buNone/>
            </a:pPr>
            <a:r>
              <a:rPr lang="nb-NO" dirty="0" smtClean="0"/>
              <a:t>(Vevelstad, Lurøy, Bodø, Gildeskål, Sørfold, Hamarøy, Tjeldsund og Sortland)</a:t>
            </a:r>
          </a:p>
          <a:p>
            <a:r>
              <a:rPr lang="nb-NO" dirty="0" smtClean="0"/>
              <a:t>(Helgeland Regionråd vurderer å gjennomføre et regionalt boligpolitisk planarbeid for sine 7 kommuner)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40917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65695" y="1124744"/>
            <a:ext cx="7772400" cy="468313"/>
          </a:xfrm>
        </p:spPr>
        <p:txBody>
          <a:bodyPr/>
          <a:lstStyle/>
          <a:p>
            <a:r>
              <a:rPr lang="nb-NO" dirty="0"/>
              <a:t>Kommunale utfordringer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55576" y="1556792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nb-NO" dirty="0"/>
          </a:p>
          <a:p>
            <a:r>
              <a:rPr lang="nb-NO" dirty="0"/>
              <a:t>Knapphet på egnede </a:t>
            </a:r>
            <a:r>
              <a:rPr lang="nb-NO" dirty="0" smtClean="0"/>
              <a:t>arealer til boligformål</a:t>
            </a:r>
            <a:endParaRPr lang="nb-NO" dirty="0"/>
          </a:p>
          <a:p>
            <a:r>
              <a:rPr lang="nb-NO" dirty="0" smtClean="0"/>
              <a:t>Utilstrekkelig plangrunnlag </a:t>
            </a:r>
            <a:r>
              <a:rPr lang="nb-NO" dirty="0"/>
              <a:t>(Kommuneplan)</a:t>
            </a:r>
          </a:p>
          <a:p>
            <a:r>
              <a:rPr lang="nb-NO" dirty="0" smtClean="0"/>
              <a:t>Finansiering</a:t>
            </a:r>
          </a:p>
          <a:p>
            <a:r>
              <a:rPr lang="nb-NO" dirty="0" smtClean="0"/>
              <a:t>Organisering</a:t>
            </a:r>
            <a:endParaRPr lang="nb-NO" dirty="0"/>
          </a:p>
          <a:p>
            <a:r>
              <a:rPr lang="nb-NO" dirty="0"/>
              <a:t>Boligforvaltning</a:t>
            </a:r>
          </a:p>
          <a:p>
            <a:r>
              <a:rPr lang="nb-NO" dirty="0"/>
              <a:t>Mangelfull plan- og </a:t>
            </a:r>
            <a:r>
              <a:rPr lang="nb-NO" dirty="0" smtClean="0"/>
              <a:t>utviklingskapasitet</a:t>
            </a:r>
            <a:endParaRPr lang="nb-NO" dirty="0"/>
          </a:p>
          <a:p>
            <a:r>
              <a:rPr lang="nb-NO" dirty="0"/>
              <a:t>Utvikling av boligpolitikk</a:t>
            </a:r>
          </a:p>
        </p:txBody>
      </p:sp>
    </p:spTree>
    <p:extLst>
      <p:ext uri="{BB962C8B-B14F-4D97-AF65-F5344CB8AC3E}">
        <p14:creationId xmlns:p14="http://schemas.microsoft.com/office/powerpoint/2010/main" val="3614807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2400" cy="468313"/>
          </a:xfrm>
        </p:spPr>
        <p:txBody>
          <a:bodyPr/>
          <a:lstStyle/>
          <a:p>
            <a:r>
              <a:rPr lang="nb-NO" dirty="0" smtClean="0"/>
              <a:t>Fylkeskommunal regionsenterpolitikk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83568" y="1268760"/>
            <a:ext cx="7772400" cy="4386808"/>
          </a:xfrm>
        </p:spPr>
        <p:txBody>
          <a:bodyPr/>
          <a:lstStyle/>
          <a:p>
            <a:pPr marL="0" indent="0">
              <a:buNone/>
            </a:pPr>
            <a:r>
              <a:rPr lang="nb-NO" sz="2400" dirty="0" smtClean="0"/>
              <a:t>Målsetting:</a:t>
            </a:r>
          </a:p>
          <a:p>
            <a:pPr marL="0" indent="0">
              <a:buNone/>
            </a:pPr>
            <a:r>
              <a:rPr lang="nb-NO" b="1" dirty="0" smtClean="0"/>
              <a:t>Regionsentrene skal være lokomotiver i livskraftige regioner</a:t>
            </a:r>
            <a:endParaRPr lang="nb-NO" b="1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sz="2400" dirty="0" smtClean="0"/>
              <a:t>Strategi:</a:t>
            </a:r>
          </a:p>
          <a:p>
            <a:pPr marL="0" indent="0">
              <a:buNone/>
            </a:pPr>
            <a:r>
              <a:rPr lang="nb-NO" b="1" dirty="0" smtClean="0"/>
              <a:t>Styrke regionsentrene som funksjonelle sentra</a:t>
            </a:r>
          </a:p>
          <a:p>
            <a:r>
              <a:rPr lang="nb-NO" dirty="0" smtClean="0"/>
              <a:t>10 regionsentra skal styrkes som funksjonelle sentra, som «lokomotiver» i livskraftige regioner  </a:t>
            </a:r>
          </a:p>
          <a:p>
            <a:pPr marL="400050" lvl="1" indent="0">
              <a:buNone/>
            </a:pPr>
            <a:r>
              <a:rPr lang="nb-NO" dirty="0" smtClean="0"/>
              <a:t>(Sortland, Svolvær, Leknes, Narvik, Bodø, Fauske, Mo i Rana, Mosjøen, Sandnessjøen og Brønnøysund)</a:t>
            </a:r>
          </a:p>
          <a:p>
            <a:r>
              <a:rPr lang="nb-NO" dirty="0" smtClean="0"/>
              <a:t>Bodøs rolle som fylkessenter, universitetsby og motor i nordområdesatsingen skal styrkes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20910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Regional boligpolitisk planlegging  - Utfordringer og muligheter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4114800"/>
          </a:xfrm>
        </p:spPr>
        <p:txBody>
          <a:bodyPr/>
          <a:lstStyle/>
          <a:p>
            <a:endParaRPr lang="nb-NO" dirty="0" smtClean="0"/>
          </a:p>
          <a:p>
            <a:r>
              <a:rPr lang="nb-NO" dirty="0" smtClean="0"/>
              <a:t>Regionalt perspektiv som premiss for lokal (kommunal) </a:t>
            </a:r>
            <a:r>
              <a:rPr lang="nb-NO" dirty="0" smtClean="0"/>
              <a:t>planlegging – regionrådets rolle?</a:t>
            </a:r>
            <a:endParaRPr lang="nb-NO" dirty="0" smtClean="0"/>
          </a:p>
          <a:p>
            <a:r>
              <a:rPr lang="nb-NO" dirty="0" smtClean="0"/>
              <a:t>Sentraliserende </a:t>
            </a:r>
            <a:r>
              <a:rPr lang="nb-NO" dirty="0" smtClean="0"/>
              <a:t>krefter – senterkommunen i nøkkelrolle</a:t>
            </a:r>
            <a:endParaRPr lang="nb-NO" dirty="0" smtClean="0"/>
          </a:p>
          <a:p>
            <a:r>
              <a:rPr lang="nb-NO" dirty="0" smtClean="0"/>
              <a:t>Kommunikasjoner</a:t>
            </a:r>
          </a:p>
          <a:p>
            <a:r>
              <a:rPr lang="nb-NO" dirty="0" smtClean="0"/>
              <a:t>Lovpålagte kontra ikke lovpålagte oppgaver i kommunene</a:t>
            </a:r>
          </a:p>
          <a:p>
            <a:r>
              <a:rPr lang="nb-NO" dirty="0" smtClean="0"/>
              <a:t>Høste av erfaringer og eksempler fra kommuner og andre</a:t>
            </a:r>
          </a:p>
          <a:p>
            <a:r>
              <a:rPr lang="nb-NO" dirty="0" smtClean="0"/>
              <a:t>Virkemidler og støttespillere: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Husbanken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Nordland fylkeskommune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Distriktssenteret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20653116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 utforming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0082A3"/>
      </a:hlink>
      <a:folHlink>
        <a:srgbClr val="B2B2B2"/>
      </a:folHlink>
    </a:clrScheme>
    <a:fontScheme name="Standard utforming">
      <a:majorFont>
        <a:latin typeface="Arial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399</Words>
  <Application>Microsoft Office PowerPoint</Application>
  <PresentationFormat>Skjermfremvisning (4:3)</PresentationFormat>
  <Paragraphs>69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0" baseType="lpstr">
      <vt:lpstr>Standard utforming</vt:lpstr>
      <vt:lpstr>PowerPoint-presentasjon</vt:lpstr>
      <vt:lpstr>Fylkeskommunens boligpolitiske rolle – finns den?</vt:lpstr>
      <vt:lpstr>Fylkesplan for Nordland 2013-2025: </vt:lpstr>
      <vt:lpstr>Boligpolitiske oppgaver i fylkeskommunen</vt:lpstr>
      <vt:lpstr>Utforming av kommunal / regional boligpolitikk. Forutsetning for fylkeskommunal medvirkning:</vt:lpstr>
      <vt:lpstr>Boligpolitisk planlegging – Status i kommunene per november 2013</vt:lpstr>
      <vt:lpstr>Kommunale utfordringer </vt:lpstr>
      <vt:lpstr>Fylkeskommunal regionsenterpolitikk</vt:lpstr>
      <vt:lpstr>Regional boligpolitisk planlegging  - Utfordringer og muligheter</vt:lpstr>
    </vt:vector>
  </TitlesOfParts>
  <Company>NFK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riteng</dc:creator>
  <cp:lastModifiedBy>Ole Bernt Skarstein</cp:lastModifiedBy>
  <cp:revision>79</cp:revision>
  <dcterms:created xsi:type="dcterms:W3CDTF">2012-03-26T12:51:46Z</dcterms:created>
  <dcterms:modified xsi:type="dcterms:W3CDTF">2013-12-10T09:50:09Z</dcterms:modified>
</cp:coreProperties>
</file>