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1" r:id="rId3"/>
    <p:sldId id="282" r:id="rId4"/>
    <p:sldId id="283" r:id="rId5"/>
    <p:sldId id="287" r:id="rId6"/>
    <p:sldId id="288" r:id="rId7"/>
    <p:sldId id="284" r:id="rId8"/>
    <p:sldId id="286" r:id="rId9"/>
    <p:sldId id="289" r:id="rId10"/>
    <p:sldId id="290" r:id="rId11"/>
    <p:sldId id="281" r:id="rId12"/>
    <p:sldId id="285" r:id="rId13"/>
  </p:sldIdLst>
  <p:sldSz cx="9144000" cy="6858000" type="screen4x3"/>
  <p:notesSz cx="6805613" cy="99441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71859" autoAdjust="0"/>
  </p:normalViewPr>
  <p:slideViewPr>
    <p:cSldViewPr>
      <p:cViewPr varScale="1">
        <p:scale>
          <a:sx n="95" d="100"/>
          <a:sy n="95" d="100"/>
        </p:scale>
        <p:origin x="-20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nb-NO"/>
              <a:t>Presentasjonsnavn - kapittel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DE44F80-ECC4-4395-AC38-96B29C449A08}" type="datetimeFigureOut">
              <a:rPr lang="nb-NO"/>
              <a:pPr>
                <a:defRPr/>
              </a:pPr>
              <a:t>10.12.2013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760BC53-99D3-4082-9767-4352A021C98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79960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b-NO"/>
              <a:t>Presentasjonsnavn - kapittel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6EC4255-BF51-42A9-8F05-BC00E9B36440}" type="datetimeFigureOut">
              <a:rPr lang="nb-NO"/>
              <a:pPr>
                <a:defRPr/>
              </a:pPr>
              <a:t>10.12.2013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EE854E9-809E-4558-B965-88472E943DF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10258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2357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26638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8" y="1135063"/>
            <a:ext cx="3551237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Sylinder 5"/>
          <p:cNvSpPr txBox="1">
            <a:spLocks noChangeArrowheads="1"/>
          </p:cNvSpPr>
          <p:nvPr/>
        </p:nvSpPr>
        <p:spPr bwMode="auto">
          <a:xfrm>
            <a:off x="250825" y="981075"/>
            <a:ext cx="87137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nb-NO" sz="900" smtClean="0">
                <a:solidFill>
                  <a:srgbClr val="0098DB"/>
                </a:solidFill>
                <a:latin typeface="Verdana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23528" y="4581128"/>
            <a:ext cx="4464496" cy="369332"/>
          </a:xfrm>
        </p:spPr>
        <p:txBody>
          <a:bodyPr>
            <a:spAutoFit/>
          </a:bodyPr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23528" y="3990255"/>
            <a:ext cx="4464496" cy="461665"/>
          </a:xfrm>
        </p:spPr>
        <p:txBody>
          <a:bodyPr>
            <a:spAutoFit/>
          </a:bodyPr>
          <a:lstStyle>
            <a:lvl1pPr algn="l">
              <a:defRPr baseline="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4329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51321" b="50034"/>
          <a:stretch>
            <a:fillRect/>
          </a:stretch>
        </p:blipFill>
        <p:spPr bwMode="auto">
          <a:xfrm>
            <a:off x="6434138" y="4076700"/>
            <a:ext cx="2709862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63513"/>
            <a:ext cx="15271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Sylinder 6"/>
          <p:cNvSpPr txBox="1">
            <a:spLocks noChangeArrowheads="1"/>
          </p:cNvSpPr>
          <p:nvPr/>
        </p:nvSpPr>
        <p:spPr bwMode="auto">
          <a:xfrm>
            <a:off x="250825" y="500063"/>
            <a:ext cx="87137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nb-NO" sz="900" dirty="0" smtClean="0">
                <a:solidFill>
                  <a:srgbClr val="0098DB"/>
                </a:solidFill>
                <a:latin typeface="Verdana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80920" cy="461665"/>
          </a:xfrm>
        </p:spPr>
        <p:txBody>
          <a:bodyPr>
            <a:spAutoFit/>
          </a:bodyPr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18200" y="2100774"/>
            <a:ext cx="8258256" cy="1698927"/>
          </a:xfrm>
        </p:spPr>
        <p:txBody>
          <a:bodyPr>
            <a:sp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0"/>
          </p:nvPr>
        </p:nvSpPr>
        <p:spPr>
          <a:xfrm>
            <a:off x="467544" y="434975"/>
            <a:ext cx="2232025" cy="180975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81667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323850" y="2997200"/>
            <a:ext cx="8229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VERDANA REGULAR 24 PKT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323850" y="3644900"/>
            <a:ext cx="82184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Verdana regular 18 pkt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611560" y="5477618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Innlegg – plankonferansen i Bodø 11-12. desember 2013 </a:t>
            </a:r>
            <a:br>
              <a:rPr lang="nb-NO" sz="1400" dirty="0" smtClean="0"/>
            </a:br>
            <a:r>
              <a:rPr lang="nb-NO" sz="1400" dirty="0" smtClean="0"/>
              <a:t>v/ kommuneplanlegger Hans Christian Haakonsen</a:t>
            </a:r>
            <a:endParaRPr lang="nb-NO" sz="1400" dirty="0"/>
          </a:p>
        </p:txBody>
      </p:sp>
      <p:pic>
        <p:nvPicPr>
          <p:cNvPr id="3" name="Picture 2" descr="https://fbcdn-sphotos-e-a.akamaihd.net/hphotos-ak-ash4/200071_4903960873031_792580617_n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276872"/>
            <a:ext cx="4212467" cy="280831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Sylinder 5"/>
          <p:cNvSpPr txBox="1"/>
          <p:nvPr/>
        </p:nvSpPr>
        <p:spPr>
          <a:xfrm>
            <a:off x="683567" y="5157192"/>
            <a:ext cx="42124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 err="1" smtClean="0"/>
              <a:t>Årnesan</a:t>
            </a:r>
            <a:r>
              <a:rPr lang="nb-NO" sz="900" dirty="0" smtClean="0"/>
              <a:t> friluftsområde på Langøya i Hadsel. Foto: Hans Chr. Haakonsen</a:t>
            </a:r>
            <a:endParaRPr lang="nb-NO" sz="900" dirty="0"/>
          </a:p>
        </p:txBody>
      </p:sp>
      <p:sp>
        <p:nvSpPr>
          <p:cNvPr id="4098" name="Tittel 1"/>
          <p:cNvSpPr>
            <a:spLocks noGrp="1"/>
          </p:cNvSpPr>
          <p:nvPr>
            <p:ph type="ctrTitle"/>
          </p:nvPr>
        </p:nvSpPr>
        <p:spPr>
          <a:xfrm>
            <a:off x="539552" y="1248435"/>
            <a:ext cx="5599017" cy="1015663"/>
          </a:xfrm>
        </p:spPr>
        <p:txBody>
          <a:bodyPr/>
          <a:lstStyle/>
          <a:p>
            <a:r>
              <a:rPr lang="nb-NO" sz="2000" dirty="0" smtClean="0"/>
              <a:t>Rullering av kommuneplanens arealdel i Hadsel kommune – erfaringer og vurderinger fra planprosessen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1026894"/>
            <a:ext cx="8280920" cy="369332"/>
          </a:xfrm>
        </p:spPr>
        <p:txBody>
          <a:bodyPr/>
          <a:lstStyle/>
          <a:p>
            <a:r>
              <a:rPr lang="nb-NO" sz="1800" dirty="0" smtClean="0"/>
              <a:t>Kartproduksjon</a:t>
            </a:r>
            <a:endParaRPr lang="nb-NO" sz="18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2"/>
          </p:nvPr>
        </p:nvSpPr>
        <p:spPr>
          <a:xfrm>
            <a:off x="395536" y="1556792"/>
            <a:ext cx="8258256" cy="134190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b-NO" sz="1400" dirty="0" smtClean="0"/>
              <a:t>Dette er utvilsomt et eget fagfelt og må håndteres av kyndige.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400" dirty="0" smtClean="0"/>
              <a:t>Har man ikke slike ressurser er det bedre å sette bort arbeidet en å «lære det selv»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400" dirty="0" smtClean="0"/>
              <a:t>Meget viktig med nær dialog mellom karttegner og saksbehandler. Dette har vi erfart.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400" dirty="0" smtClean="0"/>
              <a:t>Kartproduksjon tar tid. Dette har vi også lært </a:t>
            </a:r>
            <a:r>
              <a:rPr lang="nb-NO" sz="1400" dirty="0" smtClean="0">
                <a:sym typeface="Wingdings" panose="05000000000000000000" pitchFamily="2" charset="2"/>
              </a:rPr>
              <a:t>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140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08920"/>
            <a:ext cx="5021188" cy="344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20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971355"/>
              </p:ext>
            </p:extLst>
          </p:nvPr>
        </p:nvGraphicFramePr>
        <p:xfrm>
          <a:off x="407394" y="1268760"/>
          <a:ext cx="6857732" cy="46616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"/>
                <a:gridCol w="3096344"/>
                <a:gridCol w="1614907"/>
                <a:gridCol w="1714433"/>
              </a:tblGrid>
              <a:tr h="24154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</a:rPr>
                        <a:t>Nivå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</a:rPr>
                        <a:t>Ansvar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</a:rPr>
                        <a:t>Tidsrom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1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</a:rPr>
                        <a:t>1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</a:rPr>
                        <a:t>Skisse til planprogram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</a:rPr>
                        <a:t>Plan og miljø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Februar 2012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58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2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</a:rPr>
                        <a:t>Kunngjøring. Planprogram legges ut til offentlig ettersyn.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</a:rPr>
                        <a:t>Plan og miljø</a:t>
                      </a:r>
                      <a:br>
                        <a:rPr lang="nb-NO" sz="1000" dirty="0">
                          <a:effectLst/>
                        </a:rPr>
                      </a:br>
                      <a:r>
                        <a:rPr lang="nb-NO" sz="1000" dirty="0">
                          <a:effectLst/>
                        </a:rPr>
                        <a:t>Formannskap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Februar/ mars 2012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41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3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</a:rPr>
                        <a:t>Fastsetting av planprogram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</a:rPr>
                        <a:t>Formannskap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Juni 2012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27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4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</a:rPr>
                        <a:t>Utarbeide forslag til kommuneplanens </a:t>
                      </a:r>
                      <a:r>
                        <a:rPr lang="nb-NO" sz="1000" dirty="0" smtClean="0">
                          <a:effectLst/>
                        </a:rPr>
                        <a:t>arealdel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</a:rPr>
                        <a:t>Prosjektgruppe/ plan og miljø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Oktober - januar 2012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95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5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</a:rPr>
                        <a:t>1.gangsbehandling: Arealdelen legges ut til off. ettersyn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</a:rPr>
                        <a:t>Formannskap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</a:rPr>
                        <a:t>Ca. 15. februar 2013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49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6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</a:rPr>
                        <a:t>Samråd med offentlige sektormyndigheter om planforslag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</a:rPr>
                        <a:t>Plan og miljø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Februar/ mars 2013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41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>
                          <a:effectLst/>
                        </a:rPr>
                        <a:t>7</a:t>
                      </a:r>
                      <a:endParaRPr lang="nb-N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</a:rPr>
                        <a:t>Høringsfrist arealdelen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 smtClean="0">
                          <a:effectLst/>
                        </a:rPr>
                        <a:t>15. april </a:t>
                      </a:r>
                      <a:r>
                        <a:rPr lang="nb-NO" sz="1000" dirty="0">
                          <a:effectLst/>
                        </a:rPr>
                        <a:t>2013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41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100" dirty="0" smtClean="0">
                          <a:effectLst/>
                        </a:rPr>
                        <a:t>8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 smtClean="0">
                          <a:effectLst/>
                        </a:rPr>
                        <a:t>Bearbeiding av merknader  </a:t>
                      </a:r>
                      <a:endParaRPr lang="nb-NO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 smtClean="0">
                          <a:effectLst/>
                        </a:rPr>
                        <a:t>Plan og miljø</a:t>
                      </a:r>
                      <a:endParaRPr lang="nb-NO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 smtClean="0">
                          <a:effectLst/>
                        </a:rPr>
                        <a:t>Mai-august 2013</a:t>
                      </a:r>
                      <a:endParaRPr lang="nb-NO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41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100" dirty="0" smtClean="0">
                          <a:effectLst/>
                        </a:rPr>
                        <a:t>9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 smtClean="0">
                          <a:effectLst/>
                        </a:rPr>
                        <a:t>Møte i prosjektgruppa for arealplanen</a:t>
                      </a:r>
                      <a:endParaRPr lang="nb-NO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 smtClean="0">
                          <a:effectLst/>
                        </a:rPr>
                        <a:t>Plan og miljø</a:t>
                      </a:r>
                      <a:endParaRPr lang="nb-NO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 smtClean="0">
                          <a:effectLst/>
                        </a:rPr>
                        <a:t>Mandag 19.august 2013</a:t>
                      </a:r>
                      <a:endParaRPr lang="nb-NO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41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100" dirty="0" smtClean="0">
                          <a:effectLst/>
                        </a:rPr>
                        <a:t>10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 smtClean="0">
                          <a:effectLst/>
                        </a:rPr>
                        <a:t>Meklingsmøter med overordnet myndighet</a:t>
                      </a:r>
                      <a:endParaRPr lang="nb-NO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 smtClean="0">
                          <a:effectLst/>
                        </a:rPr>
                        <a:t>Prosjektgruppa</a:t>
                      </a:r>
                      <a:endParaRPr lang="nb-NO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 smtClean="0">
                          <a:effectLst/>
                        </a:rPr>
                        <a:t>Uke 36 2013</a:t>
                      </a:r>
                      <a:endParaRPr lang="nb-NO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21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100" dirty="0" smtClean="0">
                          <a:effectLst/>
                        </a:rPr>
                        <a:t>11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 smtClean="0">
                          <a:effectLst/>
                        </a:rPr>
                        <a:t>Revidert </a:t>
                      </a:r>
                      <a:r>
                        <a:rPr lang="nb-NO" sz="1000" baseline="0" dirty="0" smtClean="0">
                          <a:effectLst/>
                        </a:rPr>
                        <a:t>høringsdokument som legges ut til offentlig ettersyn</a:t>
                      </a:r>
                      <a:endParaRPr lang="nb-NO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 smtClean="0">
                          <a:effectLst/>
                        </a:rPr>
                        <a:t>Formannskap</a:t>
                      </a:r>
                      <a:endParaRPr lang="nb-NO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 smtClean="0">
                          <a:effectLst/>
                        </a:rPr>
                        <a:t>Uke 40</a:t>
                      </a:r>
                      <a:endParaRPr lang="nb-NO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15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 smtClean="0">
                          <a:effectLst/>
                        </a:rPr>
                        <a:t>12</a:t>
                      </a:r>
                      <a:endParaRPr lang="nb-NO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 smtClean="0">
                          <a:effectLst/>
                        </a:rPr>
                        <a:t>Høringsfrist</a:t>
                      </a:r>
                      <a:endParaRPr lang="nb-NO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nb-NO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 smtClean="0">
                          <a:effectLst/>
                        </a:rPr>
                        <a:t>Uke 47</a:t>
                      </a:r>
                      <a:endParaRPr lang="nb-NO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1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 smtClean="0">
                          <a:effectLst/>
                        </a:rPr>
                        <a:t>13</a:t>
                      </a:r>
                      <a:endParaRPr lang="nb-NO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 smtClean="0">
                          <a:effectLst/>
                        </a:rPr>
                        <a:t>Bearbeiding av merknader</a:t>
                      </a:r>
                      <a:endParaRPr lang="nb-NO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 smtClean="0">
                          <a:effectLst/>
                        </a:rPr>
                        <a:t>Plan og miljø</a:t>
                      </a:r>
                      <a:endParaRPr lang="nb-NO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 smtClean="0">
                          <a:effectLst/>
                        </a:rPr>
                        <a:t>Uke 47-52</a:t>
                      </a:r>
                      <a:endParaRPr lang="nb-NO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1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 smtClean="0">
                          <a:effectLst/>
                        </a:rPr>
                        <a:t>14</a:t>
                      </a:r>
                      <a:endParaRPr lang="nb-NO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</a:rPr>
                        <a:t>2.gangsbehandling</a:t>
                      </a:r>
                      <a:endParaRPr lang="nb-NO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</a:rPr>
                        <a:t>Formannskap</a:t>
                      </a:r>
                      <a:endParaRPr lang="nb-NO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 smtClean="0">
                          <a:effectLst/>
                        </a:rPr>
                        <a:t>Januar 2014</a:t>
                      </a:r>
                      <a:endParaRPr lang="nb-NO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3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 smtClean="0">
                          <a:effectLst/>
                        </a:rPr>
                        <a:t>15</a:t>
                      </a:r>
                      <a:endParaRPr lang="nb-NO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</a:rPr>
                        <a:t>Sluttbehandling og vedtak av arealdelen</a:t>
                      </a:r>
                      <a:endParaRPr lang="nb-NO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>
                          <a:effectLst/>
                        </a:rPr>
                        <a:t>Kommunestyret</a:t>
                      </a:r>
                      <a:endParaRPr lang="nb-NO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000" dirty="0" smtClean="0">
                          <a:effectLst/>
                        </a:rPr>
                        <a:t>Februar</a:t>
                      </a:r>
                      <a:r>
                        <a:rPr lang="nb-NO" sz="1000" baseline="0" dirty="0" smtClean="0">
                          <a:effectLst/>
                        </a:rPr>
                        <a:t> </a:t>
                      </a:r>
                      <a:r>
                        <a:rPr lang="nb-NO" sz="1000" dirty="0" smtClean="0">
                          <a:effectLst/>
                        </a:rPr>
                        <a:t>2014</a:t>
                      </a:r>
                      <a:endParaRPr lang="nb-NO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ittel 1"/>
          <p:cNvSpPr txBox="1">
            <a:spLocks/>
          </p:cNvSpPr>
          <p:nvPr/>
        </p:nvSpPr>
        <p:spPr bwMode="auto">
          <a:xfrm>
            <a:off x="395536" y="836712"/>
            <a:ext cx="82809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b-NO" sz="2000" dirty="0" smtClean="0"/>
              <a:t>Hvor er vi nå ?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43865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2"/>
          </p:nvPr>
        </p:nvSpPr>
        <p:spPr>
          <a:xfrm>
            <a:off x="323528" y="908720"/>
            <a:ext cx="8258256" cy="646331"/>
          </a:xfrm>
        </p:spPr>
        <p:txBody>
          <a:bodyPr/>
          <a:lstStyle/>
          <a:p>
            <a:pPr marL="0" indent="0"/>
            <a:r>
              <a:rPr lang="nb-NO" dirty="0" smtClean="0"/>
              <a:t>Oppsummering - noen momenter vi tar med oss til en senere anledning: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" name="TekstSylinder 1"/>
          <p:cNvSpPr txBox="1"/>
          <p:nvPr/>
        </p:nvSpPr>
        <p:spPr>
          <a:xfrm>
            <a:off x="755576" y="1700808"/>
            <a:ext cx="705678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Bruke mer tid på en felles forståelse av virkeligheten.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Bruke  mer tid på mer tilrettelegging for medvirkning og grader av innflytelsesmuligheter for borgerne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Bruke mer tid på dialogmøter med næringsliv og interesseorganisasjoner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Veilede borgerne til å levere inn innspill som holder bedre kvalitet med hensyn til kart og grunnavklaringer.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Bruke mer tid på innhenting av kunnskapsgrunnlag og konsekvensvurdering.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Bruke overordnet myndighet aktivt. Disse er også en viktig ressurs.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4098" name="Picture 2" descr="https://fbcdn-sphotos-d-a.akamaihd.net/hphotos-ak-frc3/177704_3492920237897_397075016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73016"/>
            <a:ext cx="4043687" cy="269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/>
        </p:nvSpPr>
        <p:spPr>
          <a:xfrm>
            <a:off x="2051720" y="6270124"/>
            <a:ext cx="18565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" dirty="0" smtClean="0"/>
              <a:t>Foto: Hans Chr. Haakonsen</a:t>
            </a:r>
            <a:endParaRPr lang="nb-NO" sz="1050" dirty="0"/>
          </a:p>
        </p:txBody>
      </p:sp>
    </p:spTree>
    <p:extLst>
      <p:ext uri="{BB962C8B-B14F-4D97-AF65-F5344CB8AC3E}">
        <p14:creationId xmlns:p14="http://schemas.microsoft.com/office/powerpoint/2010/main" val="362177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460522" y="1628800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b-NO" sz="1400" dirty="0" smtClean="0"/>
              <a:t>Hadsel kommune rullerte arealplanen i 2010. </a:t>
            </a:r>
            <a:br>
              <a:rPr lang="nb-NO" sz="1400" dirty="0" smtClean="0"/>
            </a:br>
            <a:endParaRPr lang="nb-NO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nb-NO" sz="1400" dirty="0" smtClean="0"/>
              <a:t>I slutten av 2011 vedtok man å rullere denne på ny, gjennom behandlingen av styringsdokumentet/ budsjettet. </a:t>
            </a:r>
            <a:br>
              <a:rPr lang="nb-NO" sz="1400" dirty="0" smtClean="0"/>
            </a:br>
            <a:endParaRPr lang="nb-NO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nb-NO" sz="1400" dirty="0" smtClean="0"/>
              <a:t>Vedtaket var som følger: </a:t>
            </a:r>
            <a:br>
              <a:rPr lang="nb-NO" sz="1400" dirty="0" smtClean="0"/>
            </a:br>
            <a:r>
              <a:rPr lang="nb-NO" sz="1400" i="1" dirty="0" smtClean="0"/>
              <a:t>«</a:t>
            </a:r>
            <a:r>
              <a:rPr lang="nb-NO" sz="1400" i="1" dirty="0"/>
              <a:t>Kommunestyret vedtar å starte rullering av kommuneplanens arealdel. Arbeidet gjennomføres i løpet av 2012. Formannskapet </a:t>
            </a:r>
            <a:r>
              <a:rPr lang="nb-NO" sz="1400" i="1" dirty="0" smtClean="0"/>
              <a:t>er styringsgruppe </a:t>
            </a:r>
            <a:r>
              <a:rPr lang="nb-NO" sz="1400" i="1" dirty="0"/>
              <a:t>der det etableres en prosjektgruppe hvor leder i plan/teknisk hovedutvalg, og en representant fra formannskapet deltar. </a:t>
            </a:r>
            <a:r>
              <a:rPr lang="nb-NO" sz="1400" i="1" dirty="0" smtClean="0"/>
              <a:t>Det delegeres </a:t>
            </a:r>
            <a:r>
              <a:rPr lang="nb-NO" sz="1400" i="1" dirty="0"/>
              <a:t>til formannskapet å vedta endelig planprogram, der følgende temaer skal prioriteres: </a:t>
            </a:r>
            <a:r>
              <a:rPr lang="nb-NO" sz="1400" b="1" i="1" dirty="0"/>
              <a:t>Havbruksarealer, boarealer, </a:t>
            </a:r>
            <a:r>
              <a:rPr lang="nb-NO" sz="1400" b="1" i="1" dirty="0" smtClean="0"/>
              <a:t>næringsarealer, fritidsområder</a:t>
            </a:r>
            <a:r>
              <a:rPr lang="nb-NO" sz="1400" b="1" i="1" dirty="0"/>
              <a:t>, reiseliv, NLF 1 områder m/spredt boligbygging, byggegrense sjø, flytebrygger og </a:t>
            </a:r>
            <a:r>
              <a:rPr lang="nb-NO" sz="1400" b="1" i="1" dirty="0" smtClean="0"/>
              <a:t>masseuttak»</a:t>
            </a:r>
            <a:r>
              <a:rPr lang="nb-NO" sz="1400" i="1" dirty="0" smtClean="0"/>
              <a:t>.</a:t>
            </a:r>
            <a:br>
              <a:rPr lang="nb-NO" sz="1400" i="1" dirty="0" smtClean="0"/>
            </a:br>
            <a:endParaRPr lang="nb-NO" sz="1400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nb-NO" sz="1400" dirty="0"/>
              <a:t>Vedtaket kom </a:t>
            </a:r>
            <a:r>
              <a:rPr lang="nb-NO" sz="1400" dirty="0" smtClean="0"/>
              <a:t>«fra sidelinja» </a:t>
            </a:r>
            <a:r>
              <a:rPr lang="nb-NO" sz="1400" dirty="0"/>
              <a:t>i forbindelse med behandlingen av kommunens budsjett for det påfølgende året. På den tiden hadde kommunen ingen planstrategi. Denne kom først i mai året </a:t>
            </a:r>
            <a:r>
              <a:rPr lang="nb-NO" sz="1400" dirty="0" smtClean="0"/>
              <a:t>etter. I </a:t>
            </a:r>
            <a:r>
              <a:rPr lang="nb-NO" sz="1400" dirty="0"/>
              <a:t>vedtaket sa man noe om tidshorisonten, nemlig i løpet av et år – slik gikk det ikke. </a:t>
            </a:r>
            <a:r>
              <a:rPr lang="nb-NO" sz="1400" dirty="0" smtClean="0"/>
              <a:t/>
            </a:r>
            <a:br>
              <a:rPr lang="nb-NO" sz="1400" dirty="0" smtClean="0"/>
            </a:br>
            <a:endParaRPr lang="nb-NO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nb-NO" sz="1400" dirty="0" smtClean="0"/>
              <a:t>Det ble en </a:t>
            </a:r>
            <a:r>
              <a:rPr lang="nb-NO" sz="1400" dirty="0" err="1" smtClean="0"/>
              <a:t>laaaang</a:t>
            </a:r>
            <a:r>
              <a:rPr lang="nb-NO" sz="1400" dirty="0" smtClean="0"/>
              <a:t> vei…og vi er ennå ikke kommet frem.</a:t>
            </a:r>
          </a:p>
          <a:p>
            <a:pPr marL="285750" indent="-285750">
              <a:buFont typeface="Arial" pitchFamily="34" charset="0"/>
              <a:buChar char="•"/>
            </a:pPr>
            <a:endParaRPr lang="nb-NO" dirty="0" smtClean="0"/>
          </a:p>
          <a:p>
            <a:endParaRPr lang="nb-NO" dirty="0"/>
          </a:p>
        </p:txBody>
      </p:sp>
      <p:sp>
        <p:nvSpPr>
          <p:cNvPr id="9" name="Tittel 8"/>
          <p:cNvSpPr>
            <a:spLocks noGrp="1"/>
          </p:cNvSpPr>
          <p:nvPr>
            <p:ph type="title"/>
          </p:nvPr>
        </p:nvSpPr>
        <p:spPr>
          <a:xfrm>
            <a:off x="395536" y="1052155"/>
            <a:ext cx="8280920" cy="400110"/>
          </a:xfrm>
        </p:spPr>
        <p:txBody>
          <a:bodyPr/>
          <a:lstStyle/>
          <a:p>
            <a:r>
              <a:rPr lang="nb-NO" sz="2000" dirty="0" smtClean="0"/>
              <a:t>Bakgrunnen for planarbeidet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99244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2"/>
          </p:nvPr>
        </p:nvSpPr>
        <p:spPr>
          <a:xfrm>
            <a:off x="467544" y="1124745"/>
            <a:ext cx="8258256" cy="491211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nb-NO" dirty="0" smtClean="0"/>
              <a:t>Kommunestyret vedtok politisk deltakelse i en prosjektgruppe som skulle drøfte- og arbeide frem et forslag. Man kan spørre seg om dette var så heldig ?</a:t>
            </a:r>
            <a:br>
              <a:rPr lang="nb-NO" dirty="0" smtClean="0"/>
            </a:br>
            <a:endParaRPr lang="nb-NO" dirty="0" smtClean="0"/>
          </a:p>
          <a:p>
            <a:pPr lvl="1">
              <a:buFont typeface="Arial" pitchFamily="34" charset="0"/>
              <a:buChar char="•"/>
            </a:pPr>
            <a:r>
              <a:rPr lang="nb-NO" sz="1400" i="1" dirty="0" smtClean="0"/>
              <a:t>På den ene siden kan her hevdes at det er viktig at politikerne får tilstrekkelig innflytelse på sakene man jobber med, bl.a. at de skal ha muligheten å «farge» sakene ut fra sitt valgprogram, lokalkunnskap og skjønn.</a:t>
            </a:r>
            <a:br>
              <a:rPr lang="nb-NO" sz="1400" i="1" dirty="0" smtClean="0"/>
            </a:br>
            <a:endParaRPr lang="nb-NO" sz="1400" i="1" dirty="0" smtClean="0"/>
          </a:p>
          <a:p>
            <a:pPr lvl="1">
              <a:buFont typeface="Arial" pitchFamily="34" charset="0"/>
              <a:buChar char="•"/>
            </a:pPr>
            <a:r>
              <a:rPr lang="nb-NO" sz="1400" i="1" dirty="0" smtClean="0"/>
              <a:t>På den andre siden kan her også hevdes at blanding av politikk og administrasjon i mange tilfeller er uheldig. Administrasjonen skal utrede sakens faglige sider, anskueliggjøre aktuelt/gjeldende regelverk og overordnede føringer og lage sin innstilling til politikerne. Politikerne på sin side skal beslutte.</a:t>
            </a:r>
            <a:br>
              <a:rPr lang="nb-NO" sz="1400" i="1" dirty="0" smtClean="0"/>
            </a:br>
            <a:endParaRPr lang="nb-NO" sz="1400" i="1" dirty="0" smtClean="0"/>
          </a:p>
          <a:p>
            <a:pPr lvl="1">
              <a:buFont typeface="Arial" pitchFamily="34" charset="0"/>
              <a:buChar char="•"/>
            </a:pPr>
            <a:r>
              <a:rPr lang="nb-NO" sz="1400" i="1" dirty="0" smtClean="0"/>
              <a:t>En slik måte å konfigurere ei gruppe bestående av politisk og administrativ deltakelse fordrer stor rolleforståelse, og avklaringer. Dette må gjennomgås på forhånd.</a:t>
            </a:r>
          </a:p>
          <a:p>
            <a:pPr lvl="1">
              <a:buFont typeface="Arial" pitchFamily="34" charset="0"/>
              <a:buChar char="•"/>
            </a:pPr>
            <a:endParaRPr lang="nb-NO" i="1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033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2"/>
          </p:nvPr>
        </p:nvSpPr>
        <p:spPr>
          <a:xfrm>
            <a:off x="467544" y="980728"/>
            <a:ext cx="8258256" cy="350249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nb-NO" dirty="0" smtClean="0"/>
              <a:t>Kommunestyret bestemte at bl.a. boarealer skulle prioriteres. Var dette en rett vurdering all den tid man </a:t>
            </a:r>
            <a:r>
              <a:rPr lang="nb-NO" i="1" dirty="0" smtClean="0"/>
              <a:t>ikke</a:t>
            </a:r>
            <a:r>
              <a:rPr lang="nb-NO" dirty="0" smtClean="0"/>
              <a:t> hadde tilgjengelige tall over arealbehov og arealreserver på beslutningstidspunktet?</a:t>
            </a:r>
            <a:br>
              <a:rPr lang="nb-NO" dirty="0" smtClean="0"/>
            </a:br>
            <a:endParaRPr lang="nb-NO" dirty="0" smtClean="0"/>
          </a:p>
          <a:p>
            <a:pPr lvl="1">
              <a:buFont typeface="Arial" pitchFamily="34" charset="0"/>
              <a:buChar char="•"/>
            </a:pPr>
            <a:r>
              <a:rPr lang="nb-NO" sz="1400" dirty="0" smtClean="0"/>
              <a:t>Det står at man må avklare </a:t>
            </a:r>
            <a:r>
              <a:rPr lang="nb-NO" sz="1400" dirty="0"/>
              <a:t>kommunens </a:t>
            </a:r>
            <a:r>
              <a:rPr lang="nb-NO" sz="1400" b="1" dirty="0"/>
              <a:t>arealreserver</a:t>
            </a:r>
            <a:r>
              <a:rPr lang="nb-NO" sz="1400" dirty="0"/>
              <a:t> og </a:t>
            </a:r>
            <a:r>
              <a:rPr lang="nb-NO" sz="1400" b="1" dirty="0"/>
              <a:t>arealbehov</a:t>
            </a:r>
            <a:r>
              <a:rPr lang="nb-NO" sz="1400" dirty="0"/>
              <a:t> til boliger, og mål for utbyggingsvolum og utbyggingsmønster. Jf. Brev 31-08-2012 fra MD til fylkesmennene, samt veileder T-1492 Kommuneplanprosessen s. 29 (sitat): </a:t>
            </a:r>
            <a:r>
              <a:rPr lang="nb-NO" sz="1400" i="1" dirty="0"/>
              <a:t>Sammenhengen mellom befolkningsvekst og arealbehov må komme tydelig fram. Arealregnskap over utbyggingsareal som ligger inne i gjeldende plan bør presenteres. Analyser av forventet befolkningsutvikling gir føringer for framtidig arealbehov. Behov for utbyggingsareal bør dokumenteres og </a:t>
            </a:r>
            <a:r>
              <a:rPr lang="nb-NO" sz="1400" i="1" dirty="0" smtClean="0"/>
              <a:t>begrunnes.</a:t>
            </a:r>
          </a:p>
          <a:p>
            <a:pPr lvl="1">
              <a:buFont typeface="Arial" pitchFamily="34" charset="0"/>
              <a:buChar char="•"/>
            </a:pPr>
            <a:r>
              <a:rPr lang="nb-NO" sz="1400" dirty="0" smtClean="0"/>
              <a:t>Man har i ettertid laget en slik beregning, da flere etterlyste slik.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074" name="Picture 2" descr="C:\Users\hancha\AppData\Local\Microsoft\Windows\Temporary Internet Files\Content.IE5\SELC9YPO\Boro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365104"/>
            <a:ext cx="515966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2843808" y="6383716"/>
            <a:ext cx="18565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" dirty="0" smtClean="0"/>
              <a:t>Foto: Hans Chr. Haakonsen</a:t>
            </a:r>
            <a:endParaRPr lang="nb-NO" sz="1050" dirty="0"/>
          </a:p>
        </p:txBody>
      </p:sp>
    </p:spTree>
    <p:extLst>
      <p:ext uri="{BB962C8B-B14F-4D97-AF65-F5344CB8AC3E}">
        <p14:creationId xmlns:p14="http://schemas.microsoft.com/office/powerpoint/2010/main" val="36478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80920" cy="369332"/>
          </a:xfrm>
        </p:spPr>
        <p:txBody>
          <a:bodyPr/>
          <a:lstStyle/>
          <a:p>
            <a:r>
              <a:rPr lang="nb-NO" sz="1800" dirty="0" smtClean="0"/>
              <a:t>Oversikt over boligområder og kapasitet:</a:t>
            </a:r>
            <a:endParaRPr lang="nb-NO" sz="1800" dirty="0"/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51515472"/>
              </p:ext>
            </p:extLst>
          </p:nvPr>
        </p:nvGraphicFramePr>
        <p:xfrm>
          <a:off x="611560" y="2132856"/>
          <a:ext cx="7776864" cy="35283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8475"/>
                <a:gridCol w="1229683"/>
                <a:gridCol w="1396532"/>
                <a:gridCol w="1236357"/>
                <a:gridCol w="719955"/>
                <a:gridCol w="1545862"/>
              </a:tblGrid>
              <a:tr h="1260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 Narrow" panose="020B0606020202030204" pitchFamily="34" charset="0"/>
                        </a:rPr>
                        <a:t>Område</a:t>
                      </a:r>
                      <a:endParaRPr lang="nb-NO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9402" marR="59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 Narrow" panose="020B0606020202030204" pitchFamily="34" charset="0"/>
                        </a:rPr>
                        <a:t>Kapasitet i regulerte områder</a:t>
                      </a:r>
                      <a:endParaRPr lang="nb-NO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9402" marR="59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 Narrow" panose="020B0606020202030204" pitchFamily="34" charset="0"/>
                        </a:rPr>
                        <a:t>Kapasitet i eksisterende områder avsatt i nåværende arealplan</a:t>
                      </a:r>
                      <a:endParaRPr lang="nb-NO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9402" marR="59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 Narrow" panose="020B0606020202030204" pitchFamily="34" charset="0"/>
                        </a:rPr>
                        <a:t>Kapasitet i foreslåtte nye områder</a:t>
                      </a:r>
                      <a:endParaRPr lang="nb-NO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9402" marR="59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 Narrow" panose="020B0606020202030204" pitchFamily="34" charset="0"/>
                        </a:rPr>
                        <a:t>Sum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 Narrow" panose="020B0606020202030204" pitchFamily="34" charset="0"/>
                        </a:rPr>
                        <a:t>Tomter</a:t>
                      </a:r>
                      <a:endParaRPr lang="nb-NO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9402" marR="594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 Narrow" panose="020B0606020202030204" pitchFamily="34" charset="0"/>
                        </a:rPr>
                        <a:t>Som anslagsvis vil vare i:</a:t>
                      </a:r>
                      <a:endParaRPr lang="nb-NO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9402" marR="59402" marT="0" marB="0"/>
                </a:tc>
              </a:tr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 Narrow" panose="020B0606020202030204" pitchFamily="34" charset="0"/>
                        </a:rPr>
                        <a:t>Sandnes</a:t>
                      </a:r>
                      <a:endParaRPr lang="nb-NO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9402" marR="5940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  <a:endParaRPr lang="nb-NO" sz="14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9402" marR="5940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Arial Narrow" panose="020B0606020202030204" pitchFamily="34" charset="0"/>
                        </a:rPr>
                        <a:t>45</a:t>
                      </a:r>
                      <a:endParaRPr lang="nb-NO" sz="14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9402" marR="5940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  <a:endParaRPr lang="nb-NO" sz="14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9402" marR="5940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Arial Narrow" panose="020B0606020202030204" pitchFamily="34" charset="0"/>
                        </a:rPr>
                        <a:t>98</a:t>
                      </a:r>
                      <a:endParaRPr lang="nb-NO" sz="14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9402" marR="5940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Arial Narrow" panose="020B0606020202030204" pitchFamily="34" charset="0"/>
                        </a:rPr>
                        <a:t>28 år</a:t>
                      </a:r>
                      <a:endParaRPr lang="nb-NO" sz="14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9402" marR="59402" marT="0" marB="0"/>
                </a:tc>
              </a:tr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 Narrow" panose="020B0606020202030204" pitchFamily="34" charset="0"/>
                        </a:rPr>
                        <a:t>Stokmarknes</a:t>
                      </a:r>
                      <a:endParaRPr lang="nb-NO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9402" marR="5940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Arial Narrow" panose="020B0606020202030204" pitchFamily="34" charset="0"/>
                        </a:rPr>
                        <a:t>218</a:t>
                      </a:r>
                      <a:endParaRPr lang="nb-NO" sz="14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9402" marR="5940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  <a:endParaRPr lang="nb-NO" sz="14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9402" marR="5940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Arial Narrow" panose="020B0606020202030204" pitchFamily="34" charset="0"/>
                        </a:rPr>
                        <a:t>304</a:t>
                      </a:r>
                      <a:endParaRPr lang="nb-NO" sz="14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9402" marR="5940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Arial Narrow" panose="020B0606020202030204" pitchFamily="34" charset="0"/>
                        </a:rPr>
                        <a:t>722</a:t>
                      </a:r>
                      <a:endParaRPr lang="nb-NO" sz="14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9402" marR="5940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Arial Narrow" panose="020B0606020202030204" pitchFamily="34" charset="0"/>
                        </a:rPr>
                        <a:t>50 år</a:t>
                      </a:r>
                      <a:endParaRPr lang="nb-NO" sz="14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9402" marR="59402" marT="0" marB="0"/>
                </a:tc>
              </a:tr>
              <a:tr h="252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 Narrow" panose="020B0606020202030204" pitchFamily="34" charset="0"/>
                        </a:rPr>
                        <a:t>Melbu</a:t>
                      </a:r>
                      <a:endParaRPr lang="nb-NO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9402" marR="5940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Arial Narrow" panose="020B0606020202030204" pitchFamily="34" charset="0"/>
                        </a:rPr>
                        <a:t>105</a:t>
                      </a:r>
                      <a:endParaRPr lang="nb-NO" sz="14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9402" marR="5940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  <a:endParaRPr lang="nb-NO" sz="14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9402" marR="5940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Arial Narrow" panose="020B0606020202030204" pitchFamily="34" charset="0"/>
                        </a:rPr>
                        <a:t>57</a:t>
                      </a:r>
                      <a:endParaRPr lang="nb-NO" sz="14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9402" marR="5940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Arial Narrow" panose="020B0606020202030204" pitchFamily="34" charset="0"/>
                        </a:rPr>
                        <a:t>180</a:t>
                      </a:r>
                      <a:endParaRPr lang="nb-NO" sz="14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9402" marR="5940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Arial Narrow" panose="020B0606020202030204" pitchFamily="34" charset="0"/>
                        </a:rPr>
                        <a:t>62 år</a:t>
                      </a:r>
                      <a:endParaRPr lang="nb-NO" sz="14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9402" marR="59402" marT="0" marB="0"/>
                </a:tc>
              </a:tr>
              <a:tr h="504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 Narrow" panose="020B0606020202030204" pitchFamily="34" charset="0"/>
                        </a:rPr>
                        <a:t>Fiskebøl/Strandlandet</a:t>
                      </a:r>
                      <a:endParaRPr lang="nb-NO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9402" marR="5940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  <a:endParaRPr lang="nb-NO" sz="14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9402" marR="5940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nb-NO" sz="14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9402" marR="5940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Arial Narrow" panose="020B0606020202030204" pitchFamily="34" charset="0"/>
                        </a:rPr>
                        <a:t>35</a:t>
                      </a:r>
                      <a:endParaRPr lang="nb-NO" sz="14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9402" marR="5940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Arial Narrow" panose="020B0606020202030204" pitchFamily="34" charset="0"/>
                        </a:rPr>
                        <a:t>49</a:t>
                      </a:r>
                      <a:endParaRPr lang="nb-NO" sz="14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9402" marR="5940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Arial Narrow" panose="020B0606020202030204" pitchFamily="34" charset="0"/>
                        </a:rPr>
                        <a:t>98 år</a:t>
                      </a:r>
                      <a:endParaRPr lang="nb-NO" sz="14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9402" marR="59402" marT="0" marB="0"/>
                </a:tc>
              </a:tr>
              <a:tr h="2520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 Narrow" panose="020B0606020202030204" pitchFamily="34" charset="0"/>
                        </a:rPr>
                        <a:t>Sum</a:t>
                      </a:r>
                      <a:endParaRPr lang="nb-NO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9402" marR="5940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Arial Narrow" panose="020B0606020202030204" pitchFamily="34" charset="0"/>
                        </a:rPr>
                        <a:t>365</a:t>
                      </a:r>
                      <a:endParaRPr lang="nb-NO" sz="14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9402" marR="5940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Arial Narrow" panose="020B0606020202030204" pitchFamily="34" charset="0"/>
                        </a:rPr>
                        <a:t>263</a:t>
                      </a:r>
                      <a:endParaRPr lang="nb-NO" sz="14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9402" marR="5940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Arial Narrow" panose="020B0606020202030204" pitchFamily="34" charset="0"/>
                        </a:rPr>
                        <a:t>421</a:t>
                      </a:r>
                      <a:endParaRPr lang="nb-NO" sz="14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9402" marR="5940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  <a:latin typeface="Arial Narrow" panose="020B0606020202030204" pitchFamily="34" charset="0"/>
                        </a:rPr>
                        <a:t>1049</a:t>
                      </a:r>
                      <a:endParaRPr lang="nb-NO" sz="14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9402" marR="5940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nb-NO" sz="14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9402" marR="59402" marT="0" marB="0"/>
                </a:tc>
              </a:tr>
              <a:tr h="756084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NB! Tallene i siste kolonne må tas med forbehold. En del av kapasiteten som finnes er i områder som av ulike årsaker ikke er attraktive/ er antatt for dyre å bygge ut. Nedenfor er her gitt kommentarer til de ulike områdene hvor slike data fremgår.</a:t>
                      </a:r>
                      <a:endParaRPr lang="nb-N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02" marR="59402" marT="0" marB="0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039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1098902"/>
            <a:ext cx="8280920" cy="369332"/>
          </a:xfrm>
        </p:spPr>
        <p:txBody>
          <a:bodyPr/>
          <a:lstStyle/>
          <a:p>
            <a:r>
              <a:rPr lang="nb-NO" sz="1800" dirty="0" smtClean="0"/>
              <a:t>Andre eksempler:</a:t>
            </a:r>
            <a:endParaRPr lang="nb-NO" sz="18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2"/>
          </p:nvPr>
        </p:nvSpPr>
        <p:spPr>
          <a:xfrm>
            <a:off x="467544" y="1556792"/>
            <a:ext cx="8258256" cy="164352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b-NO" sz="1400" dirty="0" smtClean="0"/>
              <a:t>Havbruksarealer ble prioritert. Kun et nytt innspill kom. Dette er et område man bør ha en klar dialog med næringen </a:t>
            </a:r>
            <a:r>
              <a:rPr lang="nb-NO" sz="1400" i="1" dirty="0" smtClean="0"/>
              <a:t>før</a:t>
            </a:r>
            <a:r>
              <a:rPr lang="nb-NO" sz="1400" dirty="0" smtClean="0"/>
              <a:t> man bestemmer seg politisk.</a:t>
            </a:r>
            <a:br>
              <a:rPr lang="nb-NO" sz="1400" dirty="0" smtClean="0"/>
            </a:br>
            <a:endParaRPr lang="nb-NO" sz="1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sz="1400" dirty="0" smtClean="0"/>
              <a:t>Masseuttak ble prioritert, uten en analyse av behovet. En lokal entreprenør kunne ikke forstå hvorfor man prioriterte dette området da han anså at man hadde tilstrekkelige masseuttak i kommunen. Kommunen på sin side er ikke enig, og legger opp til gjenåpning av et tidligere stengt uttak.</a:t>
            </a:r>
            <a:endParaRPr lang="nb-NO" sz="140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 descr="https://fbcdn-sphotos-f-a.akamaihd.net/hphotos-ak-frc3/996010_10200707274020410_924113053_n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  <a14:imgEffect>
                      <a14:brightnessContrast bright="14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84984"/>
            <a:ext cx="4407535" cy="2529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kstSylinder 5"/>
          <p:cNvSpPr txBox="1"/>
          <p:nvPr/>
        </p:nvSpPr>
        <p:spPr>
          <a:xfrm>
            <a:off x="2175060" y="5814189"/>
            <a:ext cx="18565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" dirty="0" smtClean="0"/>
              <a:t>Foto: Hans Chr. Haakonsen</a:t>
            </a:r>
            <a:endParaRPr lang="nb-NO" sz="1050" dirty="0"/>
          </a:p>
        </p:txBody>
      </p:sp>
    </p:spTree>
    <p:extLst>
      <p:ext uri="{BB962C8B-B14F-4D97-AF65-F5344CB8AC3E}">
        <p14:creationId xmlns:p14="http://schemas.microsoft.com/office/powerpoint/2010/main" val="392634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2"/>
          </p:nvPr>
        </p:nvSpPr>
        <p:spPr>
          <a:xfrm>
            <a:off x="323528" y="908720"/>
            <a:ext cx="8258256" cy="363791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nb-NO" dirty="0" smtClean="0"/>
              <a:t>Det politiske vedtaket som ble gjort omhandlet en rekke områder. Man kan spørre seg om det her er snakk om en rullering eller en helt ny plan?</a:t>
            </a:r>
            <a:r>
              <a:rPr lang="nb-NO" sz="1400" dirty="0" smtClean="0"/>
              <a:t/>
            </a:r>
            <a:br>
              <a:rPr lang="nb-NO" sz="1400" dirty="0" smtClean="0"/>
            </a:br>
            <a:endParaRPr lang="nb-NO" sz="1400" dirty="0" smtClean="0"/>
          </a:p>
          <a:p>
            <a:pPr lvl="1">
              <a:buFont typeface="Arial" pitchFamily="34" charset="0"/>
              <a:buChar char="•"/>
            </a:pPr>
            <a:r>
              <a:rPr lang="nb-NO" sz="1400" dirty="0" smtClean="0"/>
              <a:t>Politikerne og administrasjonen oppfordret alle til å komme med innspill, hva enn det måtte være. Dette gav konsekvenser ved at innspillene i kvalitet var veldig varierende: fra konsulentvurderte innspill med gode tegninger, til luftige ideer som ikke var avklart.</a:t>
            </a:r>
            <a:br>
              <a:rPr lang="nb-NO" sz="1400" dirty="0" smtClean="0"/>
            </a:br>
            <a:endParaRPr lang="nb-NO" sz="1400" dirty="0" smtClean="0"/>
          </a:p>
          <a:p>
            <a:pPr lvl="1">
              <a:buFont typeface="Arial" pitchFamily="34" charset="0"/>
              <a:buChar char="•"/>
            </a:pPr>
            <a:r>
              <a:rPr lang="nb-NO" sz="1400" dirty="0" smtClean="0"/>
              <a:t>Mange innspill var ikke nok konkrete. </a:t>
            </a:r>
            <a:r>
              <a:rPr lang="nb-NO" sz="1400" dirty="0" err="1" smtClean="0"/>
              <a:t>Bl.a</a:t>
            </a:r>
            <a:r>
              <a:rPr lang="nb-NO" sz="1400" dirty="0" smtClean="0"/>
              <a:t> manglet kartskisser og grunneieravklaringer. Dette medførte merarbeid for administrasjonen. I ettertid burde vi stilt klarere krav til innspill, slik som f.eks. Meløy kommune har gjort.</a:t>
            </a:r>
            <a:br>
              <a:rPr lang="nb-NO" sz="1400" dirty="0" smtClean="0"/>
            </a:br>
            <a:endParaRPr lang="nb-NO" sz="1400" dirty="0" smtClean="0"/>
          </a:p>
          <a:p>
            <a:pPr lvl="1">
              <a:buFont typeface="Arial" pitchFamily="34" charset="0"/>
              <a:buChar char="•"/>
            </a:pPr>
            <a:r>
              <a:rPr lang="nb-NO" sz="1400" dirty="0" smtClean="0"/>
              <a:t>Forslaget til arealplan ble utarbeidet så raskt at man ikke fikk tid til alle avklaringer med grunneiere. Dette medførte mye støy. </a:t>
            </a:r>
            <a:endParaRPr lang="nb-NO" sz="140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050" name="Picture 2" descr="C:\Users\hancha\AppData\Local\Microsoft\Windows\Temporary Internet Files\Content.IE5\Q1710T4G\Myrland ø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44992"/>
            <a:ext cx="2736304" cy="176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3995936" y="5214664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i="1" dirty="0" err="1" smtClean="0"/>
              <a:t>Næringskai</a:t>
            </a:r>
            <a:r>
              <a:rPr lang="nb-NO" sz="1400" i="1" dirty="0" smtClean="0"/>
              <a:t> på Myrland. Kartet til venstre representerer hele innspillet. Dette ble lagt inn i forslaget.</a:t>
            </a:r>
            <a:endParaRPr lang="nb-NO" sz="1400" i="1" dirty="0"/>
          </a:p>
        </p:txBody>
      </p:sp>
    </p:spTree>
    <p:extLst>
      <p:ext uri="{BB962C8B-B14F-4D97-AF65-F5344CB8AC3E}">
        <p14:creationId xmlns:p14="http://schemas.microsoft.com/office/powerpoint/2010/main" val="40081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80920" cy="369332"/>
          </a:xfrm>
        </p:spPr>
        <p:txBody>
          <a:bodyPr/>
          <a:lstStyle/>
          <a:p>
            <a:r>
              <a:rPr lang="nb-NO" sz="1800" dirty="0" smtClean="0"/>
              <a:t>Medvirkning</a:t>
            </a:r>
            <a:endParaRPr lang="nb-NO" sz="18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2"/>
          </p:nvPr>
        </p:nvSpPr>
        <p:spPr>
          <a:xfrm>
            <a:off x="395536" y="1196752"/>
            <a:ext cx="8258256" cy="427193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nb-NO" sz="1400" dirty="0" smtClean="0"/>
              <a:t>Dette er vi fornøyd med:</a:t>
            </a:r>
          </a:p>
          <a:p>
            <a:pPr lvl="1">
              <a:buFont typeface="Arial" pitchFamily="34" charset="0"/>
              <a:buChar char="•"/>
            </a:pPr>
            <a:r>
              <a:rPr lang="nb-NO" sz="1400" dirty="0" smtClean="0"/>
              <a:t>Folkemøter om konkrete emner, slik som utbygging av et bestemt område. Eksempel: Børøya</a:t>
            </a:r>
          </a:p>
          <a:p>
            <a:pPr lvl="1">
              <a:buFont typeface="Arial" pitchFamily="34" charset="0"/>
              <a:buChar char="•"/>
            </a:pPr>
            <a:r>
              <a:rPr lang="nb-NO" sz="1400" dirty="0" smtClean="0"/>
              <a:t>Brev til befolkning/ grunneiere som direkte eller indirekte berøres av et konkret foreslått tiltak. Eksempel: Brattåsen masseuttak.</a:t>
            </a:r>
          </a:p>
          <a:p>
            <a:pPr lvl="1">
              <a:buFont typeface="Arial" pitchFamily="34" charset="0"/>
              <a:buChar char="•"/>
            </a:pPr>
            <a:r>
              <a:rPr lang="nb-NO" sz="1400" dirty="0" smtClean="0"/>
              <a:t>Brev til grunneiere om de kan tenke seg formålsendring av et område til f.eks. hytteområde. Eksempel: Fleines/ Skaga</a:t>
            </a:r>
          </a:p>
          <a:p>
            <a:pPr lvl="1">
              <a:buFont typeface="Arial" pitchFamily="34" charset="0"/>
              <a:buChar char="•"/>
            </a:pPr>
            <a:r>
              <a:rPr lang="nb-NO" sz="1400" dirty="0" smtClean="0"/>
              <a:t>God kontakt med lokalpressen. Mail og telefon.</a:t>
            </a:r>
          </a:p>
          <a:p>
            <a:pPr lvl="1">
              <a:buFont typeface="Arial" pitchFamily="34" charset="0"/>
              <a:buChar char="•"/>
            </a:pPr>
            <a:r>
              <a:rPr lang="nb-NO" sz="1400" dirty="0" smtClean="0"/>
              <a:t>Kommunens hjemmeside.</a:t>
            </a:r>
          </a:p>
          <a:p>
            <a:pPr lvl="1">
              <a:buFont typeface="Arial" pitchFamily="34" charset="0"/>
              <a:buChar char="•"/>
            </a:pPr>
            <a:r>
              <a:rPr lang="nb-NO" sz="1400" dirty="0" smtClean="0"/>
              <a:t>Bruk av «Jungeltelegrafen»</a:t>
            </a:r>
          </a:p>
          <a:p>
            <a:pPr>
              <a:buFont typeface="Arial" pitchFamily="34" charset="0"/>
              <a:buChar char="•"/>
            </a:pPr>
            <a:r>
              <a:rPr lang="nb-NO" sz="1400" dirty="0" smtClean="0"/>
              <a:t>Dette kunne vært bedre:</a:t>
            </a:r>
          </a:p>
          <a:p>
            <a:pPr lvl="1">
              <a:buFont typeface="Arial" pitchFamily="34" charset="0"/>
              <a:buChar char="•"/>
            </a:pPr>
            <a:r>
              <a:rPr lang="nb-NO" sz="1400" dirty="0" smtClean="0"/>
              <a:t>Brevene til grunneiere kunne vært sendt ut på et tidligere tidspunkt slik at man unngikk unødig støy.</a:t>
            </a:r>
          </a:p>
          <a:p>
            <a:pPr lvl="1">
              <a:buFont typeface="Arial" pitchFamily="34" charset="0"/>
              <a:buChar char="•"/>
            </a:pPr>
            <a:r>
              <a:rPr lang="nb-NO" sz="1400" dirty="0" smtClean="0"/>
              <a:t>Bedre kontakt med næringslivet om «hvor skoen trykker»</a:t>
            </a:r>
          </a:p>
          <a:p>
            <a:pPr lvl="1">
              <a:buFont typeface="Arial" pitchFamily="34" charset="0"/>
              <a:buChar char="•"/>
            </a:pPr>
            <a:r>
              <a:rPr lang="nb-NO" sz="1400" dirty="0" smtClean="0"/>
              <a:t>Flere tematiske møter</a:t>
            </a:r>
          </a:p>
          <a:p>
            <a:pPr lvl="1">
              <a:buFont typeface="Arial" pitchFamily="34" charset="0"/>
              <a:buChar char="•"/>
            </a:pPr>
            <a:r>
              <a:rPr lang="nb-NO" sz="1400" dirty="0" smtClean="0"/>
              <a:t>Tettere dialog med overordnet myndighet</a:t>
            </a:r>
          </a:p>
          <a:p>
            <a:pPr lvl="1">
              <a:buFont typeface="Arial" pitchFamily="34" charset="0"/>
              <a:buChar char="•"/>
            </a:pPr>
            <a:endParaRPr lang="nb-NO" sz="140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 descr="C:\Users\hancha\AppData\Local\Microsoft\Windows\Temporary Internet Files\Content.IE5\C4GLEJGQ\tegnin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184574"/>
            <a:ext cx="2448272" cy="12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Sylinder 5"/>
          <p:cNvSpPr txBox="1"/>
          <p:nvPr/>
        </p:nvSpPr>
        <p:spPr>
          <a:xfrm>
            <a:off x="3749919" y="6396507"/>
            <a:ext cx="20762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" dirty="0" smtClean="0"/>
              <a:t>Tegning: Hans Chr. Haakonsen</a:t>
            </a:r>
            <a:endParaRPr lang="nb-NO" sz="1050" dirty="0"/>
          </a:p>
        </p:txBody>
      </p:sp>
    </p:spTree>
    <p:extLst>
      <p:ext uri="{BB962C8B-B14F-4D97-AF65-F5344CB8AC3E}">
        <p14:creationId xmlns:p14="http://schemas.microsoft.com/office/powerpoint/2010/main" val="139796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80920" cy="369332"/>
          </a:xfrm>
        </p:spPr>
        <p:txBody>
          <a:bodyPr/>
          <a:lstStyle/>
          <a:p>
            <a:r>
              <a:rPr lang="nb-NO" sz="1800" dirty="0" smtClean="0"/>
              <a:t>Konsekvensvurdering av innspill</a:t>
            </a:r>
            <a:endParaRPr lang="nb-NO" sz="18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4057437" cy="554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4702504" y="1204459"/>
            <a:ext cx="396044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smtClean="0">
                <a:latin typeface="+mj-lt"/>
              </a:rPr>
              <a:t>Kunnskapsgrunnlag:</a:t>
            </a:r>
            <a:r>
              <a:rPr lang="nb-NO" sz="1400" dirty="0" smtClean="0">
                <a:latin typeface="+mj-lt"/>
              </a:rPr>
              <a:t/>
            </a:r>
            <a:br>
              <a:rPr lang="nb-NO" sz="1400" dirty="0" smtClean="0">
                <a:latin typeface="+mj-lt"/>
              </a:rPr>
            </a:br>
            <a:endParaRPr lang="nb-NO" sz="1400" dirty="0" smtClean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1400" dirty="0" smtClean="0">
                <a:latin typeface="+mj-lt"/>
              </a:rPr>
              <a:t>Aktuelt </a:t>
            </a:r>
            <a:r>
              <a:rPr lang="nb-NO" sz="1400" dirty="0">
                <a:latin typeface="+mj-lt"/>
              </a:rPr>
              <a:t>lovverk med tilhørende forskrifter og veiledninger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1400" dirty="0">
                <a:latin typeface="+mj-lt"/>
              </a:rPr>
              <a:t>Nasjonale og regionale </a:t>
            </a:r>
            <a:r>
              <a:rPr lang="nb-NO" sz="1400" dirty="0" smtClean="0">
                <a:latin typeface="+mj-lt"/>
              </a:rPr>
              <a:t>føringer og planer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1400" dirty="0" smtClean="0">
                <a:latin typeface="+mj-lt"/>
              </a:rPr>
              <a:t>Kommuneplanens samfunnsdel</a:t>
            </a:r>
            <a:endParaRPr lang="nb-NO" sz="1400" dirty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1400" dirty="0" smtClean="0">
                <a:latin typeface="+mj-lt"/>
              </a:rPr>
              <a:t>Ulike innspill</a:t>
            </a:r>
            <a:endParaRPr lang="nb-NO" sz="1400" dirty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1400" dirty="0">
                <a:latin typeface="+mj-lt"/>
              </a:rPr>
              <a:t>Aktuelle reguleringsplaner og kartlegginger/ rapporter som er gjort i den forbindelse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latin typeface="+mj-lt"/>
              </a:rPr>
              <a:t>Statlige internettbaser: Miljøkommune.no som tjener som et veiviser til basene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1400" dirty="0" smtClean="0">
                <a:latin typeface="+mj-lt"/>
              </a:rPr>
              <a:t>Eget </a:t>
            </a:r>
            <a:r>
              <a:rPr lang="nb-NO" sz="1400" dirty="0">
                <a:latin typeface="+mj-lt"/>
              </a:rPr>
              <a:t>saksbehandlersystem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1400" dirty="0">
                <a:latin typeface="+mj-lt"/>
              </a:rPr>
              <a:t>Annet skriftlig materiale som bøker og </a:t>
            </a:r>
            <a:r>
              <a:rPr lang="nb-NO" sz="1400" dirty="0" smtClean="0">
                <a:latin typeface="+mj-lt"/>
              </a:rPr>
              <a:t>rapporter</a:t>
            </a:r>
            <a:endParaRPr lang="nb-NO" sz="1400" dirty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1400" dirty="0" smtClean="0">
                <a:latin typeface="+mj-lt"/>
              </a:rPr>
              <a:t>folkemøter</a:t>
            </a:r>
            <a:r>
              <a:rPr lang="nb-NO" sz="1400" dirty="0">
                <a:latin typeface="+mj-lt"/>
              </a:rPr>
              <a:t>, </a:t>
            </a:r>
            <a:endParaRPr lang="nb-NO" sz="1400" dirty="0" smtClean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1400" dirty="0" smtClean="0">
                <a:latin typeface="+mj-lt"/>
              </a:rPr>
              <a:t>politikere</a:t>
            </a:r>
            <a:r>
              <a:rPr lang="nb-NO" sz="1400" dirty="0">
                <a:latin typeface="+mj-lt"/>
              </a:rPr>
              <a:t>, </a:t>
            </a:r>
            <a:endParaRPr lang="nb-NO" sz="1400" dirty="0" smtClean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1400" dirty="0" smtClean="0">
                <a:latin typeface="+mj-lt"/>
              </a:rPr>
              <a:t>kommunens </a:t>
            </a:r>
            <a:r>
              <a:rPr lang="nb-NO" sz="1400" dirty="0">
                <a:latin typeface="+mj-lt"/>
              </a:rPr>
              <a:t>egne saksbehandlere, </a:t>
            </a:r>
            <a:endParaRPr lang="nb-NO" sz="1400" dirty="0" smtClean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1400" dirty="0" smtClean="0">
                <a:latin typeface="+mj-lt"/>
              </a:rPr>
              <a:t>Innbyggere</a:t>
            </a:r>
            <a:r>
              <a:rPr lang="nb-NO" sz="1400" dirty="0">
                <a:latin typeface="+mj-lt"/>
              </a:rPr>
              <a:t>, og </a:t>
            </a:r>
            <a:r>
              <a:rPr lang="nb-NO" sz="1400" dirty="0" err="1">
                <a:latin typeface="+mj-lt"/>
              </a:rPr>
              <a:t>innspillshavere</a:t>
            </a:r>
            <a:r>
              <a:rPr lang="nb-NO" sz="1400" dirty="0">
                <a:latin typeface="+mj-lt"/>
              </a:rPr>
              <a:t>.</a:t>
            </a:r>
          </a:p>
          <a:p>
            <a:endParaRPr lang="nb-NO" dirty="0" smtClean="0"/>
          </a:p>
          <a:p>
            <a:r>
              <a:rPr lang="nb-NO" sz="1400" b="1" dirty="0" smtClean="0">
                <a:latin typeface="+mj-lt"/>
              </a:rPr>
              <a:t>Det ble en god del diskusjon rundt kunnskapsgrunnlaget. Viktig å bruke tid på dette.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1216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efinert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Powerpoint-mal</Template>
  <TotalTime>2012</TotalTime>
  <Words>753</Words>
  <Application>Microsoft Office PowerPoint</Application>
  <PresentationFormat>Skjermfremvisning (4:3)</PresentationFormat>
  <Paragraphs>173</Paragraphs>
  <Slides>12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3" baseType="lpstr">
      <vt:lpstr>Powerpoint-mal</vt:lpstr>
      <vt:lpstr>Rullering av kommuneplanens arealdel i Hadsel kommune – erfaringer og vurderinger fra planprosessen</vt:lpstr>
      <vt:lpstr>Bakgrunnen for planarbeidet</vt:lpstr>
      <vt:lpstr> </vt:lpstr>
      <vt:lpstr>PowerPoint-presentasjon</vt:lpstr>
      <vt:lpstr>Oversikt over boligområder og kapasitet:</vt:lpstr>
      <vt:lpstr>Andre eksempler:</vt:lpstr>
      <vt:lpstr>PowerPoint-presentasjon</vt:lpstr>
      <vt:lpstr>Medvirkning</vt:lpstr>
      <vt:lpstr>Konsekvensvurdering av innspill</vt:lpstr>
      <vt:lpstr>Kartproduksjon</vt:lpstr>
      <vt:lpstr>PowerPoint-presentasjon</vt:lpstr>
      <vt:lpstr>PowerPoint-presentasjon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Hans Christian Haakonsen</dc:creator>
  <cp:lastModifiedBy>Hans Christian Haakonsen</cp:lastModifiedBy>
  <cp:revision>126</cp:revision>
  <cp:lastPrinted>2013-10-03T06:04:42Z</cp:lastPrinted>
  <dcterms:created xsi:type="dcterms:W3CDTF">2012-10-12T10:51:49Z</dcterms:created>
  <dcterms:modified xsi:type="dcterms:W3CDTF">2013-12-10T13:05:17Z</dcterms:modified>
</cp:coreProperties>
</file>