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3"/>
  </p:notesMasterIdLst>
  <p:handoutMasterIdLst>
    <p:handoutMasterId r:id="rId54"/>
  </p:handoutMasterIdLst>
  <p:sldIdLst>
    <p:sldId id="258" r:id="rId6"/>
    <p:sldId id="282" r:id="rId7"/>
    <p:sldId id="283" r:id="rId8"/>
    <p:sldId id="284" r:id="rId9"/>
    <p:sldId id="285" r:id="rId10"/>
    <p:sldId id="277" r:id="rId11"/>
    <p:sldId id="281" r:id="rId12"/>
    <p:sldId id="278" r:id="rId13"/>
    <p:sldId id="279" r:id="rId14"/>
    <p:sldId id="280" r:id="rId15"/>
    <p:sldId id="262" r:id="rId16"/>
    <p:sldId id="308" r:id="rId17"/>
    <p:sldId id="286" r:id="rId18"/>
    <p:sldId id="287" r:id="rId19"/>
    <p:sldId id="261" r:id="rId20"/>
    <p:sldId id="264" r:id="rId21"/>
    <p:sldId id="305" r:id="rId22"/>
    <p:sldId id="263" r:id="rId23"/>
    <p:sldId id="257" r:id="rId24"/>
    <p:sldId id="303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65" r:id="rId41"/>
    <p:sldId id="307" r:id="rId42"/>
    <p:sldId id="266" r:id="rId43"/>
    <p:sldId id="269" r:id="rId44"/>
    <p:sldId id="270" r:id="rId45"/>
    <p:sldId id="267" r:id="rId46"/>
    <p:sldId id="268" r:id="rId47"/>
    <p:sldId id="272" r:id="rId48"/>
    <p:sldId id="304" r:id="rId49"/>
    <p:sldId id="273" r:id="rId50"/>
    <p:sldId id="275" r:id="rId51"/>
    <p:sldId id="276" r:id="rId52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CECEC"/>
    <a:srgbClr val="B5121B"/>
    <a:srgbClr val="93000D"/>
    <a:srgbClr val="919195"/>
    <a:srgbClr val="DCDCE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3" autoAdjust="0"/>
    <p:restoredTop sz="90929"/>
  </p:normalViewPr>
  <p:slideViewPr>
    <p:cSldViewPr>
      <p:cViewPr varScale="1">
        <p:scale>
          <a:sx n="98" d="100"/>
          <a:sy n="98" d="100"/>
        </p:scale>
        <p:origin x="-18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79B44-85D8-44AE-8076-B9E35AE77FB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9E31CDE-1DC9-4C50-8A92-E0ABA24103A4}">
      <dgm:prSet phldrT="[Text]" custT="1"/>
      <dgm:spPr/>
      <dgm:t>
        <a:bodyPr/>
        <a:lstStyle/>
        <a:p>
          <a:r>
            <a:rPr lang="nb-NO" sz="1400" dirty="0" smtClean="0"/>
            <a:t>Hendelse</a:t>
          </a:r>
          <a:endParaRPr lang="nb-NO" sz="1400" dirty="0"/>
        </a:p>
      </dgm:t>
    </dgm:pt>
    <dgm:pt modelId="{6A665403-F132-4FE9-8772-71C6A4DC076B}" type="parTrans" cxnId="{9F98484B-812E-4537-B3EA-390F032ABE1C}">
      <dgm:prSet/>
      <dgm:spPr/>
      <dgm:t>
        <a:bodyPr/>
        <a:lstStyle/>
        <a:p>
          <a:endParaRPr lang="nb-NO"/>
        </a:p>
      </dgm:t>
    </dgm:pt>
    <dgm:pt modelId="{002E071C-4F77-4B33-B16A-8DE6F4E1A348}" type="sibTrans" cxnId="{9F98484B-812E-4537-B3EA-390F032ABE1C}">
      <dgm:prSet/>
      <dgm:spPr/>
      <dgm:t>
        <a:bodyPr/>
        <a:lstStyle/>
        <a:p>
          <a:endParaRPr lang="nb-NO"/>
        </a:p>
      </dgm:t>
    </dgm:pt>
    <dgm:pt modelId="{8DD866CF-7059-411C-95CB-EF19854953F9}">
      <dgm:prSet phldrT="[Text]" custT="1"/>
      <dgm:spPr/>
      <dgm:t>
        <a:bodyPr/>
        <a:lstStyle/>
        <a:p>
          <a:r>
            <a:rPr lang="nb-NO" sz="1400" dirty="0" smtClean="0"/>
            <a:t>Varsling</a:t>
          </a:r>
          <a:endParaRPr lang="nb-NO" sz="1400" dirty="0"/>
        </a:p>
      </dgm:t>
    </dgm:pt>
    <dgm:pt modelId="{71204FC7-80D8-43B5-8DEF-96417450CE45}" type="parTrans" cxnId="{B8AE9D92-DCF4-4923-A2BF-D986E1D9019C}">
      <dgm:prSet/>
      <dgm:spPr/>
      <dgm:t>
        <a:bodyPr/>
        <a:lstStyle/>
        <a:p>
          <a:endParaRPr lang="nb-NO"/>
        </a:p>
      </dgm:t>
    </dgm:pt>
    <dgm:pt modelId="{E9905696-23F8-4AAB-A294-BFA914B6349C}" type="sibTrans" cxnId="{B8AE9D92-DCF4-4923-A2BF-D986E1D9019C}">
      <dgm:prSet/>
      <dgm:spPr/>
      <dgm:t>
        <a:bodyPr/>
        <a:lstStyle/>
        <a:p>
          <a:endParaRPr lang="nb-NO"/>
        </a:p>
      </dgm:t>
    </dgm:pt>
    <dgm:pt modelId="{9378E85C-6910-4E1E-90FD-544C331038CF}">
      <dgm:prSet phldrT="[Text]" custT="1"/>
      <dgm:spPr/>
      <dgm:t>
        <a:bodyPr/>
        <a:lstStyle/>
        <a:p>
          <a:r>
            <a:rPr lang="nb-NO" sz="1400" dirty="0" smtClean="0"/>
            <a:t>Vurdering</a:t>
          </a:r>
          <a:endParaRPr lang="nb-NO" sz="1400" dirty="0"/>
        </a:p>
      </dgm:t>
    </dgm:pt>
    <dgm:pt modelId="{F5AB6811-0F88-467F-9CE6-28014496A2A7}" type="parTrans" cxnId="{FF3A1CA0-507A-4EA9-9B2D-C96A4A4DF120}">
      <dgm:prSet/>
      <dgm:spPr/>
      <dgm:t>
        <a:bodyPr/>
        <a:lstStyle/>
        <a:p>
          <a:endParaRPr lang="nb-NO"/>
        </a:p>
      </dgm:t>
    </dgm:pt>
    <dgm:pt modelId="{D16E4E85-47CD-4689-B6C2-7198405ECBA6}" type="sibTrans" cxnId="{FF3A1CA0-507A-4EA9-9B2D-C96A4A4DF120}">
      <dgm:prSet/>
      <dgm:spPr/>
      <dgm:t>
        <a:bodyPr/>
        <a:lstStyle/>
        <a:p>
          <a:endParaRPr lang="nb-NO"/>
        </a:p>
      </dgm:t>
    </dgm:pt>
    <dgm:pt modelId="{A6C72B3A-210F-46CD-A4D5-3B447C878897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b-NO" sz="1400" dirty="0" smtClean="0"/>
            <a:t>KU / NRPA</a:t>
          </a:r>
          <a:endParaRPr lang="nb-NO" sz="1400" dirty="0"/>
        </a:p>
      </dgm:t>
    </dgm:pt>
    <dgm:pt modelId="{E29898BF-4592-4901-8816-8F404D538DC8}" type="parTrans" cxnId="{4C4A4C66-E772-40F0-BC97-7CB6C3F23B0B}">
      <dgm:prSet/>
      <dgm:spPr/>
      <dgm:t>
        <a:bodyPr/>
        <a:lstStyle/>
        <a:p>
          <a:endParaRPr lang="nb-NO"/>
        </a:p>
      </dgm:t>
    </dgm:pt>
    <dgm:pt modelId="{48DB4021-4D73-44BE-91BE-DE81866051B7}" type="sibTrans" cxnId="{4C4A4C66-E772-40F0-BC97-7CB6C3F23B0B}">
      <dgm:prSet/>
      <dgm:spPr/>
      <dgm:t>
        <a:bodyPr/>
        <a:lstStyle/>
        <a:p>
          <a:endParaRPr lang="nb-NO"/>
        </a:p>
      </dgm:t>
    </dgm:pt>
    <dgm:pt modelId="{055C659B-3EB8-4DE6-B26A-7947831F6A12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b-NO" sz="1400" dirty="0" smtClean="0"/>
            <a:t>FM</a:t>
          </a:r>
          <a:endParaRPr lang="nb-NO" sz="1400" dirty="0"/>
        </a:p>
      </dgm:t>
    </dgm:pt>
    <dgm:pt modelId="{9F5E44EF-B856-4157-84F1-C38A451D5757}" type="parTrans" cxnId="{3634B6BB-3FB5-4687-B328-91228B044107}">
      <dgm:prSet/>
      <dgm:spPr/>
      <dgm:t>
        <a:bodyPr/>
        <a:lstStyle/>
        <a:p>
          <a:endParaRPr lang="nb-NO"/>
        </a:p>
      </dgm:t>
    </dgm:pt>
    <dgm:pt modelId="{B82118ED-24EE-4765-9850-3F37F45D71C2}" type="sibTrans" cxnId="{3634B6BB-3FB5-4687-B328-91228B044107}">
      <dgm:prSet/>
      <dgm:spPr/>
      <dgm:t>
        <a:bodyPr/>
        <a:lstStyle/>
        <a:p>
          <a:endParaRPr lang="nb-NO"/>
        </a:p>
      </dgm:t>
    </dgm:pt>
    <dgm:pt modelId="{9378297B-9B3A-4A2A-96FF-CA945103273C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b-NO" sz="1400" dirty="0" smtClean="0"/>
            <a:t>Kommuner</a:t>
          </a:r>
          <a:endParaRPr lang="nb-NO" sz="1400" dirty="0"/>
        </a:p>
      </dgm:t>
    </dgm:pt>
    <dgm:pt modelId="{02A13F11-EFD8-4840-90BF-20E8131E3A0A}" type="parTrans" cxnId="{4885ACF0-6BF9-4A28-A425-C9269C890614}">
      <dgm:prSet/>
      <dgm:spPr/>
      <dgm:t>
        <a:bodyPr/>
        <a:lstStyle/>
        <a:p>
          <a:endParaRPr lang="nb-NO"/>
        </a:p>
      </dgm:t>
    </dgm:pt>
    <dgm:pt modelId="{4895AD89-DCDC-4165-8518-C38767BFAB4B}" type="sibTrans" cxnId="{4885ACF0-6BF9-4A28-A425-C9269C890614}">
      <dgm:prSet/>
      <dgm:spPr/>
      <dgm:t>
        <a:bodyPr/>
        <a:lstStyle/>
        <a:p>
          <a:endParaRPr lang="nb-NO"/>
        </a:p>
      </dgm:t>
    </dgm:pt>
    <dgm:pt modelId="{D95F7AB4-C42D-4790-BBE0-46A49EAD4BE2}">
      <dgm:prSet custT="1"/>
      <dgm:spPr/>
      <dgm:t>
        <a:bodyPr/>
        <a:lstStyle/>
        <a:p>
          <a:r>
            <a:rPr lang="nb-NO" sz="2400" dirty="0" smtClean="0"/>
            <a:t>Skjer / oppdages</a:t>
          </a:r>
          <a:endParaRPr lang="nb-NO" sz="2400" dirty="0"/>
        </a:p>
      </dgm:t>
    </dgm:pt>
    <dgm:pt modelId="{AB4F2C3B-42DB-4606-A875-42A4973D337E}" type="parTrans" cxnId="{29775E08-3F86-4EF3-B0C6-4DEA4E8494BA}">
      <dgm:prSet/>
      <dgm:spPr/>
      <dgm:t>
        <a:bodyPr/>
        <a:lstStyle/>
        <a:p>
          <a:endParaRPr lang="nb-NO"/>
        </a:p>
      </dgm:t>
    </dgm:pt>
    <dgm:pt modelId="{EC4202E8-8EA0-4F48-8766-CEAA5E4CD721}" type="sibTrans" cxnId="{29775E08-3F86-4EF3-B0C6-4DEA4E8494BA}">
      <dgm:prSet/>
      <dgm:spPr/>
      <dgm:t>
        <a:bodyPr/>
        <a:lstStyle/>
        <a:p>
          <a:endParaRPr lang="nb-NO"/>
        </a:p>
      </dgm:t>
    </dgm:pt>
    <dgm:pt modelId="{543F2E94-8606-412D-98A2-7985008CF17F}">
      <dgm:prSet custT="1"/>
      <dgm:spPr/>
      <dgm:t>
        <a:bodyPr/>
        <a:lstStyle/>
        <a:p>
          <a:r>
            <a:rPr lang="nb-NO" sz="2400" dirty="0" smtClean="0"/>
            <a:t>Fra andre land eller kilden til ulykken</a:t>
          </a:r>
          <a:endParaRPr lang="nb-NO" sz="2400" dirty="0"/>
        </a:p>
      </dgm:t>
    </dgm:pt>
    <dgm:pt modelId="{934EED38-1C14-4A32-8DBC-614380627A54}" type="parTrans" cxnId="{2D14E645-2857-4C69-B897-DE4E905FC910}">
      <dgm:prSet/>
      <dgm:spPr/>
      <dgm:t>
        <a:bodyPr/>
        <a:lstStyle/>
        <a:p>
          <a:endParaRPr lang="nb-NO"/>
        </a:p>
      </dgm:t>
    </dgm:pt>
    <dgm:pt modelId="{BF71F7F2-E3D8-4C5E-BF8E-1C252A295505}" type="sibTrans" cxnId="{2D14E645-2857-4C69-B897-DE4E905FC910}">
      <dgm:prSet/>
      <dgm:spPr/>
      <dgm:t>
        <a:bodyPr/>
        <a:lstStyle/>
        <a:p>
          <a:endParaRPr lang="nb-NO"/>
        </a:p>
      </dgm:t>
    </dgm:pt>
    <dgm:pt modelId="{FDA14625-92A6-4CD0-9F61-487ABB5D5F1F}">
      <dgm:prSet custT="1"/>
      <dgm:spPr/>
      <dgm:t>
        <a:bodyPr/>
        <a:lstStyle/>
        <a:p>
          <a:r>
            <a:rPr lang="nb-NO" sz="2400" dirty="0" smtClean="0"/>
            <a:t>Omfang og ev. skadepotensiale for Norge, varsling og informasjon</a:t>
          </a:r>
          <a:endParaRPr lang="nb-NO" sz="2400" dirty="0"/>
        </a:p>
      </dgm:t>
    </dgm:pt>
    <dgm:pt modelId="{F96912BA-EF38-41F4-93C9-40D7908D2031}" type="parTrans" cxnId="{77C898C1-C88F-49BF-9ED6-E1EEA111946F}">
      <dgm:prSet/>
      <dgm:spPr/>
      <dgm:t>
        <a:bodyPr/>
        <a:lstStyle/>
        <a:p>
          <a:endParaRPr lang="nb-NO"/>
        </a:p>
      </dgm:t>
    </dgm:pt>
    <dgm:pt modelId="{C1C86AF3-86FE-45C9-AEBD-860F5A6FD90D}" type="sibTrans" cxnId="{77C898C1-C88F-49BF-9ED6-E1EEA111946F}">
      <dgm:prSet/>
      <dgm:spPr/>
      <dgm:t>
        <a:bodyPr/>
        <a:lstStyle/>
        <a:p>
          <a:endParaRPr lang="nb-NO"/>
        </a:p>
      </dgm:t>
    </dgm:pt>
    <dgm:pt modelId="{DFEE4BF1-7134-4BEA-8448-FDE960672003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nb-NO" sz="2400" dirty="0" smtClean="0"/>
            <a:t>Strålevernet alene, eller kaller inn Kriseutvalget for atomberedskap; kommunikasjon</a:t>
          </a:r>
          <a:endParaRPr lang="nb-NO" sz="2400" dirty="0"/>
        </a:p>
      </dgm:t>
    </dgm:pt>
    <dgm:pt modelId="{22B10AA4-4687-4D07-BDAD-4942DEB9CA32}" type="parTrans" cxnId="{0E922A69-0555-4451-AA47-5181C4F5F4E7}">
      <dgm:prSet/>
      <dgm:spPr/>
      <dgm:t>
        <a:bodyPr/>
        <a:lstStyle/>
        <a:p>
          <a:endParaRPr lang="nb-NO"/>
        </a:p>
      </dgm:t>
    </dgm:pt>
    <dgm:pt modelId="{DBFAF667-60A9-4AC4-A5BD-78679575351F}" type="sibTrans" cxnId="{0E922A69-0555-4451-AA47-5181C4F5F4E7}">
      <dgm:prSet/>
      <dgm:spPr/>
      <dgm:t>
        <a:bodyPr/>
        <a:lstStyle/>
        <a:p>
          <a:endParaRPr lang="nb-NO"/>
        </a:p>
      </dgm:t>
    </dgm:pt>
    <dgm:pt modelId="{E3A8F497-AAA7-4AA1-9A94-C2384A089880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nb-NO" sz="2400" dirty="0" smtClean="0"/>
            <a:t>Fylkes-ROS  inkl. atomulykker;  KU -vedtak koordineres regionalt av Fylkesmannen </a:t>
          </a:r>
          <a:endParaRPr lang="nb-NO" sz="2400" dirty="0"/>
        </a:p>
      </dgm:t>
    </dgm:pt>
    <dgm:pt modelId="{A390F609-4755-4A05-849B-26190FC22115}" type="parTrans" cxnId="{EB9E22C4-9658-4E3F-91A1-9C1F6B5FB390}">
      <dgm:prSet/>
      <dgm:spPr/>
      <dgm:t>
        <a:bodyPr/>
        <a:lstStyle/>
        <a:p>
          <a:endParaRPr lang="nb-NO"/>
        </a:p>
      </dgm:t>
    </dgm:pt>
    <dgm:pt modelId="{AC8ABFED-D478-44CB-A10B-073E31DDAA85}" type="sibTrans" cxnId="{EB9E22C4-9658-4E3F-91A1-9C1F6B5FB390}">
      <dgm:prSet/>
      <dgm:spPr/>
      <dgm:t>
        <a:bodyPr/>
        <a:lstStyle/>
        <a:p>
          <a:endParaRPr lang="nb-NO"/>
        </a:p>
      </dgm:t>
    </dgm:pt>
    <dgm:pt modelId="{564F08DB-53D1-4C80-AE36-78B04A2DB5F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nb-NO" sz="2400" dirty="0" smtClean="0"/>
            <a:t>Kommunene er pålagt  ROS,  tiltak iverksettes ved behov</a:t>
          </a:r>
          <a:endParaRPr lang="nb-NO" sz="2400" dirty="0"/>
        </a:p>
      </dgm:t>
    </dgm:pt>
    <dgm:pt modelId="{AD0B04CF-D8FD-4A22-8F37-701C0788F1EF}" type="parTrans" cxnId="{8E646BF1-5958-4857-B092-13B23D79C8C0}">
      <dgm:prSet/>
      <dgm:spPr/>
      <dgm:t>
        <a:bodyPr/>
        <a:lstStyle/>
        <a:p>
          <a:endParaRPr lang="nb-NO"/>
        </a:p>
      </dgm:t>
    </dgm:pt>
    <dgm:pt modelId="{83C096F3-E605-4236-BA56-139DDAF97DD7}" type="sibTrans" cxnId="{8E646BF1-5958-4857-B092-13B23D79C8C0}">
      <dgm:prSet/>
      <dgm:spPr/>
      <dgm:t>
        <a:bodyPr/>
        <a:lstStyle/>
        <a:p>
          <a:endParaRPr lang="nb-NO"/>
        </a:p>
      </dgm:t>
    </dgm:pt>
    <dgm:pt modelId="{C29CAAF7-1387-4E4F-8828-B4BDC5844A5B}" type="pres">
      <dgm:prSet presAssocID="{D9479B44-85D8-44AE-8076-B9E35AE77F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98E32C0-934A-4F88-81A6-3928622B8675}" type="pres">
      <dgm:prSet presAssocID="{E9E31CDE-1DC9-4C50-8A92-E0ABA24103A4}" presName="composite" presStyleCnt="0"/>
      <dgm:spPr/>
    </dgm:pt>
    <dgm:pt modelId="{038C8801-94EB-4414-9889-D0B3B1DF0CEC}" type="pres">
      <dgm:prSet presAssocID="{E9E31CDE-1DC9-4C50-8A92-E0ABA24103A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BF54B3-3EA1-46B8-8031-ED92AE1509A9}" type="pres">
      <dgm:prSet presAssocID="{E9E31CDE-1DC9-4C50-8A92-E0ABA24103A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CEB00CF-E219-4C4A-B2B6-0E0C78DC234D}" type="pres">
      <dgm:prSet presAssocID="{002E071C-4F77-4B33-B16A-8DE6F4E1A348}" presName="sp" presStyleCnt="0"/>
      <dgm:spPr/>
    </dgm:pt>
    <dgm:pt modelId="{3B9B0814-DB71-483C-B055-9B27AE431D40}" type="pres">
      <dgm:prSet presAssocID="{8DD866CF-7059-411C-95CB-EF19854953F9}" presName="composite" presStyleCnt="0"/>
      <dgm:spPr/>
    </dgm:pt>
    <dgm:pt modelId="{2EB81215-0EAE-4C96-8994-15C735B2C254}" type="pres">
      <dgm:prSet presAssocID="{8DD866CF-7059-411C-95CB-EF19854953F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8F61F0-DC5D-4356-9C0F-C2C750FF01EA}" type="pres">
      <dgm:prSet presAssocID="{8DD866CF-7059-411C-95CB-EF19854953F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EDDE5C9-251A-4301-ACEC-4FF42E6D17BB}" type="pres">
      <dgm:prSet presAssocID="{E9905696-23F8-4AAB-A294-BFA914B6349C}" presName="sp" presStyleCnt="0"/>
      <dgm:spPr/>
    </dgm:pt>
    <dgm:pt modelId="{54A97FF3-E0D0-48F5-950C-B3CCA9140A0A}" type="pres">
      <dgm:prSet presAssocID="{9378E85C-6910-4E1E-90FD-544C331038CF}" presName="composite" presStyleCnt="0"/>
      <dgm:spPr/>
    </dgm:pt>
    <dgm:pt modelId="{63281080-AF40-4326-BA04-5C170FAF20CA}" type="pres">
      <dgm:prSet presAssocID="{9378E85C-6910-4E1E-90FD-544C331038C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D21E01-2EE3-47D1-8042-4EB312C6B16C}" type="pres">
      <dgm:prSet presAssocID="{9378E85C-6910-4E1E-90FD-544C331038C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F62F61D-558B-46EA-B9E0-5CDCFED2B858}" type="pres">
      <dgm:prSet presAssocID="{D16E4E85-47CD-4689-B6C2-7198405ECBA6}" presName="sp" presStyleCnt="0"/>
      <dgm:spPr/>
    </dgm:pt>
    <dgm:pt modelId="{060E40BC-0EBB-43EE-ABA2-6BB7D5ED69C3}" type="pres">
      <dgm:prSet presAssocID="{A6C72B3A-210F-46CD-A4D5-3B447C878897}" presName="composite" presStyleCnt="0"/>
      <dgm:spPr/>
    </dgm:pt>
    <dgm:pt modelId="{2C17ADD2-E3CC-4657-98A5-AB6EF0E844ED}" type="pres">
      <dgm:prSet presAssocID="{A6C72B3A-210F-46CD-A4D5-3B447C87889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5DE5CF0-916D-4F87-83ED-55DD6C37C840}" type="pres">
      <dgm:prSet presAssocID="{A6C72B3A-210F-46CD-A4D5-3B447C87889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26CE8C-F007-4850-9A09-1B781B272BF7}" type="pres">
      <dgm:prSet presAssocID="{48DB4021-4D73-44BE-91BE-DE81866051B7}" presName="sp" presStyleCnt="0"/>
      <dgm:spPr/>
    </dgm:pt>
    <dgm:pt modelId="{3B6C3821-0BD2-46B7-8B0F-B72D3196DA56}" type="pres">
      <dgm:prSet presAssocID="{055C659B-3EB8-4DE6-B26A-7947831F6A12}" presName="composite" presStyleCnt="0"/>
      <dgm:spPr/>
    </dgm:pt>
    <dgm:pt modelId="{E59B86F6-BCD9-4386-93EB-43B0D13DFA08}" type="pres">
      <dgm:prSet presAssocID="{055C659B-3EB8-4DE6-B26A-7947831F6A1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D93A93F-E155-4F25-B2C4-B011343C7AE4}" type="pres">
      <dgm:prSet presAssocID="{055C659B-3EB8-4DE6-B26A-7947831F6A1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AFC4B50-E568-486D-9453-825678CF65C7}" type="pres">
      <dgm:prSet presAssocID="{B82118ED-24EE-4765-9850-3F37F45D71C2}" presName="sp" presStyleCnt="0"/>
      <dgm:spPr/>
    </dgm:pt>
    <dgm:pt modelId="{A663290C-D7D6-43AB-B676-DE3AC47956E2}" type="pres">
      <dgm:prSet presAssocID="{9378297B-9B3A-4A2A-96FF-CA945103273C}" presName="composite" presStyleCnt="0"/>
      <dgm:spPr/>
    </dgm:pt>
    <dgm:pt modelId="{35118259-04F0-46BB-A325-7297B17B11AD}" type="pres">
      <dgm:prSet presAssocID="{9378297B-9B3A-4A2A-96FF-CA945103273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B685E7-79A3-46BF-94F6-44737586CD40}" type="pres">
      <dgm:prSet presAssocID="{9378297B-9B3A-4A2A-96FF-CA945103273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B9E22C4-9658-4E3F-91A1-9C1F6B5FB390}" srcId="{055C659B-3EB8-4DE6-B26A-7947831F6A12}" destId="{E3A8F497-AAA7-4AA1-9A94-C2384A089880}" srcOrd="0" destOrd="0" parTransId="{A390F609-4755-4A05-849B-26190FC22115}" sibTransId="{AC8ABFED-D478-44CB-A10B-073E31DDAA85}"/>
    <dgm:cxn modelId="{1535E61E-96EF-4ABA-9C67-4DC3C22564D4}" type="presOf" srcId="{564F08DB-53D1-4C80-AE36-78B04A2DB5F9}" destId="{7EB685E7-79A3-46BF-94F6-44737586CD40}" srcOrd="0" destOrd="0" presId="urn:microsoft.com/office/officeart/2005/8/layout/chevron2"/>
    <dgm:cxn modelId="{3854FC55-CC4B-4BB9-BBBD-EF2D5BE5AABB}" type="presOf" srcId="{FDA14625-92A6-4CD0-9F61-487ABB5D5F1F}" destId="{A2D21E01-2EE3-47D1-8042-4EB312C6B16C}" srcOrd="0" destOrd="0" presId="urn:microsoft.com/office/officeart/2005/8/layout/chevron2"/>
    <dgm:cxn modelId="{3634B6BB-3FB5-4687-B328-91228B044107}" srcId="{D9479B44-85D8-44AE-8076-B9E35AE77FB5}" destId="{055C659B-3EB8-4DE6-B26A-7947831F6A12}" srcOrd="4" destOrd="0" parTransId="{9F5E44EF-B856-4157-84F1-C38A451D5757}" sibTransId="{B82118ED-24EE-4765-9850-3F37F45D71C2}"/>
    <dgm:cxn modelId="{EA9EBBDE-ECA2-40BF-A4F2-142467DC4131}" type="presOf" srcId="{9378297B-9B3A-4A2A-96FF-CA945103273C}" destId="{35118259-04F0-46BB-A325-7297B17B11AD}" srcOrd="0" destOrd="0" presId="urn:microsoft.com/office/officeart/2005/8/layout/chevron2"/>
    <dgm:cxn modelId="{68E4C2E3-5A52-4FA2-BF21-64D35F6D4982}" type="presOf" srcId="{543F2E94-8606-412D-98A2-7985008CF17F}" destId="{978F61F0-DC5D-4356-9C0F-C2C750FF01EA}" srcOrd="0" destOrd="0" presId="urn:microsoft.com/office/officeart/2005/8/layout/chevron2"/>
    <dgm:cxn modelId="{96625F51-F64B-4D2F-93F8-A1542E046916}" type="presOf" srcId="{E9E31CDE-1DC9-4C50-8A92-E0ABA24103A4}" destId="{038C8801-94EB-4414-9889-D0B3B1DF0CEC}" srcOrd="0" destOrd="0" presId="urn:microsoft.com/office/officeart/2005/8/layout/chevron2"/>
    <dgm:cxn modelId="{5B16A85F-3674-4CE0-BBA4-E37DAF23050B}" type="presOf" srcId="{8DD866CF-7059-411C-95CB-EF19854953F9}" destId="{2EB81215-0EAE-4C96-8994-15C735B2C254}" srcOrd="0" destOrd="0" presId="urn:microsoft.com/office/officeart/2005/8/layout/chevron2"/>
    <dgm:cxn modelId="{84296603-1C26-4E91-97A2-1A668683CAC5}" type="presOf" srcId="{D9479B44-85D8-44AE-8076-B9E35AE77FB5}" destId="{C29CAAF7-1387-4E4F-8828-B4BDC5844A5B}" srcOrd="0" destOrd="0" presId="urn:microsoft.com/office/officeart/2005/8/layout/chevron2"/>
    <dgm:cxn modelId="{8E646BF1-5958-4857-B092-13B23D79C8C0}" srcId="{9378297B-9B3A-4A2A-96FF-CA945103273C}" destId="{564F08DB-53D1-4C80-AE36-78B04A2DB5F9}" srcOrd="0" destOrd="0" parTransId="{AD0B04CF-D8FD-4A22-8F37-701C0788F1EF}" sibTransId="{83C096F3-E605-4236-BA56-139DDAF97DD7}"/>
    <dgm:cxn modelId="{77C898C1-C88F-49BF-9ED6-E1EEA111946F}" srcId="{9378E85C-6910-4E1E-90FD-544C331038CF}" destId="{FDA14625-92A6-4CD0-9F61-487ABB5D5F1F}" srcOrd="0" destOrd="0" parTransId="{F96912BA-EF38-41F4-93C9-40D7908D2031}" sibTransId="{C1C86AF3-86FE-45C9-AEBD-860F5A6FD90D}"/>
    <dgm:cxn modelId="{0E922A69-0555-4451-AA47-5181C4F5F4E7}" srcId="{A6C72B3A-210F-46CD-A4D5-3B447C878897}" destId="{DFEE4BF1-7134-4BEA-8448-FDE960672003}" srcOrd="0" destOrd="0" parTransId="{22B10AA4-4687-4D07-BDAD-4942DEB9CA32}" sibTransId="{DBFAF667-60A9-4AC4-A5BD-78679575351F}"/>
    <dgm:cxn modelId="{29775E08-3F86-4EF3-B0C6-4DEA4E8494BA}" srcId="{E9E31CDE-1DC9-4C50-8A92-E0ABA24103A4}" destId="{D95F7AB4-C42D-4790-BBE0-46A49EAD4BE2}" srcOrd="0" destOrd="0" parTransId="{AB4F2C3B-42DB-4606-A875-42A4973D337E}" sibTransId="{EC4202E8-8EA0-4F48-8766-CEAA5E4CD721}"/>
    <dgm:cxn modelId="{EAD54574-EE96-4177-9D6E-A6EACF4A1620}" type="presOf" srcId="{E3A8F497-AAA7-4AA1-9A94-C2384A089880}" destId="{6D93A93F-E155-4F25-B2C4-B011343C7AE4}" srcOrd="0" destOrd="0" presId="urn:microsoft.com/office/officeart/2005/8/layout/chevron2"/>
    <dgm:cxn modelId="{D82E24AE-1AA8-4A22-AB0C-82326D232BF6}" type="presOf" srcId="{DFEE4BF1-7134-4BEA-8448-FDE960672003}" destId="{A5DE5CF0-916D-4F87-83ED-55DD6C37C840}" srcOrd="0" destOrd="0" presId="urn:microsoft.com/office/officeart/2005/8/layout/chevron2"/>
    <dgm:cxn modelId="{324F0567-F372-47F6-AD89-85CFFD84040C}" type="presOf" srcId="{055C659B-3EB8-4DE6-B26A-7947831F6A12}" destId="{E59B86F6-BCD9-4386-93EB-43B0D13DFA08}" srcOrd="0" destOrd="0" presId="urn:microsoft.com/office/officeart/2005/8/layout/chevron2"/>
    <dgm:cxn modelId="{4C4A4C66-E772-40F0-BC97-7CB6C3F23B0B}" srcId="{D9479B44-85D8-44AE-8076-B9E35AE77FB5}" destId="{A6C72B3A-210F-46CD-A4D5-3B447C878897}" srcOrd="3" destOrd="0" parTransId="{E29898BF-4592-4901-8816-8F404D538DC8}" sibTransId="{48DB4021-4D73-44BE-91BE-DE81866051B7}"/>
    <dgm:cxn modelId="{B8AE9D92-DCF4-4923-A2BF-D986E1D9019C}" srcId="{D9479B44-85D8-44AE-8076-B9E35AE77FB5}" destId="{8DD866CF-7059-411C-95CB-EF19854953F9}" srcOrd="1" destOrd="0" parTransId="{71204FC7-80D8-43B5-8DEF-96417450CE45}" sibTransId="{E9905696-23F8-4AAB-A294-BFA914B6349C}"/>
    <dgm:cxn modelId="{2BDF1CA3-234D-4EC0-8803-CE4D01C6B35C}" type="presOf" srcId="{D95F7AB4-C42D-4790-BBE0-46A49EAD4BE2}" destId="{07BF54B3-3EA1-46B8-8031-ED92AE1509A9}" srcOrd="0" destOrd="0" presId="urn:microsoft.com/office/officeart/2005/8/layout/chevron2"/>
    <dgm:cxn modelId="{2D14E645-2857-4C69-B897-DE4E905FC910}" srcId="{8DD866CF-7059-411C-95CB-EF19854953F9}" destId="{543F2E94-8606-412D-98A2-7985008CF17F}" srcOrd="0" destOrd="0" parTransId="{934EED38-1C14-4A32-8DBC-614380627A54}" sibTransId="{BF71F7F2-E3D8-4C5E-BF8E-1C252A295505}"/>
    <dgm:cxn modelId="{1FC54403-484E-482D-81A4-985B95636381}" type="presOf" srcId="{9378E85C-6910-4E1E-90FD-544C331038CF}" destId="{63281080-AF40-4326-BA04-5C170FAF20CA}" srcOrd="0" destOrd="0" presId="urn:microsoft.com/office/officeart/2005/8/layout/chevron2"/>
    <dgm:cxn modelId="{63D9B867-4199-4F4A-963F-3F9D9D6CC2A8}" type="presOf" srcId="{A6C72B3A-210F-46CD-A4D5-3B447C878897}" destId="{2C17ADD2-E3CC-4657-98A5-AB6EF0E844ED}" srcOrd="0" destOrd="0" presId="urn:microsoft.com/office/officeart/2005/8/layout/chevron2"/>
    <dgm:cxn modelId="{FF3A1CA0-507A-4EA9-9B2D-C96A4A4DF120}" srcId="{D9479B44-85D8-44AE-8076-B9E35AE77FB5}" destId="{9378E85C-6910-4E1E-90FD-544C331038CF}" srcOrd="2" destOrd="0" parTransId="{F5AB6811-0F88-467F-9CE6-28014496A2A7}" sibTransId="{D16E4E85-47CD-4689-B6C2-7198405ECBA6}"/>
    <dgm:cxn modelId="{9F98484B-812E-4537-B3EA-390F032ABE1C}" srcId="{D9479B44-85D8-44AE-8076-B9E35AE77FB5}" destId="{E9E31CDE-1DC9-4C50-8A92-E0ABA24103A4}" srcOrd="0" destOrd="0" parTransId="{6A665403-F132-4FE9-8772-71C6A4DC076B}" sibTransId="{002E071C-4F77-4B33-B16A-8DE6F4E1A348}"/>
    <dgm:cxn modelId="{4885ACF0-6BF9-4A28-A425-C9269C890614}" srcId="{D9479B44-85D8-44AE-8076-B9E35AE77FB5}" destId="{9378297B-9B3A-4A2A-96FF-CA945103273C}" srcOrd="5" destOrd="0" parTransId="{02A13F11-EFD8-4840-90BF-20E8131E3A0A}" sibTransId="{4895AD89-DCDC-4165-8518-C38767BFAB4B}"/>
    <dgm:cxn modelId="{ADC0F00D-651C-418A-840C-4244C24E718F}" type="presParOf" srcId="{C29CAAF7-1387-4E4F-8828-B4BDC5844A5B}" destId="{A98E32C0-934A-4F88-81A6-3928622B8675}" srcOrd="0" destOrd="0" presId="urn:microsoft.com/office/officeart/2005/8/layout/chevron2"/>
    <dgm:cxn modelId="{24B2C742-248C-46C3-8F10-DC9B8FD1663A}" type="presParOf" srcId="{A98E32C0-934A-4F88-81A6-3928622B8675}" destId="{038C8801-94EB-4414-9889-D0B3B1DF0CEC}" srcOrd="0" destOrd="0" presId="urn:microsoft.com/office/officeart/2005/8/layout/chevron2"/>
    <dgm:cxn modelId="{90A64DDA-CB35-4BA0-AD6A-7663C9D2E948}" type="presParOf" srcId="{A98E32C0-934A-4F88-81A6-3928622B8675}" destId="{07BF54B3-3EA1-46B8-8031-ED92AE1509A9}" srcOrd="1" destOrd="0" presId="urn:microsoft.com/office/officeart/2005/8/layout/chevron2"/>
    <dgm:cxn modelId="{8409AAFE-EAB0-45AE-BB0A-8E0867EC9E54}" type="presParOf" srcId="{C29CAAF7-1387-4E4F-8828-B4BDC5844A5B}" destId="{DCEB00CF-E219-4C4A-B2B6-0E0C78DC234D}" srcOrd="1" destOrd="0" presId="urn:microsoft.com/office/officeart/2005/8/layout/chevron2"/>
    <dgm:cxn modelId="{7979B5B7-8BFF-490A-A4C3-AE9B7CE993E7}" type="presParOf" srcId="{C29CAAF7-1387-4E4F-8828-B4BDC5844A5B}" destId="{3B9B0814-DB71-483C-B055-9B27AE431D40}" srcOrd="2" destOrd="0" presId="urn:microsoft.com/office/officeart/2005/8/layout/chevron2"/>
    <dgm:cxn modelId="{D9C63D1A-EF42-4463-AFBC-E25906E4B36B}" type="presParOf" srcId="{3B9B0814-DB71-483C-B055-9B27AE431D40}" destId="{2EB81215-0EAE-4C96-8994-15C735B2C254}" srcOrd="0" destOrd="0" presId="urn:microsoft.com/office/officeart/2005/8/layout/chevron2"/>
    <dgm:cxn modelId="{0013FDD4-EDA0-4AE4-B8E5-8419D2089118}" type="presParOf" srcId="{3B9B0814-DB71-483C-B055-9B27AE431D40}" destId="{978F61F0-DC5D-4356-9C0F-C2C750FF01EA}" srcOrd="1" destOrd="0" presId="urn:microsoft.com/office/officeart/2005/8/layout/chevron2"/>
    <dgm:cxn modelId="{A3D58C69-2A43-4140-BE44-99C421B0DCAF}" type="presParOf" srcId="{C29CAAF7-1387-4E4F-8828-B4BDC5844A5B}" destId="{AEDDE5C9-251A-4301-ACEC-4FF42E6D17BB}" srcOrd="3" destOrd="0" presId="urn:microsoft.com/office/officeart/2005/8/layout/chevron2"/>
    <dgm:cxn modelId="{F6D2C4EA-C709-4022-B358-6F77F0BDC237}" type="presParOf" srcId="{C29CAAF7-1387-4E4F-8828-B4BDC5844A5B}" destId="{54A97FF3-E0D0-48F5-950C-B3CCA9140A0A}" srcOrd="4" destOrd="0" presId="urn:microsoft.com/office/officeart/2005/8/layout/chevron2"/>
    <dgm:cxn modelId="{C000AC6A-475B-4B0A-8C5D-6C30EB499FA2}" type="presParOf" srcId="{54A97FF3-E0D0-48F5-950C-B3CCA9140A0A}" destId="{63281080-AF40-4326-BA04-5C170FAF20CA}" srcOrd="0" destOrd="0" presId="urn:microsoft.com/office/officeart/2005/8/layout/chevron2"/>
    <dgm:cxn modelId="{24388207-A312-476C-BC93-F78A20C21CF6}" type="presParOf" srcId="{54A97FF3-E0D0-48F5-950C-B3CCA9140A0A}" destId="{A2D21E01-2EE3-47D1-8042-4EB312C6B16C}" srcOrd="1" destOrd="0" presId="urn:microsoft.com/office/officeart/2005/8/layout/chevron2"/>
    <dgm:cxn modelId="{10E9335E-7974-4656-9955-69CD077CDB45}" type="presParOf" srcId="{C29CAAF7-1387-4E4F-8828-B4BDC5844A5B}" destId="{7F62F61D-558B-46EA-B9E0-5CDCFED2B858}" srcOrd="5" destOrd="0" presId="urn:microsoft.com/office/officeart/2005/8/layout/chevron2"/>
    <dgm:cxn modelId="{7979E051-E064-418E-937C-47FD0417F5B3}" type="presParOf" srcId="{C29CAAF7-1387-4E4F-8828-B4BDC5844A5B}" destId="{060E40BC-0EBB-43EE-ABA2-6BB7D5ED69C3}" srcOrd="6" destOrd="0" presId="urn:microsoft.com/office/officeart/2005/8/layout/chevron2"/>
    <dgm:cxn modelId="{C6CE5D29-03EE-497F-8387-6CF491E51CDD}" type="presParOf" srcId="{060E40BC-0EBB-43EE-ABA2-6BB7D5ED69C3}" destId="{2C17ADD2-E3CC-4657-98A5-AB6EF0E844ED}" srcOrd="0" destOrd="0" presId="urn:microsoft.com/office/officeart/2005/8/layout/chevron2"/>
    <dgm:cxn modelId="{2C01C06B-0327-479E-8716-67A08C57B49B}" type="presParOf" srcId="{060E40BC-0EBB-43EE-ABA2-6BB7D5ED69C3}" destId="{A5DE5CF0-916D-4F87-83ED-55DD6C37C840}" srcOrd="1" destOrd="0" presId="urn:microsoft.com/office/officeart/2005/8/layout/chevron2"/>
    <dgm:cxn modelId="{51935F12-F889-449A-84D8-33D273060DAB}" type="presParOf" srcId="{C29CAAF7-1387-4E4F-8828-B4BDC5844A5B}" destId="{9926CE8C-F007-4850-9A09-1B781B272BF7}" srcOrd="7" destOrd="0" presId="urn:microsoft.com/office/officeart/2005/8/layout/chevron2"/>
    <dgm:cxn modelId="{6112656C-486A-489B-9564-BFB12241F0C4}" type="presParOf" srcId="{C29CAAF7-1387-4E4F-8828-B4BDC5844A5B}" destId="{3B6C3821-0BD2-46B7-8B0F-B72D3196DA56}" srcOrd="8" destOrd="0" presId="urn:microsoft.com/office/officeart/2005/8/layout/chevron2"/>
    <dgm:cxn modelId="{74557536-AEFE-4F83-8832-D5924207F57D}" type="presParOf" srcId="{3B6C3821-0BD2-46B7-8B0F-B72D3196DA56}" destId="{E59B86F6-BCD9-4386-93EB-43B0D13DFA08}" srcOrd="0" destOrd="0" presId="urn:microsoft.com/office/officeart/2005/8/layout/chevron2"/>
    <dgm:cxn modelId="{55D2BE35-3A24-494C-AEE2-40B5930C0D4A}" type="presParOf" srcId="{3B6C3821-0BD2-46B7-8B0F-B72D3196DA56}" destId="{6D93A93F-E155-4F25-B2C4-B011343C7AE4}" srcOrd="1" destOrd="0" presId="urn:microsoft.com/office/officeart/2005/8/layout/chevron2"/>
    <dgm:cxn modelId="{EAE6DA4C-5BD8-42CD-9A37-702C0B3C2266}" type="presParOf" srcId="{C29CAAF7-1387-4E4F-8828-B4BDC5844A5B}" destId="{EAFC4B50-E568-486D-9453-825678CF65C7}" srcOrd="9" destOrd="0" presId="urn:microsoft.com/office/officeart/2005/8/layout/chevron2"/>
    <dgm:cxn modelId="{7E56FD37-96C9-42D2-AAB0-496BBDA7DB57}" type="presParOf" srcId="{C29CAAF7-1387-4E4F-8828-B4BDC5844A5B}" destId="{A663290C-D7D6-43AB-B676-DE3AC47956E2}" srcOrd="10" destOrd="0" presId="urn:microsoft.com/office/officeart/2005/8/layout/chevron2"/>
    <dgm:cxn modelId="{F8EADB7D-BAD8-4EB5-9EEF-AF24777C842C}" type="presParOf" srcId="{A663290C-D7D6-43AB-B676-DE3AC47956E2}" destId="{35118259-04F0-46BB-A325-7297B17B11AD}" srcOrd="0" destOrd="0" presId="urn:microsoft.com/office/officeart/2005/8/layout/chevron2"/>
    <dgm:cxn modelId="{F875F106-C6F6-4EAF-B365-227B0A27BD42}" type="presParOf" srcId="{A663290C-D7D6-43AB-B676-DE3AC47956E2}" destId="{7EB685E7-79A3-46BF-94F6-44737586CD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645D2-B4F2-441B-870E-F15D8FDA765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34CA762D-19BB-4CF9-9100-C4BD8A9F7AD5}">
      <dgm:prSet phldrT="[Tekst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nb-NO" dirty="0" smtClean="0"/>
            <a:t>KU og rådgivere</a:t>
          </a:r>
          <a:endParaRPr lang="nb-NO" dirty="0"/>
        </a:p>
      </dgm:t>
    </dgm:pt>
    <dgm:pt modelId="{C561319D-8E30-4F36-A23E-240581207ED4}" type="parTrans" cxnId="{C98FEAAB-836A-4D4F-93B3-C2CB91BAE740}">
      <dgm:prSet/>
      <dgm:spPr/>
      <dgm:t>
        <a:bodyPr/>
        <a:lstStyle/>
        <a:p>
          <a:endParaRPr lang="nb-NO"/>
        </a:p>
      </dgm:t>
    </dgm:pt>
    <dgm:pt modelId="{0F78C1BF-481E-4ADA-8F10-A1378162E8E6}" type="sibTrans" cxnId="{C98FEAAB-836A-4D4F-93B3-C2CB91BAE740}">
      <dgm:prSet/>
      <dgm:spPr/>
      <dgm:t>
        <a:bodyPr/>
        <a:lstStyle/>
        <a:p>
          <a:endParaRPr lang="nb-NO"/>
        </a:p>
      </dgm:t>
    </dgm:pt>
    <dgm:pt modelId="{66395935-3541-451E-A0EF-4D8D8816A296}">
      <dgm:prSet phldrT="[Teks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nb-NO" sz="1800" dirty="0" smtClean="0"/>
            <a:t>Situasjons-kartlegging</a:t>
          </a:r>
          <a:endParaRPr lang="nb-NO" sz="1800" dirty="0"/>
        </a:p>
      </dgm:t>
    </dgm:pt>
    <dgm:pt modelId="{D4DA328B-53F1-41C3-8001-5D0BCBBC0117}" type="parTrans" cxnId="{CD8CD48D-5B68-4B3F-8783-F31065A36284}">
      <dgm:prSet/>
      <dgm:spPr>
        <a:solidFill>
          <a:srgbClr val="0070C0"/>
        </a:solidFill>
      </dgm:spPr>
      <dgm:t>
        <a:bodyPr/>
        <a:lstStyle/>
        <a:p>
          <a:endParaRPr lang="nb-NO"/>
        </a:p>
      </dgm:t>
    </dgm:pt>
    <dgm:pt modelId="{D3FEBE9C-9EE6-4CB9-9AAA-110E06A06146}" type="sibTrans" cxnId="{CD8CD48D-5B68-4B3F-8783-F31065A36284}">
      <dgm:prSet/>
      <dgm:spPr/>
      <dgm:t>
        <a:bodyPr/>
        <a:lstStyle/>
        <a:p>
          <a:endParaRPr lang="nb-NO"/>
        </a:p>
      </dgm:t>
    </dgm:pt>
    <dgm:pt modelId="{40C02BAB-C2A2-401C-B11A-1C117C682728}">
      <dgm:prSet phldrT="[Tekst]" custT="1"/>
      <dgm:spPr>
        <a:solidFill>
          <a:srgbClr val="9966FF"/>
        </a:solidFill>
        <a:ln>
          <a:noFill/>
        </a:ln>
      </dgm:spPr>
      <dgm:t>
        <a:bodyPr lIns="0" tIns="0" rIns="0" bIns="0"/>
        <a:lstStyle/>
        <a:p>
          <a:r>
            <a:rPr lang="nb-NO" sz="1800" dirty="0" err="1" smtClean="0"/>
            <a:t>Kommunika-sjon</a:t>
          </a:r>
          <a:endParaRPr lang="nb-NO" sz="1800" dirty="0"/>
        </a:p>
      </dgm:t>
    </dgm:pt>
    <dgm:pt modelId="{3F02C1D6-2928-4D57-9072-7D9F6885F478}" type="parTrans" cxnId="{881EC8D5-D52A-4DFE-B806-C1D84059F855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nb-NO"/>
        </a:p>
      </dgm:t>
    </dgm:pt>
    <dgm:pt modelId="{79A99022-313A-4E57-8481-3CA97BFA33EE}" type="sibTrans" cxnId="{881EC8D5-D52A-4DFE-B806-C1D84059F855}">
      <dgm:prSet/>
      <dgm:spPr/>
      <dgm:t>
        <a:bodyPr/>
        <a:lstStyle/>
        <a:p>
          <a:endParaRPr lang="nb-NO"/>
        </a:p>
      </dgm:t>
    </dgm:pt>
    <dgm:pt modelId="{73BE6BA8-85F3-48E5-8725-FAC8A65CBCEE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nb-NO" sz="1800" dirty="0" smtClean="0"/>
            <a:t>Tiltak</a:t>
          </a:r>
          <a:endParaRPr lang="nb-NO" sz="1800" dirty="0"/>
        </a:p>
      </dgm:t>
    </dgm:pt>
    <dgm:pt modelId="{8DCEF51D-17C4-46E8-A508-FB13DEF0FBB0}" type="parTrans" cxnId="{C6E1D10C-1819-4535-9A0F-368C645F951A}">
      <dgm:prSet/>
      <dgm:spPr>
        <a:solidFill>
          <a:srgbClr val="002060"/>
        </a:solidFill>
      </dgm:spPr>
      <dgm:t>
        <a:bodyPr/>
        <a:lstStyle/>
        <a:p>
          <a:endParaRPr lang="nb-NO"/>
        </a:p>
      </dgm:t>
    </dgm:pt>
    <dgm:pt modelId="{4A5F1B48-ECA3-4AA4-AB6B-8C0ACB82B6EC}" type="sibTrans" cxnId="{C6E1D10C-1819-4535-9A0F-368C645F951A}">
      <dgm:prSet/>
      <dgm:spPr/>
      <dgm:t>
        <a:bodyPr/>
        <a:lstStyle/>
        <a:p>
          <a:endParaRPr lang="nb-NO"/>
        </a:p>
      </dgm:t>
    </dgm:pt>
    <dgm:pt modelId="{BB339A3F-F408-4A4B-98CD-E68CFB1AA6B1}" type="pres">
      <dgm:prSet presAssocID="{91E645D2-B4F2-441B-870E-F15D8FDA76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948752F-1E2F-4A66-8E27-AF4CAA950B74}" type="pres">
      <dgm:prSet presAssocID="{34CA762D-19BB-4CF9-9100-C4BD8A9F7AD5}" presName="centerShape" presStyleLbl="node0" presStyleIdx="0" presStyleCnt="1"/>
      <dgm:spPr/>
      <dgm:t>
        <a:bodyPr/>
        <a:lstStyle/>
        <a:p>
          <a:endParaRPr lang="nb-NO"/>
        </a:p>
      </dgm:t>
    </dgm:pt>
    <dgm:pt modelId="{80382AE1-07BC-4DB8-B490-12C4874E316A}" type="pres">
      <dgm:prSet presAssocID="{D4DA328B-53F1-41C3-8001-5D0BCBBC0117}" presName="parTrans" presStyleLbl="sibTrans2D1" presStyleIdx="0" presStyleCnt="3" custAng="5400000"/>
      <dgm:spPr>
        <a:prstGeom prst="upDownArrow">
          <a:avLst/>
        </a:prstGeom>
      </dgm:spPr>
      <dgm:t>
        <a:bodyPr/>
        <a:lstStyle/>
        <a:p>
          <a:endParaRPr lang="nb-NO"/>
        </a:p>
      </dgm:t>
    </dgm:pt>
    <dgm:pt modelId="{86587F1B-F699-4366-8771-F0388DFC86DE}" type="pres">
      <dgm:prSet presAssocID="{D4DA328B-53F1-41C3-8001-5D0BCBBC0117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C482A670-6407-448D-BF1D-CE6F51F7C8B7}" type="pres">
      <dgm:prSet presAssocID="{66395935-3541-451E-A0EF-4D8D8816A296}" presName="node" presStyleLbl="node1" presStyleIdx="0" presStyleCnt="3" custScaleX="104858" custScaleY="1048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F194D4-CB30-4031-B404-775D3784633A}" type="pres">
      <dgm:prSet presAssocID="{3F02C1D6-2928-4D57-9072-7D9F6885F478}" presName="parTrans" presStyleLbl="sibTrans2D1" presStyleIdx="1" presStyleCnt="3" custAng="6300000"/>
      <dgm:spPr>
        <a:prstGeom prst="upDownArrow">
          <a:avLst/>
        </a:prstGeom>
      </dgm:spPr>
      <dgm:t>
        <a:bodyPr/>
        <a:lstStyle/>
        <a:p>
          <a:endParaRPr lang="nb-NO"/>
        </a:p>
      </dgm:t>
    </dgm:pt>
    <dgm:pt modelId="{C67E5784-A717-40EB-A7D3-A1F70CFD50FC}" type="pres">
      <dgm:prSet presAssocID="{3F02C1D6-2928-4D57-9072-7D9F6885F478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52541A71-CEBC-431F-BC6A-98CC8348BD68}" type="pres">
      <dgm:prSet presAssocID="{40C02BAB-C2A2-401C-B11A-1C117C682728}" presName="node" presStyleLbl="node1" presStyleIdx="1" presStyleCnt="3" custScaleX="110233" custScaleY="11023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5169C26-4F08-4C52-867A-D9FC20657DFC}" type="pres">
      <dgm:prSet presAssocID="{8DCEF51D-17C4-46E8-A508-FB13DEF0FBB0}" presName="parTrans" presStyleLbl="sibTrans2D1" presStyleIdx="2" presStyleCnt="3" custAng="15300000"/>
      <dgm:spPr>
        <a:prstGeom prst="upDownArrow">
          <a:avLst/>
        </a:prstGeom>
      </dgm:spPr>
      <dgm:t>
        <a:bodyPr/>
        <a:lstStyle/>
        <a:p>
          <a:endParaRPr lang="nb-NO"/>
        </a:p>
      </dgm:t>
    </dgm:pt>
    <dgm:pt modelId="{32BDB731-194E-45D0-9419-20F651395E75}" type="pres">
      <dgm:prSet presAssocID="{8DCEF51D-17C4-46E8-A508-FB13DEF0FBB0}" presName="connectorText" presStyleLbl="sibTrans2D1" presStyleIdx="2" presStyleCnt="3"/>
      <dgm:spPr/>
      <dgm:t>
        <a:bodyPr/>
        <a:lstStyle/>
        <a:p>
          <a:endParaRPr lang="nb-NO"/>
        </a:p>
      </dgm:t>
    </dgm:pt>
    <dgm:pt modelId="{6ACB9C4B-10E4-452F-8AAD-9584C8D5F6EF}" type="pres">
      <dgm:prSet presAssocID="{73BE6BA8-85F3-48E5-8725-FAC8A65CBCEE}" presName="node" presStyleLbl="node1" presStyleIdx="2" presStyleCnt="3" custScaleX="106887" custScaleY="1068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98FEAAB-836A-4D4F-93B3-C2CB91BAE740}" srcId="{91E645D2-B4F2-441B-870E-F15D8FDA765A}" destId="{34CA762D-19BB-4CF9-9100-C4BD8A9F7AD5}" srcOrd="0" destOrd="0" parTransId="{C561319D-8E30-4F36-A23E-240581207ED4}" sibTransId="{0F78C1BF-481E-4ADA-8F10-A1378162E8E6}"/>
    <dgm:cxn modelId="{0C52B127-85A8-463A-A631-81F733AEF6E9}" type="presOf" srcId="{3F02C1D6-2928-4D57-9072-7D9F6885F478}" destId="{C67E5784-A717-40EB-A7D3-A1F70CFD50FC}" srcOrd="1" destOrd="0" presId="urn:microsoft.com/office/officeart/2005/8/layout/radial5"/>
    <dgm:cxn modelId="{881EC8D5-D52A-4DFE-B806-C1D84059F855}" srcId="{34CA762D-19BB-4CF9-9100-C4BD8A9F7AD5}" destId="{40C02BAB-C2A2-401C-B11A-1C117C682728}" srcOrd="1" destOrd="0" parTransId="{3F02C1D6-2928-4D57-9072-7D9F6885F478}" sibTransId="{79A99022-313A-4E57-8481-3CA97BFA33EE}"/>
    <dgm:cxn modelId="{0C4C65B0-DE0A-47EB-8838-B438BDB04891}" type="presOf" srcId="{D4DA328B-53F1-41C3-8001-5D0BCBBC0117}" destId="{80382AE1-07BC-4DB8-B490-12C4874E316A}" srcOrd="0" destOrd="0" presId="urn:microsoft.com/office/officeart/2005/8/layout/radial5"/>
    <dgm:cxn modelId="{EE721B8A-DAA9-4FD7-81FD-C644F8F4E253}" type="presOf" srcId="{3F02C1D6-2928-4D57-9072-7D9F6885F478}" destId="{48F194D4-CB30-4031-B404-775D3784633A}" srcOrd="0" destOrd="0" presId="urn:microsoft.com/office/officeart/2005/8/layout/radial5"/>
    <dgm:cxn modelId="{CD8CD48D-5B68-4B3F-8783-F31065A36284}" srcId="{34CA762D-19BB-4CF9-9100-C4BD8A9F7AD5}" destId="{66395935-3541-451E-A0EF-4D8D8816A296}" srcOrd="0" destOrd="0" parTransId="{D4DA328B-53F1-41C3-8001-5D0BCBBC0117}" sibTransId="{D3FEBE9C-9EE6-4CB9-9AAA-110E06A06146}"/>
    <dgm:cxn modelId="{CAF792A0-8528-4190-8631-85FF3C1F2C46}" type="presOf" srcId="{8DCEF51D-17C4-46E8-A508-FB13DEF0FBB0}" destId="{32BDB731-194E-45D0-9419-20F651395E75}" srcOrd="1" destOrd="0" presId="urn:microsoft.com/office/officeart/2005/8/layout/radial5"/>
    <dgm:cxn modelId="{E62F7ED1-3401-4DA4-AEA9-C22F7F4D94B9}" type="presOf" srcId="{34CA762D-19BB-4CF9-9100-C4BD8A9F7AD5}" destId="{5948752F-1E2F-4A66-8E27-AF4CAA950B74}" srcOrd="0" destOrd="0" presId="urn:microsoft.com/office/officeart/2005/8/layout/radial5"/>
    <dgm:cxn modelId="{0A800D32-FEEA-4327-A552-EEFA96C1FFA4}" type="presOf" srcId="{91E645D2-B4F2-441B-870E-F15D8FDA765A}" destId="{BB339A3F-F408-4A4B-98CD-E68CFB1AA6B1}" srcOrd="0" destOrd="0" presId="urn:microsoft.com/office/officeart/2005/8/layout/radial5"/>
    <dgm:cxn modelId="{7699CF55-1D0B-4744-BD80-3D9D0A77140A}" type="presOf" srcId="{40C02BAB-C2A2-401C-B11A-1C117C682728}" destId="{52541A71-CEBC-431F-BC6A-98CC8348BD68}" srcOrd="0" destOrd="0" presId="urn:microsoft.com/office/officeart/2005/8/layout/radial5"/>
    <dgm:cxn modelId="{C6E1D10C-1819-4535-9A0F-368C645F951A}" srcId="{34CA762D-19BB-4CF9-9100-C4BD8A9F7AD5}" destId="{73BE6BA8-85F3-48E5-8725-FAC8A65CBCEE}" srcOrd="2" destOrd="0" parTransId="{8DCEF51D-17C4-46E8-A508-FB13DEF0FBB0}" sibTransId="{4A5F1B48-ECA3-4AA4-AB6B-8C0ACB82B6EC}"/>
    <dgm:cxn modelId="{45988215-D419-4399-B501-88CF78F48AD2}" type="presOf" srcId="{8DCEF51D-17C4-46E8-A508-FB13DEF0FBB0}" destId="{65169C26-4F08-4C52-867A-D9FC20657DFC}" srcOrd="0" destOrd="0" presId="urn:microsoft.com/office/officeart/2005/8/layout/radial5"/>
    <dgm:cxn modelId="{4C529A95-BBA2-417E-ABDD-249C85914E33}" type="presOf" srcId="{66395935-3541-451E-A0EF-4D8D8816A296}" destId="{C482A670-6407-448D-BF1D-CE6F51F7C8B7}" srcOrd="0" destOrd="0" presId="urn:microsoft.com/office/officeart/2005/8/layout/radial5"/>
    <dgm:cxn modelId="{5E0C64D4-9D08-4732-8EDA-756C2E58FC4A}" type="presOf" srcId="{D4DA328B-53F1-41C3-8001-5D0BCBBC0117}" destId="{86587F1B-F699-4366-8771-F0388DFC86DE}" srcOrd="1" destOrd="0" presId="urn:microsoft.com/office/officeart/2005/8/layout/radial5"/>
    <dgm:cxn modelId="{8DAB912A-A023-4EF3-8940-B9F92C0E77E7}" type="presOf" srcId="{73BE6BA8-85F3-48E5-8725-FAC8A65CBCEE}" destId="{6ACB9C4B-10E4-452F-8AAD-9584C8D5F6EF}" srcOrd="0" destOrd="0" presId="urn:microsoft.com/office/officeart/2005/8/layout/radial5"/>
    <dgm:cxn modelId="{269B6487-A729-4062-8EF7-3EA0F1FBF974}" type="presParOf" srcId="{BB339A3F-F408-4A4B-98CD-E68CFB1AA6B1}" destId="{5948752F-1E2F-4A66-8E27-AF4CAA950B74}" srcOrd="0" destOrd="0" presId="urn:microsoft.com/office/officeart/2005/8/layout/radial5"/>
    <dgm:cxn modelId="{34A85C71-5A13-46D6-80C8-CCFB7192776B}" type="presParOf" srcId="{BB339A3F-F408-4A4B-98CD-E68CFB1AA6B1}" destId="{80382AE1-07BC-4DB8-B490-12C4874E316A}" srcOrd="1" destOrd="0" presId="urn:microsoft.com/office/officeart/2005/8/layout/radial5"/>
    <dgm:cxn modelId="{A7195F30-BAC0-4A15-87A4-8BF1D87BFF0E}" type="presParOf" srcId="{80382AE1-07BC-4DB8-B490-12C4874E316A}" destId="{86587F1B-F699-4366-8771-F0388DFC86DE}" srcOrd="0" destOrd="0" presId="urn:microsoft.com/office/officeart/2005/8/layout/radial5"/>
    <dgm:cxn modelId="{017B747D-7E52-4CB7-8848-F137D4822D6C}" type="presParOf" srcId="{BB339A3F-F408-4A4B-98CD-E68CFB1AA6B1}" destId="{C482A670-6407-448D-BF1D-CE6F51F7C8B7}" srcOrd="2" destOrd="0" presId="urn:microsoft.com/office/officeart/2005/8/layout/radial5"/>
    <dgm:cxn modelId="{9CA2482B-A82F-4EEA-BAE5-C06E467AF28D}" type="presParOf" srcId="{BB339A3F-F408-4A4B-98CD-E68CFB1AA6B1}" destId="{48F194D4-CB30-4031-B404-775D3784633A}" srcOrd="3" destOrd="0" presId="urn:microsoft.com/office/officeart/2005/8/layout/radial5"/>
    <dgm:cxn modelId="{AB7E7812-B2D3-4F7A-90E8-57496359BF18}" type="presParOf" srcId="{48F194D4-CB30-4031-B404-775D3784633A}" destId="{C67E5784-A717-40EB-A7D3-A1F70CFD50FC}" srcOrd="0" destOrd="0" presId="urn:microsoft.com/office/officeart/2005/8/layout/radial5"/>
    <dgm:cxn modelId="{C7F4C52C-5B62-4C16-AB9A-D0F6E83EC923}" type="presParOf" srcId="{BB339A3F-F408-4A4B-98CD-E68CFB1AA6B1}" destId="{52541A71-CEBC-431F-BC6A-98CC8348BD68}" srcOrd="4" destOrd="0" presId="urn:microsoft.com/office/officeart/2005/8/layout/radial5"/>
    <dgm:cxn modelId="{874890DF-BB2F-45A1-8AD3-638D81C2BB0C}" type="presParOf" srcId="{BB339A3F-F408-4A4B-98CD-E68CFB1AA6B1}" destId="{65169C26-4F08-4C52-867A-D9FC20657DFC}" srcOrd="5" destOrd="0" presId="urn:microsoft.com/office/officeart/2005/8/layout/radial5"/>
    <dgm:cxn modelId="{9C82F246-08EE-4EAE-9D81-ABF85FE03B58}" type="presParOf" srcId="{65169C26-4F08-4C52-867A-D9FC20657DFC}" destId="{32BDB731-194E-45D0-9419-20F651395E75}" srcOrd="0" destOrd="0" presId="urn:microsoft.com/office/officeart/2005/8/layout/radial5"/>
    <dgm:cxn modelId="{37BE5CA3-500E-41F4-975C-DF2ABAB3D061}" type="presParOf" srcId="{BB339A3F-F408-4A4B-98CD-E68CFB1AA6B1}" destId="{6ACB9C4B-10E4-452F-8AAD-9584C8D5F6EF}" srcOrd="6" destOrd="0" presId="urn:microsoft.com/office/officeart/2005/8/layout/radial5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C8801-94EB-4414-9889-D0B3B1DF0CEC}">
      <dsp:nvSpPr>
        <dsp:cNvPr id="0" name=""/>
        <dsp:cNvSpPr/>
      </dsp:nvSpPr>
      <dsp:spPr>
        <a:xfrm rot="5400000">
          <a:off x="-183337" y="184260"/>
          <a:ext cx="1222250" cy="855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Hendelse</a:t>
          </a:r>
          <a:endParaRPr lang="nb-NO" sz="1400" kern="1200" dirty="0"/>
        </a:p>
      </dsp:txBody>
      <dsp:txXfrm rot="-5400000">
        <a:off x="1" y="428711"/>
        <a:ext cx="855575" cy="366675"/>
      </dsp:txXfrm>
    </dsp:sp>
    <dsp:sp modelId="{07BF54B3-3EA1-46B8-8031-ED92AE1509A9}">
      <dsp:nvSpPr>
        <dsp:cNvPr id="0" name=""/>
        <dsp:cNvSpPr/>
      </dsp:nvSpPr>
      <dsp:spPr>
        <a:xfrm rot="5400000">
          <a:off x="4602556" y="-3746057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/>
            <a:t>Skjer / oppdages</a:t>
          </a:r>
          <a:endParaRPr lang="nb-NO" sz="2400" kern="1200" dirty="0"/>
        </a:p>
      </dsp:txBody>
      <dsp:txXfrm rot="-5400000">
        <a:off x="855576" y="39705"/>
        <a:ext cx="8249642" cy="716899"/>
      </dsp:txXfrm>
    </dsp:sp>
    <dsp:sp modelId="{2EB81215-0EAE-4C96-8994-15C735B2C254}">
      <dsp:nvSpPr>
        <dsp:cNvPr id="0" name=""/>
        <dsp:cNvSpPr/>
      </dsp:nvSpPr>
      <dsp:spPr>
        <a:xfrm rot="5400000">
          <a:off x="-183337" y="1311041"/>
          <a:ext cx="1222250" cy="855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Varsling</a:t>
          </a:r>
          <a:endParaRPr lang="nb-NO" sz="1400" kern="1200" dirty="0"/>
        </a:p>
      </dsp:txBody>
      <dsp:txXfrm rot="-5400000">
        <a:off x="1" y="1555492"/>
        <a:ext cx="855575" cy="366675"/>
      </dsp:txXfrm>
    </dsp:sp>
    <dsp:sp modelId="{978F61F0-DC5D-4356-9C0F-C2C750FF01EA}">
      <dsp:nvSpPr>
        <dsp:cNvPr id="0" name=""/>
        <dsp:cNvSpPr/>
      </dsp:nvSpPr>
      <dsp:spPr>
        <a:xfrm rot="5400000">
          <a:off x="4602556" y="-2619277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/>
            <a:t>Fra andre land eller kilden til ulykken</a:t>
          </a:r>
          <a:endParaRPr lang="nb-NO" sz="2400" kern="1200" dirty="0"/>
        </a:p>
      </dsp:txBody>
      <dsp:txXfrm rot="-5400000">
        <a:off x="855576" y="1166485"/>
        <a:ext cx="8249642" cy="716899"/>
      </dsp:txXfrm>
    </dsp:sp>
    <dsp:sp modelId="{63281080-AF40-4326-BA04-5C170FAF20CA}">
      <dsp:nvSpPr>
        <dsp:cNvPr id="0" name=""/>
        <dsp:cNvSpPr/>
      </dsp:nvSpPr>
      <dsp:spPr>
        <a:xfrm rot="5400000">
          <a:off x="-183337" y="2437821"/>
          <a:ext cx="1222250" cy="855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Vurdering</a:t>
          </a:r>
          <a:endParaRPr lang="nb-NO" sz="1400" kern="1200" dirty="0"/>
        </a:p>
      </dsp:txBody>
      <dsp:txXfrm rot="-5400000">
        <a:off x="1" y="2682272"/>
        <a:ext cx="855575" cy="366675"/>
      </dsp:txXfrm>
    </dsp:sp>
    <dsp:sp modelId="{A2D21E01-2EE3-47D1-8042-4EB312C6B16C}">
      <dsp:nvSpPr>
        <dsp:cNvPr id="0" name=""/>
        <dsp:cNvSpPr/>
      </dsp:nvSpPr>
      <dsp:spPr>
        <a:xfrm rot="5400000">
          <a:off x="4602556" y="-1492496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/>
            <a:t>Omfang og ev. skadepotensiale for Norge, varsling og informasjon</a:t>
          </a:r>
          <a:endParaRPr lang="nb-NO" sz="2400" kern="1200" dirty="0"/>
        </a:p>
      </dsp:txBody>
      <dsp:txXfrm rot="-5400000">
        <a:off x="855576" y="2293266"/>
        <a:ext cx="8249642" cy="716899"/>
      </dsp:txXfrm>
    </dsp:sp>
    <dsp:sp modelId="{2C17ADD2-E3CC-4657-98A5-AB6EF0E844ED}">
      <dsp:nvSpPr>
        <dsp:cNvPr id="0" name=""/>
        <dsp:cNvSpPr/>
      </dsp:nvSpPr>
      <dsp:spPr>
        <a:xfrm rot="5400000">
          <a:off x="-183337" y="3564602"/>
          <a:ext cx="1222250" cy="85557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KU / NRPA</a:t>
          </a:r>
          <a:endParaRPr lang="nb-NO" sz="1400" kern="1200" dirty="0"/>
        </a:p>
      </dsp:txBody>
      <dsp:txXfrm rot="-5400000">
        <a:off x="1" y="3809053"/>
        <a:ext cx="855575" cy="366675"/>
      </dsp:txXfrm>
    </dsp:sp>
    <dsp:sp modelId="{A5DE5CF0-916D-4F87-83ED-55DD6C37C840}">
      <dsp:nvSpPr>
        <dsp:cNvPr id="0" name=""/>
        <dsp:cNvSpPr/>
      </dsp:nvSpPr>
      <dsp:spPr>
        <a:xfrm rot="5400000">
          <a:off x="4602556" y="-365715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/>
            <a:t>Strålevernet alene, eller kaller inn Kriseutvalget for atomberedskap; kommunikasjon</a:t>
          </a:r>
          <a:endParaRPr lang="nb-NO" sz="2400" kern="1200" dirty="0"/>
        </a:p>
      </dsp:txBody>
      <dsp:txXfrm rot="-5400000">
        <a:off x="855576" y="3420047"/>
        <a:ext cx="8249642" cy="716899"/>
      </dsp:txXfrm>
    </dsp:sp>
    <dsp:sp modelId="{E59B86F6-BCD9-4386-93EB-43B0D13DFA08}">
      <dsp:nvSpPr>
        <dsp:cNvPr id="0" name=""/>
        <dsp:cNvSpPr/>
      </dsp:nvSpPr>
      <dsp:spPr>
        <a:xfrm rot="5400000">
          <a:off x="-183337" y="4691383"/>
          <a:ext cx="1222250" cy="85557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FM</a:t>
          </a:r>
          <a:endParaRPr lang="nb-NO" sz="1400" kern="1200" dirty="0"/>
        </a:p>
      </dsp:txBody>
      <dsp:txXfrm rot="-5400000">
        <a:off x="1" y="4935834"/>
        <a:ext cx="855575" cy="366675"/>
      </dsp:txXfrm>
    </dsp:sp>
    <dsp:sp modelId="{6D93A93F-E155-4F25-B2C4-B011343C7AE4}">
      <dsp:nvSpPr>
        <dsp:cNvPr id="0" name=""/>
        <dsp:cNvSpPr/>
      </dsp:nvSpPr>
      <dsp:spPr>
        <a:xfrm rot="5400000">
          <a:off x="4602556" y="761064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/>
            <a:t>Fylkes-ROS  inkl. atomulykker;  KU -vedtak koordineres regionalt av Fylkesmannen </a:t>
          </a:r>
          <a:endParaRPr lang="nb-NO" sz="2400" kern="1200" dirty="0"/>
        </a:p>
      </dsp:txBody>
      <dsp:txXfrm rot="-5400000">
        <a:off x="855576" y="4546826"/>
        <a:ext cx="8249642" cy="716899"/>
      </dsp:txXfrm>
    </dsp:sp>
    <dsp:sp modelId="{35118259-04F0-46BB-A325-7297B17B11AD}">
      <dsp:nvSpPr>
        <dsp:cNvPr id="0" name=""/>
        <dsp:cNvSpPr/>
      </dsp:nvSpPr>
      <dsp:spPr>
        <a:xfrm rot="5400000">
          <a:off x="-183337" y="5818163"/>
          <a:ext cx="1222250" cy="85557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Kommuner</a:t>
          </a:r>
          <a:endParaRPr lang="nb-NO" sz="1400" kern="1200" dirty="0"/>
        </a:p>
      </dsp:txBody>
      <dsp:txXfrm rot="-5400000">
        <a:off x="1" y="6062614"/>
        <a:ext cx="855575" cy="366675"/>
      </dsp:txXfrm>
    </dsp:sp>
    <dsp:sp modelId="{7EB685E7-79A3-46BF-94F6-44737586CD40}">
      <dsp:nvSpPr>
        <dsp:cNvPr id="0" name=""/>
        <dsp:cNvSpPr/>
      </dsp:nvSpPr>
      <dsp:spPr>
        <a:xfrm rot="5400000">
          <a:off x="4602556" y="1887845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400" kern="1200" dirty="0" smtClean="0"/>
            <a:t>Kommunene er pålagt  ROS,  tiltak iverksettes ved behov</a:t>
          </a:r>
          <a:endParaRPr lang="nb-NO" sz="2400" kern="1200" dirty="0"/>
        </a:p>
      </dsp:txBody>
      <dsp:txXfrm rot="-5400000">
        <a:off x="855576" y="5673607"/>
        <a:ext cx="8249642" cy="716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8752F-1E2F-4A66-8E27-AF4CAA950B74}">
      <dsp:nvSpPr>
        <dsp:cNvPr id="0" name=""/>
        <dsp:cNvSpPr/>
      </dsp:nvSpPr>
      <dsp:spPr>
        <a:xfrm>
          <a:off x="3416558" y="2409266"/>
          <a:ext cx="1736006" cy="1736006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KU og rådgivere</a:t>
          </a:r>
          <a:endParaRPr lang="nb-NO" sz="2400" kern="1200" dirty="0"/>
        </a:p>
      </dsp:txBody>
      <dsp:txXfrm>
        <a:off x="3670790" y="2663498"/>
        <a:ext cx="1227542" cy="1227542"/>
      </dsp:txXfrm>
    </dsp:sp>
    <dsp:sp modelId="{80382AE1-07BC-4DB8-B490-12C4874E316A}">
      <dsp:nvSpPr>
        <dsp:cNvPr id="0" name=""/>
        <dsp:cNvSpPr/>
      </dsp:nvSpPr>
      <dsp:spPr>
        <a:xfrm>
          <a:off x="4111950" y="1798233"/>
          <a:ext cx="345222" cy="590242"/>
        </a:xfrm>
        <a:prstGeom prst="upDown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900" kern="1200"/>
        </a:p>
      </dsp:txBody>
      <dsp:txXfrm>
        <a:off x="4111950" y="1916281"/>
        <a:ext cx="241655" cy="354146"/>
      </dsp:txXfrm>
    </dsp:sp>
    <dsp:sp modelId="{C482A670-6407-448D-BF1D-CE6F51F7C8B7}">
      <dsp:nvSpPr>
        <dsp:cNvPr id="0" name=""/>
        <dsp:cNvSpPr/>
      </dsp:nvSpPr>
      <dsp:spPr>
        <a:xfrm>
          <a:off x="3374390" y="-62439"/>
          <a:ext cx="1820342" cy="1820342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Situasjons-kartlegging</a:t>
          </a:r>
          <a:endParaRPr lang="nb-NO" sz="1800" kern="1200" dirty="0"/>
        </a:p>
      </dsp:txBody>
      <dsp:txXfrm>
        <a:off x="3640973" y="204144"/>
        <a:ext cx="1287176" cy="1287176"/>
      </dsp:txXfrm>
    </dsp:sp>
    <dsp:sp modelId="{48F194D4-CB30-4031-B404-775D3784633A}">
      <dsp:nvSpPr>
        <dsp:cNvPr id="0" name=""/>
        <dsp:cNvSpPr/>
      </dsp:nvSpPr>
      <dsp:spPr>
        <a:xfrm rot="8100000">
          <a:off x="5130018" y="3562792"/>
          <a:ext cx="320495" cy="590242"/>
        </a:xfrm>
        <a:prstGeom prst="upDownArrow">
          <a:avLst/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900" kern="1200"/>
        </a:p>
      </dsp:txBody>
      <dsp:txXfrm>
        <a:off x="5212085" y="3646847"/>
        <a:ext cx="224347" cy="354146"/>
      </dsp:txXfrm>
    </dsp:sp>
    <dsp:sp modelId="{52541A71-CEBC-431F-BC6A-98CC8348BD68}">
      <dsp:nvSpPr>
        <dsp:cNvPr id="0" name=""/>
        <dsp:cNvSpPr/>
      </dsp:nvSpPr>
      <dsp:spPr>
        <a:xfrm>
          <a:off x="5431777" y="3535212"/>
          <a:ext cx="1913652" cy="1913652"/>
        </a:xfrm>
        <a:prstGeom prst="ellipse">
          <a:avLst/>
        </a:prstGeom>
        <a:solidFill>
          <a:srgbClr val="9966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/>
            <a:t>Kommunika-sjon</a:t>
          </a:r>
          <a:endParaRPr lang="nb-NO" sz="1800" kern="1200" dirty="0"/>
        </a:p>
      </dsp:txBody>
      <dsp:txXfrm>
        <a:off x="5712025" y="3815460"/>
        <a:ext cx="1353156" cy="1353156"/>
      </dsp:txXfrm>
    </dsp:sp>
    <dsp:sp modelId="{65169C26-4F08-4C52-867A-D9FC20657DFC}">
      <dsp:nvSpPr>
        <dsp:cNvPr id="0" name=""/>
        <dsp:cNvSpPr/>
      </dsp:nvSpPr>
      <dsp:spPr>
        <a:xfrm rot="2700000">
          <a:off x="3098714" y="3569835"/>
          <a:ext cx="335888" cy="590242"/>
        </a:xfrm>
        <a:prstGeom prst="upDown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900" kern="1200"/>
        </a:p>
      </dsp:txBody>
      <dsp:txXfrm rot="10800000">
        <a:off x="3113471" y="3652257"/>
        <a:ext cx="235122" cy="354146"/>
      </dsp:txXfrm>
    </dsp:sp>
    <dsp:sp modelId="{6ACB9C4B-10E4-452F-8AAD-9584C8D5F6EF}">
      <dsp:nvSpPr>
        <dsp:cNvPr id="0" name=""/>
        <dsp:cNvSpPr/>
      </dsp:nvSpPr>
      <dsp:spPr>
        <a:xfrm>
          <a:off x="1252737" y="3564256"/>
          <a:ext cx="1855565" cy="1855565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Tiltak</a:t>
          </a:r>
          <a:endParaRPr lang="nb-NO" sz="1800" kern="1200" dirty="0"/>
        </a:p>
      </dsp:txBody>
      <dsp:txXfrm>
        <a:off x="1524478" y="3835997"/>
        <a:ext cx="1312083" cy="131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A75721-5B7B-4AF2-95FE-C3610BA872A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50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BFA982-BD9E-434D-A86F-1DBDCE3C953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2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rpa.no/dav/6f43aaf5ba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… av atomberedskapen i Norge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mulig øvelse for fylket?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24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brunt område:	100 µGy/t Sivilforsvarets</a:t>
            </a:r>
            <a:r>
              <a:rPr lang="nb-NO" baseline="0" dirty="0" smtClean="0"/>
              <a:t> maksgrense, sperrer av området, flaggboken anbefaler evakuering</a:t>
            </a:r>
          </a:p>
          <a:p>
            <a:r>
              <a:rPr lang="nb-NO" baseline="0" dirty="0" smtClean="0"/>
              <a:t>gult område:		60 µGy/t Sivilforsvaret skal sperre av området</a:t>
            </a:r>
          </a:p>
          <a:p>
            <a:r>
              <a:rPr lang="nb-NO" baseline="0" dirty="0" smtClean="0"/>
              <a:t>lilla område:		20 µGy/t Sivilforsvaret markerer området</a:t>
            </a:r>
          </a:p>
          <a:p>
            <a:r>
              <a:rPr lang="nb-NO" baseline="0" dirty="0" smtClean="0"/>
              <a:t>turkis område: 	0,7µGy/t Sivilforsvaret varsler Strålevernet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241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brunt område:	100 µGy/t Sivilforsvarets</a:t>
            </a:r>
            <a:r>
              <a:rPr lang="nb-NO" baseline="0" dirty="0" smtClean="0"/>
              <a:t> maksgrense, sperrer av området, flaggboken anbefaler evakuering</a:t>
            </a:r>
          </a:p>
          <a:p>
            <a:r>
              <a:rPr lang="nb-NO" baseline="0" dirty="0" smtClean="0"/>
              <a:t>gult område:		60 µGy/t Sivilforsvaret skal sperre av området</a:t>
            </a:r>
          </a:p>
          <a:p>
            <a:r>
              <a:rPr lang="nb-NO" baseline="0" dirty="0" smtClean="0"/>
              <a:t>lilla område:		20 µGy/t Sivilforsvaret markerer området</a:t>
            </a:r>
          </a:p>
          <a:p>
            <a:r>
              <a:rPr lang="nb-NO" baseline="0" dirty="0" smtClean="0"/>
              <a:t>turkis område: 	0,7µGy/t Sivilforsvaret varsler Strålevernet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154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brunt område:	100 µGy/t Sivilforsvarets</a:t>
            </a:r>
            <a:r>
              <a:rPr lang="nb-NO" baseline="0" dirty="0" smtClean="0"/>
              <a:t> maksgrense, sperrer av området, flaggboken anbefaler evakuering</a:t>
            </a:r>
          </a:p>
          <a:p>
            <a:r>
              <a:rPr lang="nb-NO" baseline="0" dirty="0" smtClean="0"/>
              <a:t>gult område:		60 µGy/t Sivilforsvaret skal sperre av området</a:t>
            </a:r>
          </a:p>
          <a:p>
            <a:r>
              <a:rPr lang="nb-NO" baseline="0" dirty="0" smtClean="0"/>
              <a:t>lilla område:		20 µGy/t Sivilforsvaret markerer området</a:t>
            </a:r>
          </a:p>
          <a:p>
            <a:r>
              <a:rPr lang="nb-NO" baseline="0" dirty="0" smtClean="0"/>
              <a:t>turkis område: 	0,7µGy/t Sivilforsvaret varsler Strålevernet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97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brunt område:	100 µGy/t Sivilforsvarets</a:t>
            </a:r>
            <a:r>
              <a:rPr lang="nb-NO" baseline="0" dirty="0" smtClean="0"/>
              <a:t> maksgrense, sperrer av området, flaggboken anbefaler evakuering</a:t>
            </a:r>
          </a:p>
          <a:p>
            <a:r>
              <a:rPr lang="nb-NO" baseline="0" dirty="0" smtClean="0"/>
              <a:t>gult område:		60 µGy/t Sivilforsvaret skal sperre av området</a:t>
            </a:r>
          </a:p>
          <a:p>
            <a:r>
              <a:rPr lang="nb-NO" baseline="0" dirty="0" smtClean="0"/>
              <a:t>lilla område:		20 µGy/t Sivilforsvaret markerer området</a:t>
            </a:r>
          </a:p>
          <a:p>
            <a:r>
              <a:rPr lang="nb-NO" baseline="0" dirty="0" smtClean="0"/>
              <a:t>turkis område: 	0,7µGy/t Sivilforsvaret varsler Strålevernet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20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 kommer dosen fra?</a:t>
            </a:r>
          </a:p>
          <a:p>
            <a:r>
              <a:rPr lang="nb-NO" dirty="0" smtClean="0"/>
              <a:t>Her</a:t>
            </a:r>
            <a:r>
              <a:rPr lang="nb-NO" baseline="0" dirty="0" smtClean="0"/>
              <a:t> for </a:t>
            </a:r>
            <a:r>
              <a:rPr lang="nb-NO" dirty="0" smtClean="0"/>
              <a:t>Narvik</a:t>
            </a:r>
          </a:p>
          <a:p>
            <a:r>
              <a:rPr lang="nb-NO" dirty="0" smtClean="0"/>
              <a:t>Total</a:t>
            </a:r>
            <a:r>
              <a:rPr lang="nb-NO" baseline="0" dirty="0" smtClean="0"/>
              <a:t> dose: 1,35 Sv dersom ingen tiltak (1,3 Sv fra mat, 56 </a:t>
            </a:r>
            <a:r>
              <a:rPr lang="nb-NO" baseline="0" dirty="0" err="1" smtClean="0"/>
              <a:t>mSv</a:t>
            </a:r>
            <a:r>
              <a:rPr lang="nb-NO" baseline="0" dirty="0" smtClean="0"/>
              <a:t> fra bakkestråling)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93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potensiell</a:t>
            </a:r>
            <a:r>
              <a:rPr lang="nb-NO" baseline="0" dirty="0" smtClean="0"/>
              <a:t> dose fra I-131: tiltaksgrensen er 10 </a:t>
            </a:r>
            <a:r>
              <a:rPr lang="nb-NO" baseline="0" dirty="0" err="1" smtClean="0"/>
              <a:t>mSv</a:t>
            </a:r>
            <a:r>
              <a:rPr lang="nb-NO" baseline="0" dirty="0" smtClean="0"/>
              <a:t>, så innenfor det lysegrønne feltet i midten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65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Dose som kan avverges</a:t>
            </a:r>
            <a:r>
              <a:rPr lang="nb-NO" baseline="0" dirty="0" smtClean="0"/>
              <a:t> med </a:t>
            </a:r>
            <a:r>
              <a:rPr lang="nb-NO" baseline="0" dirty="0" err="1" smtClean="0"/>
              <a:t>jodprofylakse</a:t>
            </a:r>
            <a:r>
              <a:rPr lang="nb-NO" baseline="0" dirty="0" smtClean="0"/>
              <a:t> tilsvarer potensiell dose</a:t>
            </a:r>
          </a:p>
          <a:p>
            <a:r>
              <a:rPr lang="nb-NO" baseline="0" dirty="0" smtClean="0"/>
              <a:t>Også innendørsopphold vil redusere dosen betraktelig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6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blått: 1 </a:t>
            </a:r>
            <a:r>
              <a:rPr lang="nb-NO" dirty="0" err="1" smtClean="0"/>
              <a:t>kBq</a:t>
            </a:r>
            <a:r>
              <a:rPr lang="nb-NO" dirty="0" smtClean="0"/>
              <a:t>/kvm</a:t>
            </a:r>
          </a:p>
          <a:p>
            <a:r>
              <a:rPr lang="nb-NO" dirty="0" smtClean="0"/>
              <a:t>grønt:</a:t>
            </a:r>
            <a:r>
              <a:rPr lang="nb-NO" baseline="0" dirty="0" smtClean="0"/>
              <a:t> 10 </a:t>
            </a:r>
            <a:r>
              <a:rPr lang="nb-NO" baseline="0" dirty="0" err="1" smtClean="0"/>
              <a:t>kBq</a:t>
            </a:r>
            <a:r>
              <a:rPr lang="nb-NO" baseline="0" dirty="0" smtClean="0"/>
              <a:t>/kvm</a:t>
            </a:r>
          </a:p>
          <a:p>
            <a:r>
              <a:rPr lang="nb-NO" baseline="0" dirty="0" err="1" smtClean="0"/>
              <a:t>Worst</a:t>
            </a:r>
            <a:r>
              <a:rPr lang="nb-NO" baseline="0" dirty="0" smtClean="0"/>
              <a:t> case: tiltak i småfenæringen i 20 – 30 år</a:t>
            </a:r>
          </a:p>
          <a:p>
            <a:r>
              <a:rPr lang="nb-NO" baseline="0" dirty="0" smtClean="0"/>
              <a:t>Fiskeri: ukjent skadeomfang… Tiltak ikke nødvendig over tid for å sikre trygg mat, men hva angår tilliten til produktet er en annen sak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167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Andre dosereduserende</a:t>
            </a:r>
            <a:r>
              <a:rPr lang="nb-NO" baseline="0" dirty="0" smtClean="0"/>
              <a:t> tiltak kan være: dekke til sandkasser mens skyen passerer, stenge ventilasjonsanlegg, dekke over åpne vannkilder etc.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65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4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KU og ABU</a:t>
            </a:r>
          </a:p>
          <a:p>
            <a:r>
              <a:rPr lang="nb-NO" dirty="0" smtClean="0"/>
              <a:t>6 scenarier</a:t>
            </a:r>
          </a:p>
          <a:p>
            <a:r>
              <a:rPr lang="nb-NO" dirty="0" smtClean="0"/>
              <a:t>roller</a:t>
            </a:r>
            <a:r>
              <a:rPr lang="nb-NO" baseline="0" dirty="0" smtClean="0"/>
              <a:t> og ansvar</a:t>
            </a:r>
          </a:p>
          <a:p>
            <a:r>
              <a:rPr lang="nb-NO" baseline="0" dirty="0" smtClean="0"/>
              <a:t>Tsjernobyl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80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… av beredskapen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nb-NO" dirty="0" smtClean="0"/>
              <a:t>Scenario</a:t>
            </a:r>
            <a:r>
              <a:rPr lang="nb-NO" baseline="0" dirty="0" smtClean="0"/>
              <a:t> 1</a:t>
            </a:r>
            <a:endParaRPr lang="nb-NO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Kjernekraftverk</a:t>
            </a:r>
            <a:r>
              <a:rPr lang="nb-NO" baseline="0" dirty="0" smtClean="0"/>
              <a:t> (180 i Europa)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Radioaktivt avfallsanlegg</a:t>
            </a:r>
          </a:p>
          <a:p>
            <a:pPr marL="0" indent="0">
              <a:buFont typeface="Arial" pitchFamily="34" charset="0"/>
              <a:buNone/>
            </a:pPr>
            <a:endParaRPr lang="nb-NO" baseline="0" dirty="0" smtClean="0"/>
          </a:p>
          <a:p>
            <a:pPr marL="0" indent="0">
              <a:buFont typeface="Arial" pitchFamily="34" charset="0"/>
              <a:buNone/>
            </a:pPr>
            <a:r>
              <a:rPr lang="nb-NO" baseline="0" dirty="0" smtClean="0"/>
              <a:t>Scenario 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IFE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Bestrålingsanlegg ved sykehus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EA312-389E-41B4-9C6B-7F029EB51181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3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nb-NO" dirty="0" smtClean="0"/>
              <a:t>Scenario 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Reaktordrevne isbrytere (50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victory</a:t>
            </a:r>
            <a:r>
              <a:rPr lang="nb-NO" baseline="0" dirty="0" smtClean="0"/>
              <a:t>)</a:t>
            </a:r>
            <a:endParaRPr lang="nb-NO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Transport av brensel</a:t>
            </a:r>
          </a:p>
          <a:p>
            <a:pPr marL="0" indent="0">
              <a:buFont typeface="Arial" pitchFamily="34" charset="0"/>
              <a:buNone/>
            </a:pPr>
            <a:endParaRPr lang="nb-NO" dirty="0" smtClean="0"/>
          </a:p>
          <a:p>
            <a:pPr marL="0" indent="0">
              <a:buFont typeface="Arial" pitchFamily="34" charset="0"/>
              <a:buNone/>
            </a:pPr>
            <a:r>
              <a:rPr lang="nb-NO" dirty="0" smtClean="0"/>
              <a:t>Scenario 4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dirty="0" err="1" smtClean="0"/>
              <a:t>Litvinenko</a:t>
            </a:r>
            <a:endParaRPr lang="nb-NO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b-NO" dirty="0" err="1" smtClean="0"/>
              <a:t>Orphan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sources</a:t>
            </a:r>
            <a:r>
              <a:rPr lang="nb-NO" baseline="0" dirty="0" smtClean="0"/>
              <a:t> (Goiânia, Brasil)</a:t>
            </a:r>
          </a:p>
          <a:p>
            <a:pPr marL="171450" indent="-171450">
              <a:buFont typeface="Arial" pitchFamily="34" charset="0"/>
              <a:buChar char="•"/>
            </a:pPr>
            <a:endParaRPr lang="nb-NO" baseline="0" dirty="0" smtClean="0"/>
          </a:p>
          <a:p>
            <a:pPr marL="0" indent="0">
              <a:buFont typeface="Arial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EA312-389E-41B4-9C6B-7F029EB51181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3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noProof="0" dirty="0" smtClean="0"/>
              <a:t>Scenario 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noProof="0" dirty="0" err="1" smtClean="0"/>
              <a:t>Reaktordrevne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fartøy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Komsomolets</a:t>
            </a:r>
            <a:r>
              <a:rPr lang="en-US" baseline="0" noProof="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noProof="0" dirty="0" err="1" smtClean="0"/>
              <a:t>Sellafield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eller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reaktoranlegg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ved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sjøen</a:t>
            </a:r>
            <a:endParaRPr lang="en-US" baseline="0" noProof="0" dirty="0" smtClean="0"/>
          </a:p>
          <a:p>
            <a:pPr marL="0" indent="0">
              <a:buFont typeface="Arial" pitchFamily="34" charset="0"/>
              <a:buNone/>
            </a:pPr>
            <a:endParaRPr lang="en-US" noProof="0" dirty="0" smtClean="0"/>
          </a:p>
          <a:p>
            <a:pPr marL="0" indent="0">
              <a:buFont typeface="Arial" pitchFamily="34" charset="0"/>
              <a:buNone/>
            </a:pPr>
            <a:r>
              <a:rPr lang="en-US" noProof="0" dirty="0" smtClean="0"/>
              <a:t>Scenario 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noProof="0" dirty="0" err="1" smtClean="0"/>
              <a:t>Nordmenn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utlandet</a:t>
            </a:r>
            <a:r>
              <a:rPr lang="en-US" noProof="0" dirty="0" smtClean="0"/>
              <a:t> </a:t>
            </a:r>
            <a:r>
              <a:rPr lang="en-US" baseline="0" noProof="0" dirty="0" smtClean="0"/>
              <a:t>(Fukushima)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noProof="0" dirty="0" err="1" smtClean="0"/>
              <a:t>Økonomiske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interesser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Norge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har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utlandet</a:t>
            </a:r>
            <a:endParaRPr lang="en-US" baseline="0" noProof="0" dirty="0" smtClean="0"/>
          </a:p>
          <a:p>
            <a:pPr marL="0" indent="0">
              <a:buFont typeface="Arial" pitchFamily="34" charset="0"/>
              <a:buNone/>
            </a:pPr>
            <a:endParaRPr lang="en-US" baseline="0" noProof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noProof="0" dirty="0" smtClean="0"/>
              <a:t>Under all these six scenarios, terrorism or sabotage are possibilities which cannot be ruled out: </a:t>
            </a:r>
          </a:p>
          <a:p>
            <a:pPr marL="0" indent="0">
              <a:buFont typeface="Arial" pitchFamily="34" charset="0"/>
              <a:buNone/>
            </a:pPr>
            <a:endParaRPr lang="en-US" baseline="0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Against a foreign facility; a domestic facility; a nuclear powered vessel, using a radioactive source etc.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pPr marL="0" indent="0">
              <a:buFontTx/>
              <a:buNone/>
            </a:pPr>
            <a:r>
              <a:rPr lang="en-US" baseline="0" noProof="0" dirty="0" smtClean="0"/>
              <a:t>Our responsibility is to deal with the consequences. Cause is somewhat irrelevant – and we might not know anything certain about it at the time. </a:t>
            </a:r>
          </a:p>
          <a:p>
            <a:pPr marL="0" indent="0">
              <a:buFontTx/>
              <a:buNone/>
            </a:pPr>
            <a:endParaRPr lang="en-US" baseline="0" noProof="0" dirty="0" smtClean="0"/>
          </a:p>
          <a:p>
            <a:pPr marL="0" indent="0">
              <a:buFontTx/>
              <a:buNone/>
            </a:pPr>
            <a:r>
              <a:rPr lang="en-US" baseline="0" noProof="0" dirty="0" smtClean="0"/>
              <a:t>It is the consequences that we can do something about. We would use the same tools as for the above. </a:t>
            </a:r>
          </a:p>
          <a:p>
            <a:pPr marL="0" indent="0">
              <a:buFont typeface="Arial" pitchFamily="34" charset="0"/>
              <a:buNone/>
            </a:pP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EA312-389E-41B4-9C6B-7F029EB51181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3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u="sng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  <a:hlinkClick r:id="rId3" tooltip="StrålevernRapport 2012:5 Roller, ansvar, krisehåndtering og utfordringer i norsk atomberedskap"/>
              </a:rPr>
              <a:t>StrålevernRapport</a:t>
            </a:r>
            <a:r>
              <a:rPr lang="nb-NO" sz="1200" b="1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  <a:hlinkClick r:id="rId3" tooltip="StrålevernRapport 2012:5 Roller, ansvar, krisehåndtering og utfordringer i norsk atomberedskap"/>
              </a:rPr>
              <a:t> 2012:5 Roller, ansvar, krisehåndtering og utfordringer i norsk atomberedskap</a:t>
            </a:r>
            <a:endParaRPr lang="nb-NO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6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Arbeid pågår: DSB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982-BD9E-434D-A86F-1DBDCE3C953B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98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1" name="Picture 27" descr="Bolger_forside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2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smtClean="0"/>
          </a:p>
        </p:txBody>
      </p:sp>
      <p:sp>
        <p:nvSpPr>
          <p:cNvPr id="11293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7772400" cy="609600"/>
          </a:xfrm>
        </p:spPr>
        <p:txBody>
          <a:bodyPr/>
          <a:lstStyle>
            <a:lvl1pPr marL="0" indent="0" algn="ctr">
              <a:buFont typeface="Arial" charset="0"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b-NO" noProof="0" smtClean="0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52400" y="64150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>
                <a:solidFill>
                  <a:srgbClr val="93000D"/>
                </a:solidFill>
                <a:latin typeface="Lucida Sans" pitchFamily="1" charset="0"/>
              </a:rPr>
              <a:t>www.nrpa.no</a:t>
            </a:r>
          </a:p>
        </p:txBody>
      </p:sp>
      <p:pic>
        <p:nvPicPr>
          <p:cNvPr id="11295" name="Picture 31" descr="StatStral_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75363"/>
            <a:ext cx="2514600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67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11938" y="457200"/>
            <a:ext cx="20256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26138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14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0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1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07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81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8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7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5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41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8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9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951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35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2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77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56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3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7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8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1600200"/>
            <a:ext cx="3937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60900" y="1600200"/>
            <a:ext cx="39385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856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05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65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12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6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 algn="ctr">
              <a:defRPr sz="4800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noProof="0" dirty="0" smtClean="0"/>
              <a:t>Klikk for å redigere tittelstil</a:t>
            </a:r>
          </a:p>
        </p:txBody>
      </p:sp>
      <p:sp>
        <p:nvSpPr>
          <p:cNvPr id="11293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573016"/>
            <a:ext cx="7772400" cy="609600"/>
          </a:xfrm>
        </p:spPr>
        <p:txBody>
          <a:bodyPr/>
          <a:lstStyle>
            <a:lvl1pPr marL="0" indent="0" algn="ctr">
              <a:buFont typeface="Arial" charset="0"/>
              <a:buNone/>
              <a:defRPr sz="1400"/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067944" y="6114782"/>
            <a:ext cx="1650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nb-NO" sz="1600" dirty="0">
                <a:solidFill>
                  <a:srgbClr val="93000D"/>
                </a:solidFill>
                <a:latin typeface="Lucida Sans" pitchFamily="1" charset="0"/>
              </a:rPr>
              <a:t>www.nrpa.no</a:t>
            </a:r>
          </a:p>
        </p:txBody>
      </p:sp>
      <p:pic>
        <p:nvPicPr>
          <p:cNvPr id="11295" name="Picture 31" descr="StatStral_i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08345"/>
            <a:ext cx="2514600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3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72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68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491" y="382212"/>
            <a:ext cx="8104188" cy="719138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1600200"/>
            <a:ext cx="3937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60900" y="1600200"/>
            <a:ext cx="39385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22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18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01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C0000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380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32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909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7694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C0000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09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-1378" r="13531" b="7796"/>
          <a:stretch/>
        </p:blipFill>
        <p:spPr>
          <a:xfrm>
            <a:off x="7531331" y="5214912"/>
            <a:ext cx="1612669" cy="1643088"/>
          </a:xfrm>
          <a:prstGeom prst="rect">
            <a:avLst/>
          </a:prstGeom>
          <a:noFill/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11938" y="457200"/>
            <a:ext cx="2025650" cy="5562600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26138" cy="5562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0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4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0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7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5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04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0279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41" name="Picture 17" descr="Bol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00800"/>
            <a:ext cx="5791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tStral_i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07125"/>
            <a:ext cx="1600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381000" y="6400800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solidFill>
                  <a:srgbClr val="93000D"/>
                </a:solidFill>
                <a:latin typeface="Lucida Sans" pitchFamily="1" charset="0"/>
              </a:rPr>
              <a:t>www.nrpa.no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57200" y="1295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572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9A3-63EF-418C-86C3-7127B331F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28CF-7280-445F-A19E-E33A4DA4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9A3-63EF-418C-86C3-7127B331FE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28CF-7280-445F-A19E-E33A4DA4F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8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412776"/>
            <a:ext cx="8104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2348880"/>
            <a:ext cx="8027988" cy="20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57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B512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B5121B"/>
          </a:solidFill>
          <a:latin typeface="Arial" charset="0"/>
          <a:ea typeface="ＭＳ Ｐゴシック" pitchFamily="1" charset="-128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yedmblog.files.wordpress.com/2011/05/tumblr_lk7zf2jwoc1qcokc4o1_128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371600"/>
          </a:xfrm>
        </p:spPr>
        <p:txBody>
          <a:bodyPr/>
          <a:lstStyle/>
          <a:p>
            <a:r>
              <a:rPr lang="nb-NO" dirty="0" smtClean="0"/>
              <a:t>Kommunal beredskapssamling</a:t>
            </a:r>
            <a:endParaRPr lang="nb-NO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105400"/>
            <a:ext cx="7772400" cy="457200"/>
          </a:xfrm>
        </p:spPr>
        <p:txBody>
          <a:bodyPr/>
          <a:lstStyle/>
          <a:p>
            <a:r>
              <a:rPr lang="nb-NO" dirty="0" smtClean="0"/>
              <a:t>Johannes Nilssen</a:t>
            </a:r>
            <a:endParaRPr lang="nb-NO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76600" y="5715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400" dirty="0" smtClean="0"/>
              <a:t>Narvik, 27. november 2013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tel 1"/>
          <p:cNvSpPr txBox="1">
            <a:spLocks/>
          </p:cNvSpPr>
          <p:nvPr/>
        </p:nvSpPr>
        <p:spPr bwMode="auto">
          <a:xfrm>
            <a:off x="1" y="216375"/>
            <a:ext cx="490286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B5121B"/>
                </a:solidFill>
              </a:rPr>
              <a:t>Scenario V</a:t>
            </a:r>
          </a:p>
          <a:p>
            <a:pPr eaLnBrk="1" hangingPunct="1"/>
            <a:r>
              <a:rPr lang="en-US" sz="3200" dirty="0" err="1" smtClean="0">
                <a:solidFill>
                  <a:prstClr val="black"/>
                </a:solidFill>
              </a:rPr>
              <a:t>Større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utslipp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til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marint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miljø</a:t>
            </a:r>
            <a:r>
              <a:rPr lang="en-US" sz="3200" dirty="0" smtClean="0">
                <a:solidFill>
                  <a:srgbClr val="B5121B"/>
                </a:solidFill>
              </a:rPr>
              <a:t>		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1" y="3214871"/>
            <a:ext cx="4880024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B5121B"/>
                </a:solidFill>
              </a:rPr>
              <a:t>Scenario VI</a:t>
            </a:r>
          </a:p>
          <a:p>
            <a:pPr eaLnBrk="1" hangingPunct="1"/>
            <a:r>
              <a:rPr lang="en-US" sz="3200" dirty="0" err="1" smtClean="0">
                <a:solidFill>
                  <a:prstClr val="black"/>
                </a:solidFill>
              </a:rPr>
              <a:t>Alvorlig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hendelse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utlandet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som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ikke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berører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norsk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territorium</a:t>
            </a:r>
            <a:r>
              <a:rPr lang="en-US" sz="3200" dirty="0" smtClean="0">
                <a:solidFill>
                  <a:srgbClr val="B5121B"/>
                </a:solidFill>
              </a:rPr>
              <a:t>		</a:t>
            </a:r>
          </a:p>
        </p:txBody>
      </p:sp>
      <p:pic>
        <p:nvPicPr>
          <p:cNvPr id="8" name="Picture 5" descr="http://www.fas.org/man/dod-101/sys/ship/row/rus/komsomolets-foto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5" y="216375"/>
            <a:ext cx="4075446" cy="29984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6" y="3390414"/>
            <a:ext cx="4075446" cy="301962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1" descr="http://www.fas.org/man/dod-101/sys/ship/row/rus/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67" y="260554"/>
            <a:ext cx="1341692" cy="7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5400" b="1" dirty="0" smtClean="0">
                <a:solidFill>
                  <a:srgbClr val="B5121B"/>
                </a:solidFill>
              </a:rPr>
              <a:t>Håndtering</a:t>
            </a:r>
            <a:endParaRPr lang="nb-NO" sz="5400" b="1" dirty="0">
              <a:solidFill>
                <a:srgbClr val="B512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03196"/>
            <a:ext cx="9124749" cy="1030304"/>
          </a:xfrm>
        </p:spPr>
        <p:txBody>
          <a:bodyPr>
            <a:normAutofit/>
          </a:bodyPr>
          <a:lstStyle/>
          <a:p>
            <a:r>
              <a:rPr lang="nb-NO" spc="-100" dirty="0" smtClean="0"/>
              <a:t>Kriseutvalgets håndtering av en hendelse</a:t>
            </a:r>
            <a:endParaRPr lang="nb-NO" spc="-10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76298319"/>
              </p:ext>
            </p:extLst>
          </p:nvPr>
        </p:nvGraphicFramePr>
        <p:xfrm>
          <a:off x="317132" y="1298455"/>
          <a:ext cx="8598167" cy="538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7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34881"/>
              </p:ext>
            </p:extLst>
          </p:nvPr>
        </p:nvGraphicFramePr>
        <p:xfrm>
          <a:off x="539551" y="1352188"/>
          <a:ext cx="8352929" cy="48131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3327"/>
                <a:gridCol w="1020006"/>
                <a:gridCol w="1020006"/>
                <a:gridCol w="1018269"/>
                <a:gridCol w="1071556"/>
                <a:gridCol w="1097622"/>
                <a:gridCol w="1097622"/>
                <a:gridCol w="994521"/>
              </a:tblGrid>
              <a:tr h="282263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 dirty="0">
                          <a:solidFill>
                            <a:srgbClr val="002060"/>
                          </a:solidFill>
                          <a:effectLst/>
                        </a:rPr>
                        <a:t>Konsekvensreduserende tiltak</a:t>
                      </a:r>
                      <a:endParaRPr lang="nb-NO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Justissektoren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Helsesektoren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Mat, landbruk og miljø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Utenrikssektoren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Forsvarssektoren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Øvrige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82263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 dirty="0">
                          <a:solidFill>
                            <a:srgbClr val="002060"/>
                          </a:solidFill>
                          <a:effectLst/>
                        </a:rPr>
                        <a:t>Håndtering av skadested*</a:t>
                      </a:r>
                      <a:endParaRPr lang="nb-NO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Ansvarlige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Politi, HRS (sjø), Brannvesen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Helseforetak/ ambulanse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UD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FOH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Rådgivende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NRPA, NBC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FOH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 dirty="0">
                          <a:solidFill>
                            <a:srgbClr val="002060"/>
                          </a:solidFill>
                          <a:effectLst/>
                        </a:rPr>
                        <a:t>Bistående</a:t>
                      </a:r>
                      <a:endParaRPr lang="nb-NO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Sivilforsvar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Kommune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569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Koordinerende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FST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KU, Fylkesmenn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Sikring av områder som er eller kan bli sterkt forurenset*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Ansvarlige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Politi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FOH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Kystverket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Rådgivende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NRPA, NBC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FOH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Bistående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Sivilforsvar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Kommune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8226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Koordinerende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KU, Fylkesmenn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82263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Rensing av forurensede personer*/**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Ansvarlige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Politi*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Helseforetak, Hdir**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Rådgivende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NRPA, NBC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8226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Bistående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Brannvesen, Sivilforsvar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Kommune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569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Koordinerende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KU, Fylkesmenn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 om innendørs opphold**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Ansvarlige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Politi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UD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Rådgivende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NRPA, Hdir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Mattilsynet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Bistående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Sivilforsvar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Kommune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569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Koordinerende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KU, Fylkesmenn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Akutt evakuering av lokalsamfunn*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Ansvarlige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Politi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UD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Rådgivende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NRPA, Hdir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Bistående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Sivilforsvar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Kommune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569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Koordinerende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KU, Fylkesmenn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Jodtabletter**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Ansvarlige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Hdir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UD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Kommune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Rådgivende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NRPA, NBC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1411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Bistående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Politi, Sivilforsvar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Forsvaret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  <a:tr h="2569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Koordinerende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800" dirty="0">
                          <a:solidFill>
                            <a:srgbClr val="002060"/>
                          </a:solidFill>
                          <a:effectLst/>
                        </a:rPr>
                        <a:t>KU, Fylkesmenn</a:t>
                      </a:r>
                      <a:endParaRPr lang="nb-NO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6055" marR="6605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765769"/>
            <a:ext cx="79208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nb-NO" altLang="ko-KR" sz="1200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Tabell: Involverte etater (ansvarlige, rådgivende, bistående og koordinerende) i forskjellige konsekvensreduserende tiltak</a:t>
            </a:r>
            <a:endParaRPr lang="nb-NO" altLang="ko-KR" sz="600" dirty="0" smtClean="0">
              <a:solidFill>
                <a:srgbClr val="000000"/>
              </a:solidFill>
              <a:latin typeface="Arial" pitchFamily="34" charset="0"/>
              <a:ea typeface="돋움"/>
              <a:cs typeface="Arial" pitchFamily="34" charset="0"/>
            </a:endParaRPr>
          </a:p>
          <a:p>
            <a:endParaRPr lang="nb-NO" altLang="ko-KR" dirty="0" smtClean="0">
              <a:solidFill>
                <a:srgbClr val="000000"/>
              </a:solidFill>
              <a:latin typeface="Arial" pitchFamily="34" charset="0"/>
              <a:ea typeface="돋움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endParaRPr lang="en-US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94503"/>
              </p:ext>
            </p:extLst>
          </p:nvPr>
        </p:nvGraphicFramePr>
        <p:xfrm>
          <a:off x="617538" y="1340768"/>
          <a:ext cx="8064903" cy="45806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5023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  <a:gridCol w="235996"/>
              </a:tblGrid>
              <a:tr h="687829">
                <a:tc rowSpan="3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i="1" baseline="0" dirty="0" err="1">
                          <a:solidFill>
                            <a:srgbClr val="002060"/>
                          </a:solidFill>
                          <a:effectLst/>
                        </a:rPr>
                        <a:t>Konsekvens­reduserende</a:t>
                      </a:r>
                      <a:r>
                        <a:rPr lang="nb-NO" sz="700" baseline="0" dirty="0">
                          <a:solidFill>
                            <a:srgbClr val="002060"/>
                          </a:solidFill>
                          <a:effectLst/>
                        </a:rPr>
                        <a:t> tiltak</a:t>
                      </a:r>
                      <a:endParaRPr lang="nb-NO" sz="1100" baseline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Scenario I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Stort luftbåret utslipp fra anlegg i utlandet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Scenario II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Stort luftbåret utslipp fra anlegg i Norge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Scenario III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Lokal hendelse uten stedlig tilknytning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Scenario IV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Lokal hendelse som utvikler seg over tid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Scenario V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Stort utslipp til marint miljø, </a:t>
                      </a:r>
                      <a:r>
                        <a:rPr lang="nb-NO" sz="700" dirty="0" err="1">
                          <a:solidFill>
                            <a:srgbClr val="002060"/>
                          </a:solidFill>
                          <a:effectLst/>
                        </a:rPr>
                        <a:t>omdømme­svekkelse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Scenario VI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Alvorlig hendelse i utlandet uten direkte konsekvenser for Norge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2884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4872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1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2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3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4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5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1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2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4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1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3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5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2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4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1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3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5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2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effectLst/>
                        </a:rPr>
                        <a:t>4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nb-NO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Håndtering av skadested*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461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Sikring av områder som er eller kan bli sterkt forurenset*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461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Rensing av forurensede personer*/**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Råd om innendørs opphold**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Akutt evakuering av lokalsamfunn*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704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Jodtabletter**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Opphold i tilfluktsrom**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Helsemessig oppfølging**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Tiltak i nærings-middelproduksjon**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704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>
                          <a:solidFill>
                            <a:srgbClr val="002060"/>
                          </a:solidFill>
                          <a:effectLst/>
                        </a:rPr>
                        <a:t>Kostholdsråd**</a:t>
                      </a:r>
                      <a:endParaRPr lang="nb-NO" sz="1100" baseline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X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 err="1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74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700" baseline="0" dirty="0">
                          <a:solidFill>
                            <a:srgbClr val="002060"/>
                          </a:solidFill>
                          <a:effectLst/>
                        </a:rPr>
                        <a:t>Andre dose-reduserende tiltak**</a:t>
                      </a:r>
                      <a:endParaRPr lang="nb-NO" sz="1100" baseline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300" b="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b-NO" sz="11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1282" marR="6128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1646238" y="2174292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2843808" y="2166776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105275" y="2166776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280738" y="2166776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6405822" y="2132856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 flipV="1">
            <a:off x="7596336" y="2148114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71600" y="676160"/>
            <a:ext cx="75608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nb-NO" altLang="ko-KR" sz="1200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Tabell: Egnethet av ulike konsekvensreduserende tiltak i forskjellige scenarier</a:t>
            </a:r>
            <a:endParaRPr lang="nb-NO" altLang="ko-KR" sz="600" dirty="0" smtClean="0">
              <a:solidFill>
                <a:srgbClr val="000000"/>
              </a:solidFill>
              <a:latin typeface="Arial" pitchFamily="34" charset="0"/>
              <a:ea typeface="돋움"/>
              <a:cs typeface="Arial" pitchFamily="34" charset="0"/>
            </a:endParaRPr>
          </a:p>
          <a:p>
            <a:endParaRPr lang="nb-NO" altLang="ko-KR" dirty="0" smtClean="0">
              <a:solidFill>
                <a:srgbClr val="000000"/>
              </a:solidFill>
              <a:latin typeface="Arial" pitchFamily="34" charset="0"/>
              <a:ea typeface="돋움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4400" dirty="0"/>
              <a:t>K</a:t>
            </a:r>
            <a:r>
              <a:rPr lang="nb-NO" sz="4400" dirty="0" smtClean="0"/>
              <a:t>oordinering av beredskapen</a:t>
            </a:r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dirty="0" smtClean="0"/>
              <a:t>Nasjonalt: KU / Strålevernet</a:t>
            </a:r>
          </a:p>
          <a:p>
            <a:pPr marL="0" indent="0" algn="ctr">
              <a:buNone/>
            </a:pPr>
            <a:r>
              <a:rPr lang="nb-NO" dirty="0" smtClean="0"/>
              <a:t>Regionalt: FM / ABU</a:t>
            </a:r>
          </a:p>
          <a:p>
            <a:pPr marL="0" indent="0" algn="ctr">
              <a:buNone/>
            </a:pPr>
            <a:r>
              <a:rPr lang="nb-NO" dirty="0" smtClean="0"/>
              <a:t>Lokalt: kommunene (ROS-analyser)</a:t>
            </a:r>
          </a:p>
          <a:p>
            <a:pPr marL="0" indent="0" algn="ctr">
              <a:buNone/>
            </a:pPr>
            <a:r>
              <a:rPr lang="nb-NO" dirty="0" smtClean="0"/>
              <a:t>Skadested</a:t>
            </a:r>
            <a:r>
              <a:rPr lang="nb-NO" smtClean="0"/>
              <a:t>: skadestedsleder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5400" b="1" dirty="0" smtClean="0">
                <a:solidFill>
                  <a:srgbClr val="B5121B"/>
                </a:solidFill>
              </a:rPr>
              <a:t>Erfaringer</a:t>
            </a:r>
            <a:endParaRPr lang="nb-NO" sz="5400" b="1" dirty="0">
              <a:solidFill>
                <a:srgbClr val="B512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4400" dirty="0" smtClean="0"/>
              <a:t>Tsjernobyl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84" y="-459432"/>
            <a:ext cx="5502061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edfall av cesium-137 i Norge fra Tsjernobyl-ulyk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157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5400" b="1" dirty="0" smtClean="0">
                <a:solidFill>
                  <a:srgbClr val="C00000"/>
                </a:solidFill>
              </a:rPr>
              <a:t>Organisering</a:t>
            </a:r>
            <a:endParaRPr lang="nb-N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5400" b="1" dirty="0" smtClean="0">
                <a:solidFill>
                  <a:srgbClr val="B5121B"/>
                </a:solidFill>
              </a:rPr>
              <a:t>Isbryter utenfor Lofoten</a:t>
            </a:r>
            <a:endParaRPr lang="nb-NO" sz="5400" b="1" dirty="0">
              <a:solidFill>
                <a:srgbClr val="B512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4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7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2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2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0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8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7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9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00786" y="3899505"/>
            <a:ext cx="2590800" cy="450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nb-NO" sz="1600" b="1" dirty="0">
                <a:solidFill>
                  <a:srgbClr val="000000"/>
                </a:solidFill>
              </a:rPr>
              <a:t>Kriseutvalgets rådgivere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64827" y="4943376"/>
            <a:ext cx="2200275" cy="608013"/>
            <a:chOff x="1569" y="3103"/>
            <a:chExt cx="1386" cy="38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569" y="3103"/>
              <a:ext cx="1227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613" y="3158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659" y="3203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704" y="3249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nb-NO" b="1" dirty="0" smtClean="0">
                  <a:solidFill>
                    <a:srgbClr val="000000"/>
                  </a:solidFill>
                  <a:latin typeface="Arial Narrow" pitchFamily="34" charset="0"/>
                </a:rPr>
                <a:t>Fylkesmannen</a:t>
              </a:r>
              <a:endParaRPr lang="nb-NO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56892" y="5649810"/>
            <a:ext cx="2206625" cy="592138"/>
            <a:chOff x="2333" y="3793"/>
            <a:chExt cx="1390" cy="373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333" y="3793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381" y="3838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427" y="3883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472" y="3929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nb-NO" b="1" dirty="0" smtClean="0">
                  <a:solidFill>
                    <a:srgbClr val="000000"/>
                  </a:solidFill>
                  <a:latin typeface="Arial Narrow" pitchFamily="34" charset="0"/>
                </a:rPr>
                <a:t>Kommunene</a:t>
              </a:r>
              <a:endParaRPr lang="nb-NO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268665" y="5543447"/>
            <a:ext cx="2206625" cy="592138"/>
            <a:chOff x="428" y="3793"/>
            <a:chExt cx="1390" cy="373"/>
          </a:xfrm>
        </p:grpSpPr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28" y="3793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76" y="3838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22" y="3883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endParaRPr lang="nb-NO" b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67" y="3929"/>
              <a:ext cx="1251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r>
                <a:rPr lang="nb-NO" b="1" dirty="0" smtClean="0">
                  <a:solidFill>
                    <a:srgbClr val="000000"/>
                  </a:solidFill>
                  <a:latin typeface="Arial Narrow" pitchFamily="34" charset="0"/>
                </a:rPr>
                <a:t>Ytre etater</a:t>
              </a:r>
              <a:endParaRPr lang="nb-NO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72762" y="2104127"/>
            <a:ext cx="3959225" cy="2245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Statens strålevern (leder og sekretariat)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DSB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Forsvarsstaben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0000"/>
                </a:solidFill>
                <a:latin typeface="Arial Narrow" pitchFamily="34" charset="0"/>
              </a:rPr>
              <a:t>Heledirektoratet</a:t>
            </a:r>
            <a:endParaRPr lang="nb-NO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Kystverket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Mattilsynet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Politidirektoratet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>
                <a:solidFill>
                  <a:srgbClr val="000000"/>
                </a:solidFill>
                <a:latin typeface="Arial Narrow" pitchFamily="34" charset="0"/>
              </a:rPr>
              <a:t>Utenriksdepartementet</a:t>
            </a:r>
          </a:p>
          <a:p>
            <a:pPr marL="285750" indent="-285750">
              <a:buFont typeface="Arial" charset="0"/>
              <a:buChar char="•"/>
            </a:pPr>
            <a:endParaRPr lang="nb-NO" sz="1600" dirty="0">
              <a:solidFill>
                <a:srgbClr val="000000"/>
              </a:solidFill>
              <a:latin typeface="Arial Narrow" pitchFamily="34" charset="0"/>
            </a:endParaRPr>
          </a:p>
          <a:p>
            <a:endParaRPr lang="nb-NO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72762" y="1501775"/>
            <a:ext cx="3959225" cy="602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nb-NO" b="1" dirty="0">
                <a:solidFill>
                  <a:srgbClr val="B5121B"/>
                </a:solidFill>
                <a:latin typeface="Arial" pitchFamily="34" charset="0"/>
                <a:cs typeface="Arial" pitchFamily="34" charset="0"/>
              </a:rPr>
              <a:t>Kriseutvalget for atomberedskap</a:t>
            </a:r>
            <a:endParaRPr lang="nb-NO" dirty="0">
              <a:solidFill>
                <a:srgbClr val="B512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300786" y="2907325"/>
            <a:ext cx="2590800" cy="45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r>
              <a:rPr lang="nb-NO" sz="1600" b="1" dirty="0" smtClean="0">
                <a:solidFill>
                  <a:srgbClr val="000000"/>
                </a:solidFill>
              </a:rPr>
              <a:t>DSBs infopool</a:t>
            </a:r>
            <a:endParaRPr lang="nb-NO" sz="1600" b="1" dirty="0">
              <a:solidFill>
                <a:srgbClr val="000000"/>
              </a:solidFill>
            </a:endParaRPr>
          </a:p>
        </p:txBody>
      </p: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2016124" y="389586"/>
            <a:ext cx="2016125" cy="792162"/>
            <a:chOff x="1202" y="436"/>
            <a:chExt cx="1270" cy="499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202" y="436"/>
              <a:ext cx="1180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1248" y="474"/>
              <a:ext cx="117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293" y="512"/>
              <a:ext cx="117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1338" y="628"/>
              <a:ext cx="10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1600" b="1" dirty="0">
                  <a:solidFill>
                    <a:srgbClr val="000000"/>
                  </a:solidFill>
                </a:rPr>
                <a:t>Departementer</a:t>
              </a: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2715861" y="1181747"/>
            <a:ext cx="1" cy="320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30" name="AutoShape 33"/>
          <p:cNvCxnSpPr>
            <a:cxnSpLocks noChangeShapeType="1"/>
            <a:stCxn id="16" idx="0"/>
          </p:cNvCxnSpPr>
          <p:nvPr/>
        </p:nvCxnSpPr>
        <p:spPr bwMode="auto">
          <a:xfrm rot="16200000" flipV="1">
            <a:off x="3664838" y="4946637"/>
            <a:ext cx="1193619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5"/>
          <p:cNvCxnSpPr>
            <a:cxnSpLocks noChangeShapeType="1"/>
          </p:cNvCxnSpPr>
          <p:nvPr/>
        </p:nvCxnSpPr>
        <p:spPr bwMode="auto">
          <a:xfrm rot="10800000" flipV="1">
            <a:off x="4731988" y="3130676"/>
            <a:ext cx="1568803" cy="458253"/>
          </a:xfrm>
          <a:prstGeom prst="bentConnector3">
            <a:avLst>
              <a:gd name="adj1" fmla="val 493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6"/>
          <p:cNvCxnSpPr>
            <a:cxnSpLocks noChangeShapeType="1"/>
            <a:stCxn id="4" idx="1"/>
          </p:cNvCxnSpPr>
          <p:nvPr/>
        </p:nvCxnSpPr>
        <p:spPr bwMode="auto">
          <a:xfrm rot="10800000">
            <a:off x="5516390" y="3588931"/>
            <a:ext cx="784397" cy="535737"/>
          </a:xfrm>
          <a:prstGeom prst="bentConnector3">
            <a:avLst>
              <a:gd name="adj1" fmla="val 9867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linje 3"/>
          <p:cNvCxnSpPr>
            <a:stCxn id="27" idx="3"/>
          </p:cNvCxnSpPr>
          <p:nvPr/>
        </p:nvCxnSpPr>
        <p:spPr bwMode="auto">
          <a:xfrm>
            <a:off x="4032250" y="845992"/>
            <a:ext cx="8071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4826198" y="627566"/>
            <a:ext cx="1182252" cy="4701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b-NO" sz="1600" b="1" dirty="0" smtClean="0">
                <a:solidFill>
                  <a:srgbClr val="000000"/>
                </a:solidFill>
              </a:rPr>
              <a:t>Kriserådet</a:t>
            </a: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1738713" y="4349828"/>
            <a:ext cx="1" cy="5935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1738713" y="5563701"/>
            <a:ext cx="0" cy="86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9" grpId="0" animBg="1"/>
      <p:bldP spid="34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9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2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1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4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os-20131122151638_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4400" dirty="0" smtClean="0"/>
              <a:t>Akutte konsekvenser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90"/>
            <a:ext cx="9144000" cy="6280219"/>
          </a:xfrm>
        </p:spPr>
      </p:pic>
    </p:spTree>
    <p:extLst>
      <p:ext uri="{BB962C8B-B14F-4D97-AF65-F5344CB8AC3E}">
        <p14:creationId xmlns:p14="http://schemas.microsoft.com/office/powerpoint/2010/main" val="30149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8" y="389298"/>
            <a:ext cx="6079405" cy="6079405"/>
          </a:xfrm>
        </p:spPr>
      </p:pic>
      <p:sp>
        <p:nvSpPr>
          <p:cNvPr id="5" name="TextBox 4"/>
          <p:cNvSpPr txBox="1"/>
          <p:nvPr/>
        </p:nvSpPr>
        <p:spPr>
          <a:xfrm>
            <a:off x="3143564" y="2132856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/>
              <a:t>Matinntak</a:t>
            </a:r>
            <a:endParaRPr lang="nb-NO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284577" y="362809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Stråling fra omgivelsene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7573302" y="4437112"/>
            <a:ext cx="12362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Inhalasjon</a:t>
            </a:r>
            <a:endParaRPr lang="nb-NO" dirty="0"/>
          </a:p>
        </p:txBody>
      </p:sp>
      <p:cxnSp>
        <p:nvCxnSpPr>
          <p:cNvPr id="12" name="Straight Connector 11"/>
          <p:cNvCxnSpPr>
            <a:endCxn id="7" idx="0"/>
          </p:cNvCxnSpPr>
          <p:nvPr/>
        </p:nvCxnSpPr>
        <p:spPr>
          <a:xfrm>
            <a:off x="7452320" y="4221088"/>
            <a:ext cx="73910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79"/>
            <a:ext cx="9144000" cy="6424841"/>
          </a:xfrm>
        </p:spPr>
      </p:pic>
      <p:sp>
        <p:nvSpPr>
          <p:cNvPr id="3" name="TextBox 2"/>
          <p:cNvSpPr txBox="1"/>
          <p:nvPr/>
        </p:nvSpPr>
        <p:spPr>
          <a:xfrm>
            <a:off x="4041245" y="548680"/>
            <a:ext cx="1061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baseline="30000" dirty="0" smtClean="0">
                <a:latin typeface="+mn-lt"/>
              </a:rPr>
              <a:t>131</a:t>
            </a:r>
            <a:r>
              <a:rPr lang="nb-NO" sz="5400" dirty="0" smtClean="0">
                <a:latin typeface="+mn-lt"/>
              </a:rPr>
              <a:t>I</a:t>
            </a:r>
            <a:endParaRPr lang="nb-NO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4499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0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79"/>
            <a:ext cx="9144000" cy="6424841"/>
          </a:xfrm>
        </p:spPr>
      </p:pic>
      <p:sp>
        <p:nvSpPr>
          <p:cNvPr id="4" name="TextBox 3"/>
          <p:cNvSpPr txBox="1"/>
          <p:nvPr/>
        </p:nvSpPr>
        <p:spPr>
          <a:xfrm>
            <a:off x="3214834" y="548680"/>
            <a:ext cx="271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baseline="30000" dirty="0" err="1" smtClean="0">
                <a:latin typeface="+mn-lt"/>
              </a:rPr>
              <a:t>jodprofylakse</a:t>
            </a:r>
            <a:endParaRPr lang="nb-NO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4400" dirty="0" smtClean="0"/>
              <a:t>Langtidskonsekvenser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31"/>
            <a:ext cx="9144000" cy="6549537"/>
          </a:xfrm>
        </p:spPr>
      </p:pic>
      <p:sp>
        <p:nvSpPr>
          <p:cNvPr id="3" name="TextBox 2"/>
          <p:cNvSpPr txBox="1"/>
          <p:nvPr/>
        </p:nvSpPr>
        <p:spPr>
          <a:xfrm>
            <a:off x="3589199" y="980728"/>
            <a:ext cx="1965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baseline="30000" dirty="0" smtClean="0"/>
              <a:t>137</a:t>
            </a:r>
            <a:r>
              <a:rPr lang="nb-NO" dirty="0" smtClean="0"/>
              <a:t>Cs nedfallskart</a:t>
            </a:r>
            <a:endParaRPr lang="nb-NO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5" y="3961110"/>
            <a:ext cx="4115375" cy="28769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20072" y="5399586"/>
            <a:ext cx="1512168" cy="11977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4400" dirty="0" smtClean="0"/>
              <a:t>Hvilke tiltak ville vært aktuelle?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9662" y="0"/>
            <a:ext cx="6084676" cy="6858000"/>
          </a:xfrm>
        </p:spPr>
        <p:txBody>
          <a:bodyPr anchor="ctr"/>
          <a:lstStyle/>
          <a:p>
            <a:r>
              <a:rPr lang="nb-NO" dirty="0" smtClean="0"/>
              <a:t>Sikring av forurensede områder</a:t>
            </a:r>
          </a:p>
          <a:p>
            <a:r>
              <a:rPr lang="nb-NO" dirty="0" smtClean="0"/>
              <a:t>Akutt evakuering</a:t>
            </a:r>
          </a:p>
          <a:p>
            <a:r>
              <a:rPr lang="nb-NO" dirty="0" smtClean="0"/>
              <a:t>Tiltak i næringsmiddelproduksjon</a:t>
            </a:r>
          </a:p>
          <a:p>
            <a:r>
              <a:rPr lang="nb-NO" dirty="0" smtClean="0"/>
              <a:t>Rensing av forurensede personer</a:t>
            </a:r>
          </a:p>
          <a:p>
            <a:r>
              <a:rPr lang="nb-NO" dirty="0" smtClean="0"/>
              <a:t>Opphold innendørs</a:t>
            </a:r>
          </a:p>
          <a:p>
            <a:r>
              <a:rPr lang="nb-NO" dirty="0" smtClean="0"/>
              <a:t>Bruk av </a:t>
            </a:r>
            <a:r>
              <a:rPr lang="nb-NO" dirty="0" err="1" smtClean="0"/>
              <a:t>jodtabletter</a:t>
            </a:r>
            <a:endParaRPr lang="nb-NO" dirty="0" smtClean="0"/>
          </a:p>
          <a:p>
            <a:r>
              <a:rPr lang="nb-NO" dirty="0" smtClean="0"/>
              <a:t>Kostholdsråd</a:t>
            </a:r>
          </a:p>
          <a:p>
            <a:r>
              <a:rPr lang="nb-NO" dirty="0" smtClean="0"/>
              <a:t>Andre dosereduserende tiltak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0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dirty="0" smtClean="0"/>
              <a:t>Kost / nytte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sz="5400" b="1" dirty="0" smtClean="0">
                <a:solidFill>
                  <a:srgbClr val="C00000"/>
                </a:solidFill>
              </a:rPr>
              <a:t>Oppsummering</a:t>
            </a:r>
            <a:endParaRPr lang="nb-N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dirty="0" smtClean="0"/>
              <a:t>Organisering</a:t>
            </a:r>
          </a:p>
          <a:p>
            <a:pPr marL="0" indent="0" algn="ctr">
              <a:buNone/>
            </a:pPr>
            <a:r>
              <a:rPr lang="nb-NO" dirty="0" smtClean="0"/>
              <a:t>Dimensjonering</a:t>
            </a:r>
          </a:p>
          <a:p>
            <a:pPr marL="0" indent="0" algn="ctr">
              <a:buNone/>
            </a:pPr>
            <a:r>
              <a:rPr lang="nb-NO" dirty="0" smtClean="0"/>
              <a:t>Håndtering</a:t>
            </a:r>
          </a:p>
          <a:p>
            <a:pPr marL="0" indent="0" algn="ctr">
              <a:buNone/>
            </a:pPr>
            <a:r>
              <a:rPr lang="nb-NO" dirty="0" smtClean="0"/>
              <a:t>Erfaring</a:t>
            </a:r>
          </a:p>
          <a:p>
            <a:pPr marL="0" indent="0" algn="ctr">
              <a:buNone/>
            </a:pPr>
            <a:r>
              <a:rPr lang="nb-NO" dirty="0" smtClean="0"/>
              <a:t>Øvelse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177" y="412651"/>
            <a:ext cx="8104188" cy="719138"/>
          </a:xfrm>
        </p:spPr>
        <p:txBody>
          <a:bodyPr/>
          <a:lstStyle/>
          <a:p>
            <a:pPr eaLnBrk="1" hangingPunct="1"/>
            <a:r>
              <a:rPr lang="nb-NO" sz="4000" dirty="0" smtClean="0"/>
              <a:t>Kriseutvalgets tiltak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-212436" y="1447367"/>
            <a:ext cx="8280400" cy="46085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endParaRPr lang="nb-NO" sz="1800" b="1" dirty="0" smtClean="0"/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Sikring av forurensede områder</a:t>
            </a:r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Akutt evakuering</a:t>
            </a:r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Tiltak i næringsmiddelproduksjonen</a:t>
            </a:r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Rensing av forurensede personer</a:t>
            </a:r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Opphold innendørs</a:t>
            </a:r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Bruk av </a:t>
            </a:r>
            <a:r>
              <a:rPr lang="nb-NO" sz="2800" dirty="0" err="1" smtClean="0"/>
              <a:t>jodtabletter</a:t>
            </a:r>
            <a:endParaRPr lang="nb-NO" sz="2800" dirty="0" smtClean="0"/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Kostholdsråd</a:t>
            </a:r>
          </a:p>
          <a:p>
            <a:pPr lvl="2" eaLnBrk="1" hangingPunct="1">
              <a:spcAft>
                <a:spcPts val="600"/>
              </a:spcAft>
            </a:pPr>
            <a:r>
              <a:rPr lang="nb-NO" sz="2800" dirty="0" smtClean="0"/>
              <a:t>Andre dosereduserende tiltak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4790"/>
            <a:ext cx="3305729" cy="459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5400" b="1" dirty="0" smtClean="0">
                <a:solidFill>
                  <a:srgbClr val="C00000"/>
                </a:solidFill>
              </a:rPr>
              <a:t>Dimensjonering</a:t>
            </a:r>
            <a:endParaRPr lang="nb-N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dirty="0" smtClean="0"/>
              <a:t>DSBs trusselbilde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1063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835696" y="1700808"/>
            <a:ext cx="648072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umblr_lk7zf2jwoc1qcokc4o1_12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6" y="260749"/>
            <a:ext cx="3699387" cy="27732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ittel 1"/>
          <p:cNvSpPr txBox="1">
            <a:spLocks/>
          </p:cNvSpPr>
          <p:nvPr/>
        </p:nvSpPr>
        <p:spPr bwMode="auto">
          <a:xfrm>
            <a:off x="1" y="233977"/>
            <a:ext cx="517889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B5121B"/>
                </a:solidFill>
              </a:rPr>
              <a:t>Scenario I</a:t>
            </a:r>
          </a:p>
          <a:p>
            <a:pPr eaLnBrk="1" hangingPunct="1"/>
            <a:r>
              <a:rPr lang="en-US" sz="3200" dirty="0" err="1" smtClean="0">
                <a:solidFill>
                  <a:prstClr val="black"/>
                </a:solidFill>
              </a:rPr>
              <a:t>Stort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luftbårent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utslipp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fra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anlegg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utlandet</a:t>
            </a:r>
            <a:r>
              <a:rPr lang="en-US" sz="3200" dirty="0" smtClean="0">
                <a:solidFill>
                  <a:srgbClr val="B5121B"/>
                </a:solidFill>
              </a:rPr>
              <a:t>			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1" y="3313902"/>
            <a:ext cx="517889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B5121B"/>
                </a:solidFill>
              </a:rPr>
              <a:t>Scenario II</a:t>
            </a:r>
          </a:p>
          <a:p>
            <a:pPr eaLnBrk="1" hangingPunct="1"/>
            <a:r>
              <a:rPr lang="en-US" sz="3200" dirty="0" err="1" smtClean="0">
                <a:solidFill>
                  <a:prstClr val="black"/>
                </a:solidFill>
              </a:rPr>
              <a:t>Luftbårent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utslipp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fra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anlegg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Norge</a:t>
            </a:r>
            <a:r>
              <a:rPr lang="en-US" sz="3200" dirty="0" smtClean="0">
                <a:solidFill>
                  <a:srgbClr val="B5121B"/>
                </a:solidFill>
              </a:rPr>
              <a:t>			</a:t>
            </a:r>
          </a:p>
        </p:txBody>
      </p:sp>
      <p:pic>
        <p:nvPicPr>
          <p:cNvPr id="52226" name="Picture 2" descr="\\fileix\sharefelles\Alle\BILDER\Hendelser 2006\IFE Kjellerreaktor 2006-09-09\Mobile målinger\Kjellerreaktore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7" y="3313902"/>
            <a:ext cx="3699387" cy="27745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tel 1"/>
          <p:cNvSpPr txBox="1">
            <a:spLocks/>
          </p:cNvSpPr>
          <p:nvPr/>
        </p:nvSpPr>
        <p:spPr bwMode="auto">
          <a:xfrm>
            <a:off x="1" y="216375"/>
            <a:ext cx="4880024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B5121B"/>
                </a:solidFill>
              </a:rPr>
              <a:t>Scenario III</a:t>
            </a:r>
          </a:p>
          <a:p>
            <a:pPr eaLnBrk="1" hangingPunct="1"/>
            <a:r>
              <a:rPr lang="en-US" sz="3200" dirty="0" err="1" smtClean="0">
                <a:solidFill>
                  <a:prstClr val="black"/>
                </a:solidFill>
              </a:rPr>
              <a:t>Hendelse</a:t>
            </a:r>
            <a:r>
              <a:rPr lang="en-US" sz="3200" dirty="0" smtClean="0">
                <a:solidFill>
                  <a:prstClr val="black"/>
                </a:solidFill>
              </a:rPr>
              <a:t> med </a:t>
            </a:r>
            <a:r>
              <a:rPr lang="en-US" sz="3200" dirty="0" err="1" smtClean="0">
                <a:solidFill>
                  <a:prstClr val="black"/>
                </a:solidFill>
              </a:rPr>
              <a:t>mobil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kilde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til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utslipp</a:t>
            </a:r>
            <a:r>
              <a:rPr lang="en-US" sz="3200" dirty="0" smtClean="0">
                <a:solidFill>
                  <a:srgbClr val="B5121B"/>
                </a:solidFill>
              </a:rPr>
              <a:t>			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 bwMode="auto">
          <a:xfrm>
            <a:off x="1" y="3214871"/>
            <a:ext cx="4880024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B5121B"/>
                </a:solidFill>
              </a:rPr>
              <a:t>Scenario IV</a:t>
            </a:r>
          </a:p>
          <a:p>
            <a:pPr eaLnBrk="1" hangingPunct="1"/>
            <a:r>
              <a:rPr lang="en-US" sz="3200" dirty="0" err="1" smtClean="0">
                <a:solidFill>
                  <a:prstClr val="black"/>
                </a:solidFill>
              </a:rPr>
              <a:t>Lokal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hendelse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som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utvikler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seg</a:t>
            </a:r>
            <a:r>
              <a:rPr lang="en-US" sz="3200" dirty="0" smtClean="0">
                <a:solidFill>
                  <a:prstClr val="black"/>
                </a:solidFill>
              </a:rPr>
              <a:t> over </a:t>
            </a:r>
            <a:r>
              <a:rPr lang="en-US" sz="3200" dirty="0" err="1" smtClean="0">
                <a:solidFill>
                  <a:prstClr val="black"/>
                </a:solidFill>
              </a:rPr>
              <a:t>tid</a:t>
            </a:r>
            <a:r>
              <a:rPr lang="en-US" sz="3200" dirty="0" smtClean="0">
                <a:solidFill>
                  <a:srgbClr val="B5121B"/>
                </a:solidFill>
              </a:rPr>
              <a:t>			</a:t>
            </a:r>
          </a:p>
        </p:txBody>
      </p:sp>
      <p:pic>
        <p:nvPicPr>
          <p:cNvPr id="6" name="Picture 63" descr="http://3.bp.blogspot.com/_E5QvWo57Agc/Sy6mKk0EBRI/AAAAAAAACn8/UZnyqwpSlSE/s400/50+Let+Pobedy+von+vo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5" y="216375"/>
            <a:ext cx="4075446" cy="280391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/>
          <a:srcRect l="2528" t="3937" r="2722" b="3935"/>
          <a:stretch>
            <a:fillRect/>
          </a:stretch>
        </p:blipFill>
        <p:spPr bwMode="auto">
          <a:xfrm>
            <a:off x="4880025" y="3214870"/>
            <a:ext cx="4075446" cy="2881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5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annesMal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ktig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JohannesMal</Template>
  <TotalTime>3551</TotalTime>
  <Words>1049</Words>
  <Application>Microsoft Office PowerPoint</Application>
  <PresentationFormat>On-screen Show (4:3)</PresentationFormat>
  <Paragraphs>752</Paragraphs>
  <Slides>47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JohannesMal</vt:lpstr>
      <vt:lpstr>Office-tema</vt:lpstr>
      <vt:lpstr>1_Office-tema</vt:lpstr>
      <vt:lpstr>2_Office-tema</vt:lpstr>
      <vt:lpstr>8_blank</vt:lpstr>
      <vt:lpstr>Kommunal beredskapssamling</vt:lpstr>
      <vt:lpstr>PowerPoint Presentation</vt:lpstr>
      <vt:lpstr>PowerPoint Presentation</vt:lpstr>
      <vt:lpstr>PowerPoint Presentation</vt:lpstr>
      <vt:lpstr>Kriseutvalgets tiltak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Kriseutvalgets håndtering av en hendelse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 beredskapssamling</dc:title>
  <dc:creator>Johannes Nilssen</dc:creator>
  <cp:lastModifiedBy>Johannes Nilssen</cp:lastModifiedBy>
  <cp:revision>23</cp:revision>
  <dcterms:created xsi:type="dcterms:W3CDTF">2013-11-11T09:42:10Z</dcterms:created>
  <dcterms:modified xsi:type="dcterms:W3CDTF">2013-11-26T14:52:52Z</dcterms:modified>
</cp:coreProperties>
</file>