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261"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215" autoAdjust="0"/>
  </p:normalViewPr>
  <p:slideViewPr>
    <p:cSldViewPr snapToGrid="0">
      <p:cViewPr varScale="1">
        <p:scale>
          <a:sx n="76" d="100"/>
          <a:sy n="76" d="100"/>
        </p:scale>
        <p:origin x="189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17.02.2021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gjør oppmerksom på at erfaringene er hentet fra tilsynet til Åse-Berit Hoffart. Presentasjonens innhold har hun utarbeidet. Jeg har tilrettelagt presentasjonen i ny mal og gjort noen små endringer. Jeg kan derfor ikke svare på spørsmål utover det som er beskrevet 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18588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273914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Tilsynsleder ringte opp foreldre etter at barnehagen hadde informert dem.</a:t>
            </a:r>
          </a:p>
          <a:p>
            <a:r>
              <a:rPr lang="nb-NO" dirty="0"/>
              <a:t>Kontaktinformasjon ble innhentet og det ble sendt </a:t>
            </a:r>
            <a:r>
              <a:rPr lang="nb-NO" dirty="0" err="1"/>
              <a:t>Skypeinvitasjon</a:t>
            </a:r>
            <a:r>
              <a:rPr lang="nb-NO" dirty="0"/>
              <a:t> til avtalt møtetid</a:t>
            </a:r>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899645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
        <p:nvSpPr>
          <p:cNvPr id="2" name="Tittel 1">
            <a:extLst>
              <a:ext uri="{FF2B5EF4-FFF2-40B4-BE49-F238E27FC236}">
                <a16:creationId xmlns:a16="http://schemas.microsoft.com/office/drawing/2014/main" id="{973202C7-C315-42CE-9322-9326A839C2C8}"/>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93417" y="873125"/>
            <a:ext cx="8425282" cy="4329814"/>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1049" y="693764"/>
            <a:ext cx="10469901" cy="564631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0146" y="5443778"/>
            <a:ext cx="3900854" cy="1181958"/>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685" r:id="rId10"/>
    <p:sldLayoutId id="2147483714" r:id="rId11"/>
    <p:sldLayoutId id="2147483702" r:id="rId12"/>
    <p:sldLayoutId id="2147483736" r:id="rId13"/>
    <p:sldLayoutId id="2147483733" r:id="rId14"/>
    <p:sldLayoutId id="2147483716" r:id="rId15"/>
    <p:sldLayoutId id="2147483707" r:id="rId16"/>
    <p:sldLayoutId id="2147483675" r:id="rId17"/>
    <p:sldLayoutId id="2147483706" r:id="rId18"/>
    <p:sldLayoutId id="2147483709" r:id="rId19"/>
    <p:sldLayoutId id="2147483711" r:id="rId20"/>
    <p:sldLayoutId id="2147483710" r:id="rId21"/>
    <p:sldLayoutId id="2147483712" r:id="rId22"/>
    <p:sldLayoutId id="2147483655" r:id="rId23"/>
    <p:sldLayoutId id="2147483705" r:id="rId24"/>
    <p:sldLayoutId id="2147483690" r:id="rId25"/>
    <p:sldLayoutId id="2147483759" r:id="rId26"/>
    <p:sldLayoutId id="2147483758" r:id="rId27"/>
    <p:sldLayoutId id="2147483757" r:id="rId28"/>
    <p:sldLayoutId id="2147483746" r:id="rId29"/>
    <p:sldLayoutId id="2147483718" r:id="rId30"/>
    <p:sldLayoutId id="2147483719" r:id="rId31"/>
    <p:sldLayoutId id="2147483760" r:id="rId32"/>
    <p:sldLayoutId id="2147483761"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937592" y="958645"/>
            <a:ext cx="9425607" cy="2576997"/>
          </a:xfrm>
        </p:spPr>
        <p:txBody>
          <a:bodyPr/>
          <a:lstStyle/>
          <a:p>
            <a:r>
              <a:rPr lang="nb-NO" dirty="0"/>
              <a:t>Tilsyn 2020 – Erfaringer fra digitale tilsynssamtaler</a:t>
            </a:r>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p:txBody>
          <a:bodyPr/>
          <a:lstStyle/>
          <a:p>
            <a:r>
              <a:rPr lang="nb-NO" dirty="0"/>
              <a:t>Tilsynsforum 18. februar 2021</a:t>
            </a:r>
          </a:p>
          <a:p>
            <a:r>
              <a:rPr lang="nb-NO" dirty="0"/>
              <a:t>Vibeke Holm, seniorrådgiver, Barnehage- og utdanningsavdelingen</a:t>
            </a:r>
          </a:p>
        </p:txBody>
      </p:sp>
    </p:spTree>
    <p:extLst>
      <p:ext uri="{BB962C8B-B14F-4D97-AF65-F5344CB8AC3E}">
        <p14:creationId xmlns:p14="http://schemas.microsoft.com/office/powerpoint/2010/main" val="27016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415469B-E22B-4DD5-9C90-A9B92428571F}"/>
              </a:ext>
            </a:extLst>
          </p:cNvPr>
          <p:cNvSpPr>
            <a:spLocks noGrp="1"/>
          </p:cNvSpPr>
          <p:nvPr>
            <p:ph type="body" sz="quarter" idx="11"/>
          </p:nvPr>
        </p:nvSpPr>
        <p:spPr>
          <a:xfrm>
            <a:off x="1055688" y="2457088"/>
            <a:ext cx="10078772" cy="4144259"/>
          </a:xfrm>
        </p:spPr>
        <p:txBody>
          <a:bodyPr/>
          <a:lstStyle/>
          <a:p>
            <a:pPr marL="342900" indent="-342900">
              <a:buFontTx/>
              <a:buChar char="-"/>
            </a:pPr>
            <a:r>
              <a:rPr lang="nb-NO" sz="2400" dirty="0"/>
              <a:t>Selv om vi har vært kritiske på forhånd er det veldig positiv erfaring som vi anbefaler i videre arbeid</a:t>
            </a:r>
          </a:p>
          <a:p>
            <a:pPr marL="342900" indent="-342900">
              <a:buFontTx/>
              <a:buChar char="-"/>
            </a:pPr>
            <a:r>
              <a:rPr lang="nb-NO" sz="2400" dirty="0"/>
              <a:t>Veldig god opplevelse og godt utbytte</a:t>
            </a:r>
          </a:p>
          <a:p>
            <a:pPr marL="342900" indent="-342900">
              <a:buFontTx/>
              <a:buChar char="-"/>
            </a:pPr>
            <a:r>
              <a:rPr lang="nb-NO" sz="2400" dirty="0"/>
              <a:t>Anbefaler fysisk sluttmøte for å forklare brudd godt og opprettholde god dialog</a:t>
            </a:r>
          </a:p>
          <a:p>
            <a:endParaRPr lang="nb-NO" dirty="0"/>
          </a:p>
        </p:txBody>
      </p:sp>
      <p:sp>
        <p:nvSpPr>
          <p:cNvPr id="3" name="Tittel 2">
            <a:extLst>
              <a:ext uri="{FF2B5EF4-FFF2-40B4-BE49-F238E27FC236}">
                <a16:creationId xmlns:a16="http://schemas.microsoft.com/office/drawing/2014/main" id="{491A3873-998F-4466-83B1-EC6352AFC4C5}"/>
              </a:ext>
            </a:extLst>
          </p:cNvPr>
          <p:cNvSpPr>
            <a:spLocks noGrp="1"/>
          </p:cNvSpPr>
          <p:nvPr>
            <p:ph type="title"/>
          </p:nvPr>
        </p:nvSpPr>
        <p:spPr/>
        <p:txBody>
          <a:bodyPr/>
          <a:lstStyle/>
          <a:p>
            <a:r>
              <a:rPr lang="nb-NO" dirty="0"/>
              <a:t>Konklusjon – Dette gjør vi gjerne igjen</a:t>
            </a:r>
          </a:p>
        </p:txBody>
      </p:sp>
    </p:spTree>
    <p:extLst>
      <p:ext uri="{BB962C8B-B14F-4D97-AF65-F5344CB8AC3E}">
        <p14:creationId xmlns:p14="http://schemas.microsoft.com/office/powerpoint/2010/main" val="203588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5176D80-9D1E-4F64-8F64-E686F90F2511}"/>
              </a:ext>
            </a:extLst>
          </p:cNvPr>
          <p:cNvSpPr>
            <a:spLocks noGrp="1"/>
          </p:cNvSpPr>
          <p:nvPr>
            <p:ph type="body" sz="quarter" idx="11"/>
          </p:nvPr>
        </p:nvSpPr>
        <p:spPr>
          <a:xfrm>
            <a:off x="1055687" y="1809388"/>
            <a:ext cx="10078772" cy="4144259"/>
          </a:xfrm>
        </p:spPr>
        <p:txBody>
          <a:bodyPr/>
          <a:lstStyle/>
          <a:p>
            <a:pPr marL="342900" indent="-342900">
              <a:buFont typeface="Arial" panose="020B0604020202020204" pitchFamily="34" charset="0"/>
              <a:buChar char="•"/>
            </a:pPr>
            <a:r>
              <a:rPr lang="nb-NO" dirty="0"/>
              <a:t>Forberedelser</a:t>
            </a:r>
          </a:p>
          <a:p>
            <a:pPr marL="1028700" lvl="1" indent="-342900"/>
            <a:r>
              <a:rPr lang="nb-NO" dirty="0"/>
              <a:t>Intervju på telefon</a:t>
            </a:r>
          </a:p>
          <a:p>
            <a:pPr marL="1028700" lvl="1" indent="-342900"/>
            <a:r>
              <a:rPr lang="nb-NO" dirty="0"/>
              <a:t>Intervju over Skype</a:t>
            </a:r>
          </a:p>
          <a:p>
            <a:pPr marL="342900" indent="-342900">
              <a:buFont typeface="Arial" panose="020B0604020202020204" pitchFamily="34" charset="0"/>
              <a:buChar char="•"/>
            </a:pPr>
            <a:r>
              <a:rPr lang="nb-NO" dirty="0"/>
              <a:t>Gjennomføring</a:t>
            </a:r>
          </a:p>
          <a:p>
            <a:pPr marL="1028700" lvl="1" indent="-342900"/>
            <a:r>
              <a:rPr lang="nb-NO" dirty="0"/>
              <a:t>Foreldre</a:t>
            </a:r>
          </a:p>
          <a:p>
            <a:pPr marL="1028700" lvl="1" indent="-342900"/>
            <a:r>
              <a:rPr lang="nb-NO" dirty="0"/>
              <a:t>Ledere og ansatte</a:t>
            </a:r>
          </a:p>
          <a:p>
            <a:pPr marL="342900" indent="-342900">
              <a:buFont typeface="Arial" panose="020B0604020202020204" pitchFamily="34" charset="0"/>
              <a:buChar char="•"/>
            </a:pPr>
            <a:r>
              <a:rPr lang="nb-NO" dirty="0"/>
              <a:t>Evaluering</a:t>
            </a:r>
          </a:p>
          <a:p>
            <a:pPr marL="1028700" lvl="1" indent="-342900"/>
            <a:r>
              <a:rPr lang="nb-NO" dirty="0"/>
              <a:t>Evaluering fra kommunen</a:t>
            </a:r>
          </a:p>
          <a:p>
            <a:pPr marL="1028700" lvl="1" indent="-342900"/>
            <a:r>
              <a:rPr lang="nb-NO" dirty="0"/>
              <a:t>Evaluering fra Statsforvalteren</a:t>
            </a:r>
          </a:p>
          <a:p>
            <a:pPr marL="342900" indent="-342900">
              <a:buFont typeface="Arial" panose="020B0604020202020204" pitchFamily="34" charset="0"/>
              <a:buChar char="•"/>
            </a:pPr>
            <a:r>
              <a:rPr lang="nb-NO" dirty="0"/>
              <a:t>Konklusjon</a:t>
            </a:r>
          </a:p>
        </p:txBody>
      </p:sp>
      <p:sp>
        <p:nvSpPr>
          <p:cNvPr id="3" name="Tittel 2">
            <a:extLst>
              <a:ext uri="{FF2B5EF4-FFF2-40B4-BE49-F238E27FC236}">
                <a16:creationId xmlns:a16="http://schemas.microsoft.com/office/drawing/2014/main" id="{E368AB90-80FF-43FA-BFFD-022247C02DC1}"/>
              </a:ext>
            </a:extLst>
          </p:cNvPr>
          <p:cNvSpPr>
            <a:spLocks noGrp="1"/>
          </p:cNvSpPr>
          <p:nvPr>
            <p:ph type="title"/>
          </p:nvPr>
        </p:nvSpPr>
        <p:spPr>
          <a:xfrm>
            <a:off x="1055687" y="377825"/>
            <a:ext cx="10080625" cy="1077209"/>
          </a:xfrm>
        </p:spPr>
        <p:txBody>
          <a:bodyPr/>
          <a:lstStyle/>
          <a:p>
            <a:r>
              <a:rPr lang="nb-NO" dirty="0"/>
              <a:t>Innhold</a:t>
            </a:r>
          </a:p>
        </p:txBody>
      </p:sp>
    </p:spTree>
    <p:extLst>
      <p:ext uri="{BB962C8B-B14F-4D97-AF65-F5344CB8AC3E}">
        <p14:creationId xmlns:p14="http://schemas.microsoft.com/office/powerpoint/2010/main" val="100990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DAB657E-11A8-4C7C-A4F7-17593363AFD6}"/>
              </a:ext>
            </a:extLst>
          </p:cNvPr>
          <p:cNvSpPr>
            <a:spLocks noGrp="1"/>
          </p:cNvSpPr>
          <p:nvPr>
            <p:ph type="body" sz="quarter" idx="11"/>
          </p:nvPr>
        </p:nvSpPr>
        <p:spPr/>
        <p:txBody>
          <a:bodyPr/>
          <a:lstStyle/>
          <a:p>
            <a:r>
              <a:rPr lang="nb-NO" sz="2800" b="1" dirty="0"/>
              <a:t>Informasjon til kommunen</a:t>
            </a:r>
          </a:p>
          <a:p>
            <a:r>
              <a:rPr lang="nb-NO" i="1" dirty="0"/>
              <a:t>«Fylkesmannen ønsker deltakelse fra barnehagene. Vi vil understreke at vi har stor forståelse for at Korona pandemien og stenging av barnehager er en krevende tid for dere med mange nye oppgaver. Vi vil derfor være fleksible og imøtekommende dersom det er behov for å sette tidspunkt fram i tid, eller det er vanskelig å gjennomføre intervjuet slik situasjonen er per dags dato. Dersom dere takker ja til å stille på intervju med oss, vil vi ta direkte kontakt for å avtale tid for telefonintervjuet. </a:t>
            </a:r>
            <a:endParaRPr lang="nb-NO" b="1" i="1" dirty="0"/>
          </a:p>
          <a:p>
            <a:r>
              <a:rPr lang="nb-NO" i="1" dirty="0"/>
              <a:t>Vi ber om at dere kontakter </a:t>
            </a:r>
            <a:r>
              <a:rPr lang="nb-NO" b="1" i="1" dirty="0"/>
              <a:t>tre </a:t>
            </a:r>
            <a:r>
              <a:rPr lang="nb-NO" i="1" dirty="0"/>
              <a:t>av barnehagene over (både kommunale og private) og ber om at styrer avtaler med pedagogisk leder hvis avdeling barn vedtaket gjelder går, og en foreldre om at de stiller i intervjuet. Vi ber om at dere spør foreldrene til de barna vedtakene gjelder.»</a:t>
            </a:r>
          </a:p>
          <a:p>
            <a:endParaRPr lang="nb-NO" dirty="0"/>
          </a:p>
        </p:txBody>
      </p:sp>
      <p:sp>
        <p:nvSpPr>
          <p:cNvPr id="3" name="Tittel 2">
            <a:extLst>
              <a:ext uri="{FF2B5EF4-FFF2-40B4-BE49-F238E27FC236}">
                <a16:creationId xmlns:a16="http://schemas.microsoft.com/office/drawing/2014/main" id="{254FCE48-611E-4301-9D30-843140866F21}"/>
              </a:ext>
            </a:extLst>
          </p:cNvPr>
          <p:cNvSpPr>
            <a:spLocks noGrp="1"/>
          </p:cNvSpPr>
          <p:nvPr>
            <p:ph type="title"/>
          </p:nvPr>
        </p:nvSpPr>
        <p:spPr>
          <a:xfrm>
            <a:off x="1055687" y="873125"/>
            <a:ext cx="10080625" cy="1077209"/>
          </a:xfrm>
        </p:spPr>
        <p:txBody>
          <a:bodyPr/>
          <a:lstStyle/>
          <a:p>
            <a:r>
              <a:rPr lang="nb-NO" dirty="0"/>
              <a:t>Forberedelse – Informer godt nok</a:t>
            </a:r>
          </a:p>
        </p:txBody>
      </p:sp>
      <p:pic>
        <p:nvPicPr>
          <p:cNvPr id="4" name="Bilde 3">
            <a:extLst>
              <a:ext uri="{FF2B5EF4-FFF2-40B4-BE49-F238E27FC236}">
                <a16:creationId xmlns:a16="http://schemas.microsoft.com/office/drawing/2014/main" id="{91AED5F2-9F8D-4930-B95A-572E8119BD54}"/>
              </a:ext>
            </a:extLst>
          </p:cNvPr>
          <p:cNvPicPr>
            <a:picLocks noChangeAspect="1"/>
          </p:cNvPicPr>
          <p:nvPr/>
        </p:nvPicPr>
        <p:blipFill>
          <a:blip r:embed="rId2"/>
          <a:stretch>
            <a:fillRect/>
          </a:stretch>
        </p:blipFill>
        <p:spPr>
          <a:xfrm>
            <a:off x="9026571" y="499360"/>
            <a:ext cx="1450974" cy="1450974"/>
          </a:xfrm>
          <a:prstGeom prst="rect">
            <a:avLst/>
          </a:prstGeom>
        </p:spPr>
      </p:pic>
    </p:spTree>
    <p:extLst>
      <p:ext uri="{BB962C8B-B14F-4D97-AF65-F5344CB8AC3E}">
        <p14:creationId xmlns:p14="http://schemas.microsoft.com/office/powerpoint/2010/main" val="381339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74F1C8E-4A64-456E-85F6-2E21D4246326}"/>
              </a:ext>
            </a:extLst>
          </p:cNvPr>
          <p:cNvSpPr>
            <a:spLocks noGrp="1"/>
          </p:cNvSpPr>
          <p:nvPr>
            <p:ph type="body" sz="quarter" idx="11"/>
          </p:nvPr>
        </p:nvSpPr>
        <p:spPr/>
        <p:txBody>
          <a:bodyPr/>
          <a:lstStyle/>
          <a:p>
            <a:r>
              <a:rPr lang="nb-NO" b="1" dirty="0"/>
              <a:t>Informasjon til/om foreldre</a:t>
            </a:r>
          </a:p>
          <a:p>
            <a:r>
              <a:rPr lang="nb-NO" i="1" dirty="0"/>
              <a:t>«Vi ønsker også deltakelse fra foreldre i barnehagen. Foreldrene vil bli intervjuet hver for seg per telefon. Vi ber den enkelte barnehage gi en kopi av dette brevet til de aktuelle foreldre. Vi ber også om at dere sender oss navn og telefonnummer til de foreldrene som skal delta. Vi vil ta direkte kontakt for å avtale tid for telefonintervjuet.»</a:t>
            </a:r>
          </a:p>
          <a:p>
            <a:endParaRPr lang="nb-NO" i="1" dirty="0"/>
          </a:p>
          <a:p>
            <a:r>
              <a:rPr lang="nb-NO" b="1" dirty="0"/>
              <a:t>Vedrørende åpningsmøte og sluttmøte:</a:t>
            </a:r>
          </a:p>
          <a:p>
            <a:r>
              <a:rPr lang="nb-NO" i="1" dirty="0"/>
              <a:t>«På bakgrunn av Koronakrisen avlyser Fylkesmannen alle stedlige møter og vil i stedet sende dere som deltar skriftlig informasjon om tilsynet, og gjennomføre intervjuer på telefon eller en digital plattform etter avtale.»</a:t>
            </a:r>
          </a:p>
          <a:p>
            <a:endParaRPr lang="nb-NO" dirty="0"/>
          </a:p>
        </p:txBody>
      </p:sp>
      <p:sp>
        <p:nvSpPr>
          <p:cNvPr id="3" name="Tittel 2">
            <a:extLst>
              <a:ext uri="{FF2B5EF4-FFF2-40B4-BE49-F238E27FC236}">
                <a16:creationId xmlns:a16="http://schemas.microsoft.com/office/drawing/2014/main" id="{D6B7DD99-18F1-4445-9C0D-F949FC7B078F}"/>
              </a:ext>
            </a:extLst>
          </p:cNvPr>
          <p:cNvSpPr>
            <a:spLocks noGrp="1"/>
          </p:cNvSpPr>
          <p:nvPr>
            <p:ph type="title"/>
          </p:nvPr>
        </p:nvSpPr>
        <p:spPr/>
        <p:txBody>
          <a:bodyPr/>
          <a:lstStyle/>
          <a:p>
            <a:r>
              <a:rPr lang="nb-NO" dirty="0"/>
              <a:t>Forberedelse – Informer godt nok</a:t>
            </a:r>
          </a:p>
        </p:txBody>
      </p:sp>
      <p:pic>
        <p:nvPicPr>
          <p:cNvPr id="4" name="Bilde 3">
            <a:extLst>
              <a:ext uri="{FF2B5EF4-FFF2-40B4-BE49-F238E27FC236}">
                <a16:creationId xmlns:a16="http://schemas.microsoft.com/office/drawing/2014/main" id="{F2DD2794-857F-416B-90EB-47AC18188A94}"/>
              </a:ext>
            </a:extLst>
          </p:cNvPr>
          <p:cNvPicPr>
            <a:picLocks noChangeAspect="1"/>
          </p:cNvPicPr>
          <p:nvPr/>
        </p:nvPicPr>
        <p:blipFill>
          <a:blip r:embed="rId2"/>
          <a:stretch>
            <a:fillRect/>
          </a:stretch>
        </p:blipFill>
        <p:spPr>
          <a:xfrm>
            <a:off x="9074766" y="499360"/>
            <a:ext cx="1450974" cy="1450974"/>
          </a:xfrm>
          <a:prstGeom prst="rect">
            <a:avLst/>
          </a:prstGeom>
        </p:spPr>
      </p:pic>
    </p:spTree>
    <p:extLst>
      <p:ext uri="{BB962C8B-B14F-4D97-AF65-F5344CB8AC3E}">
        <p14:creationId xmlns:p14="http://schemas.microsoft.com/office/powerpoint/2010/main" val="112696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E114A9D-011A-411C-BAF6-EAAB268C57B4}"/>
              </a:ext>
            </a:extLst>
          </p:cNvPr>
          <p:cNvSpPr>
            <a:spLocks noGrp="1"/>
          </p:cNvSpPr>
          <p:nvPr>
            <p:ph type="body" sz="quarter" idx="11"/>
          </p:nvPr>
        </p:nvSpPr>
        <p:spPr>
          <a:xfrm>
            <a:off x="1057541" y="2282434"/>
            <a:ext cx="10078772" cy="4144259"/>
          </a:xfrm>
        </p:spPr>
        <p:txBody>
          <a:bodyPr/>
          <a:lstStyle/>
          <a:p>
            <a:r>
              <a:rPr lang="nb-NO" b="1" i="1" dirty="0"/>
              <a:t>Informasjon til deltakere i tilsyn</a:t>
            </a:r>
            <a:endParaRPr lang="nb-NO" i="1" dirty="0"/>
          </a:p>
          <a:p>
            <a:r>
              <a:rPr lang="nb-NO" i="1" dirty="0"/>
              <a:t>«Mange takk for at dere deltar i tilsynet! Vi gjennomfører intervjuer med informanter fra ulike nivå i NN kommune og i barnehagene. Dere har fått innkalling til intervju på Skype.</a:t>
            </a:r>
          </a:p>
          <a:p>
            <a:r>
              <a:rPr lang="nb-NO" i="1" dirty="0"/>
              <a:t> Fylkesmannen får hvert år et embetsoppdrag fra Utdanningsdirektoratet, om å føre tilsyn med kommunen som barnehagemyndighet. Dette for å sikre at kommunen utfører sine lovpålagte oppgaver. </a:t>
            </a:r>
          </a:p>
          <a:p>
            <a:r>
              <a:rPr lang="nb-NO" i="1" dirty="0"/>
              <a:t> Vedlagt er en presentasjon med informasjon om tilsynet. Les denne nøye og ta kontakt hvis dere har spørsmål. </a:t>
            </a:r>
          </a:p>
          <a:p>
            <a:r>
              <a:rPr lang="nb-NO" i="1" dirty="0"/>
              <a:t> Vi snakkes på Skype!»</a:t>
            </a:r>
          </a:p>
          <a:p>
            <a:endParaRPr lang="nb-NO" dirty="0"/>
          </a:p>
        </p:txBody>
      </p:sp>
      <p:sp>
        <p:nvSpPr>
          <p:cNvPr id="3" name="Tittel 2">
            <a:extLst>
              <a:ext uri="{FF2B5EF4-FFF2-40B4-BE49-F238E27FC236}">
                <a16:creationId xmlns:a16="http://schemas.microsoft.com/office/drawing/2014/main" id="{412B7308-5C78-4C13-B4DC-18145DFBF81F}"/>
              </a:ext>
            </a:extLst>
          </p:cNvPr>
          <p:cNvSpPr>
            <a:spLocks noGrp="1"/>
          </p:cNvSpPr>
          <p:nvPr>
            <p:ph type="title"/>
          </p:nvPr>
        </p:nvSpPr>
        <p:spPr/>
        <p:txBody>
          <a:bodyPr/>
          <a:lstStyle/>
          <a:p>
            <a:r>
              <a:rPr lang="nb-NO" dirty="0"/>
              <a:t>Forberedelse – Legg til rette for at deltakerne kan være forberedt</a:t>
            </a:r>
          </a:p>
        </p:txBody>
      </p:sp>
    </p:spTree>
    <p:extLst>
      <p:ext uri="{BB962C8B-B14F-4D97-AF65-F5344CB8AC3E}">
        <p14:creationId xmlns:p14="http://schemas.microsoft.com/office/powerpoint/2010/main" val="274405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A88470D-48E3-44FB-A9CA-0674CC3C1014}"/>
              </a:ext>
            </a:extLst>
          </p:cNvPr>
          <p:cNvSpPr>
            <a:spLocks noGrp="1"/>
          </p:cNvSpPr>
          <p:nvPr>
            <p:ph type="body" sz="quarter" idx="11"/>
          </p:nvPr>
        </p:nvSpPr>
        <p:spPr/>
        <p:txBody>
          <a:bodyPr/>
          <a:lstStyle/>
          <a:p>
            <a:r>
              <a:rPr lang="nb-NO" dirty="0"/>
              <a:t>Deltakerne fikk tilsendt en presentasjon med informasjon: </a:t>
            </a:r>
          </a:p>
          <a:p>
            <a:pPr marL="342900" indent="-342900">
              <a:buFontTx/>
              <a:buChar char="-"/>
            </a:pPr>
            <a:r>
              <a:rPr lang="nb-NO" dirty="0"/>
              <a:t>Tema</a:t>
            </a:r>
          </a:p>
          <a:p>
            <a:pPr marL="342900" indent="-342900">
              <a:buFontTx/>
              <a:buChar char="-"/>
            </a:pPr>
            <a:r>
              <a:rPr lang="nb-NO" dirty="0"/>
              <a:t>Formålet</a:t>
            </a:r>
          </a:p>
          <a:p>
            <a:pPr marL="342900" indent="-342900">
              <a:buFontTx/>
              <a:buChar char="-"/>
            </a:pPr>
            <a:r>
              <a:rPr lang="nb-NO" dirty="0"/>
              <a:t>Lov og regelverk</a:t>
            </a:r>
          </a:p>
          <a:p>
            <a:pPr marL="342900" indent="-342900">
              <a:buFontTx/>
              <a:buChar char="-"/>
            </a:pPr>
            <a:r>
              <a:rPr lang="nb-NO" dirty="0"/>
              <a:t>Gjennomføring for tilsynet</a:t>
            </a:r>
          </a:p>
          <a:p>
            <a:pPr marL="342900" indent="-342900">
              <a:buFontTx/>
              <a:buChar char="-"/>
            </a:pPr>
            <a:r>
              <a:rPr lang="nb-NO" dirty="0"/>
              <a:t>Tidsplanen </a:t>
            </a:r>
          </a:p>
          <a:p>
            <a:pPr marL="342900" indent="-342900">
              <a:buFontTx/>
              <a:buChar char="-"/>
            </a:pPr>
            <a:r>
              <a:rPr lang="nb-NO" dirty="0"/>
              <a:t>Informasjon om taushetsplikt og rolleavklaringer. </a:t>
            </a:r>
          </a:p>
          <a:p>
            <a:r>
              <a:rPr lang="nb-NO" dirty="0"/>
              <a:t> </a:t>
            </a:r>
          </a:p>
          <a:p>
            <a:r>
              <a:rPr lang="nb-NO" dirty="0"/>
              <a:t>Hovedpunktene i informasjonen ble også kort nevnt i innledning til hvert intervju</a:t>
            </a:r>
          </a:p>
          <a:p>
            <a:endParaRPr lang="nb-NO" dirty="0"/>
          </a:p>
        </p:txBody>
      </p:sp>
      <p:sp>
        <p:nvSpPr>
          <p:cNvPr id="3" name="Tittel 2">
            <a:extLst>
              <a:ext uri="{FF2B5EF4-FFF2-40B4-BE49-F238E27FC236}">
                <a16:creationId xmlns:a16="http://schemas.microsoft.com/office/drawing/2014/main" id="{33B0699D-45BF-466E-AF5C-AE1E0F341E3F}"/>
              </a:ext>
            </a:extLst>
          </p:cNvPr>
          <p:cNvSpPr>
            <a:spLocks noGrp="1"/>
          </p:cNvSpPr>
          <p:nvPr>
            <p:ph type="title"/>
          </p:nvPr>
        </p:nvSpPr>
        <p:spPr/>
        <p:txBody>
          <a:bodyPr/>
          <a:lstStyle/>
          <a:p>
            <a:r>
              <a:rPr lang="nb-NO" dirty="0"/>
              <a:t>Forberedelse – Legg til rette for at deltakerne kan være forberedt</a:t>
            </a:r>
          </a:p>
        </p:txBody>
      </p:sp>
      <p:pic>
        <p:nvPicPr>
          <p:cNvPr id="4" name="Bilde 3">
            <a:extLst>
              <a:ext uri="{FF2B5EF4-FFF2-40B4-BE49-F238E27FC236}">
                <a16:creationId xmlns:a16="http://schemas.microsoft.com/office/drawing/2014/main" id="{6906726D-43CB-45DC-9526-6DCD80044D69}"/>
              </a:ext>
            </a:extLst>
          </p:cNvPr>
          <p:cNvPicPr>
            <a:picLocks noChangeAspect="1"/>
          </p:cNvPicPr>
          <p:nvPr/>
        </p:nvPicPr>
        <p:blipFill>
          <a:blip r:embed="rId3"/>
          <a:stretch>
            <a:fillRect/>
          </a:stretch>
        </p:blipFill>
        <p:spPr>
          <a:xfrm>
            <a:off x="8579237" y="2548252"/>
            <a:ext cx="2298391" cy="2298391"/>
          </a:xfrm>
          <a:prstGeom prst="rect">
            <a:avLst/>
          </a:prstGeom>
        </p:spPr>
      </p:pic>
    </p:spTree>
    <p:extLst>
      <p:ext uri="{BB962C8B-B14F-4D97-AF65-F5344CB8AC3E}">
        <p14:creationId xmlns:p14="http://schemas.microsoft.com/office/powerpoint/2010/main" val="164835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604B7EC-4081-4030-89DC-2BC117E4467E}"/>
              </a:ext>
            </a:extLst>
          </p:cNvPr>
          <p:cNvSpPr>
            <a:spLocks noGrp="1"/>
          </p:cNvSpPr>
          <p:nvPr>
            <p:ph type="body" sz="quarter" idx="11"/>
          </p:nvPr>
        </p:nvSpPr>
        <p:spPr>
          <a:xfrm>
            <a:off x="1055688" y="2713741"/>
            <a:ext cx="10078772" cy="3090159"/>
          </a:xfrm>
        </p:spPr>
        <p:txBody>
          <a:bodyPr/>
          <a:lstStyle/>
          <a:p>
            <a:pPr marL="342900" indent="-342900">
              <a:buFontTx/>
              <a:buChar char="-"/>
            </a:pPr>
            <a:r>
              <a:rPr lang="nb-NO" sz="2400" dirty="0"/>
              <a:t>Vi var tre som gjennomførte intervjuene. En intervjuer og to referenter. Vi satt alle tre på hjemmekontor.</a:t>
            </a:r>
          </a:p>
          <a:p>
            <a:pPr marL="342900" indent="-342900">
              <a:buFontTx/>
              <a:buChar char="-"/>
            </a:pPr>
            <a:r>
              <a:rPr lang="nb-NO" sz="2400" dirty="0"/>
              <a:t>Innledning med lik informasjon </a:t>
            </a:r>
          </a:p>
          <a:p>
            <a:pPr marL="342900" indent="-342900">
              <a:buFontTx/>
              <a:buChar char="-"/>
            </a:pPr>
            <a:r>
              <a:rPr lang="nb-NO" sz="2400" dirty="0"/>
              <a:t>Tilsynsleder ledet møtet/intervjuene, de andre to supplerte</a:t>
            </a:r>
          </a:p>
          <a:p>
            <a:pPr marL="342900" indent="-342900">
              <a:buFontTx/>
              <a:buChar char="-"/>
            </a:pPr>
            <a:r>
              <a:rPr lang="nb-NO" sz="2400" dirty="0"/>
              <a:t>Samtaleform</a:t>
            </a:r>
          </a:p>
          <a:p>
            <a:endParaRPr lang="nb-NO" dirty="0"/>
          </a:p>
        </p:txBody>
      </p:sp>
      <p:sp>
        <p:nvSpPr>
          <p:cNvPr id="3" name="Tittel 2">
            <a:extLst>
              <a:ext uri="{FF2B5EF4-FFF2-40B4-BE49-F238E27FC236}">
                <a16:creationId xmlns:a16="http://schemas.microsoft.com/office/drawing/2014/main" id="{9192505B-96CD-424E-957C-5BE027BAF7EE}"/>
              </a:ext>
            </a:extLst>
          </p:cNvPr>
          <p:cNvSpPr>
            <a:spLocks noGrp="1"/>
          </p:cNvSpPr>
          <p:nvPr>
            <p:ph type="title"/>
          </p:nvPr>
        </p:nvSpPr>
        <p:spPr/>
        <p:txBody>
          <a:bodyPr/>
          <a:lstStyle/>
          <a:p>
            <a:r>
              <a:rPr lang="nb-NO" dirty="0"/>
              <a:t>Gjennomføring av intervju – Skap en trygg atmosfære</a:t>
            </a:r>
          </a:p>
        </p:txBody>
      </p:sp>
    </p:spTree>
    <p:extLst>
      <p:ext uri="{BB962C8B-B14F-4D97-AF65-F5344CB8AC3E}">
        <p14:creationId xmlns:p14="http://schemas.microsoft.com/office/powerpoint/2010/main" val="3546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D00209A-BE6C-42C4-B3AD-60CE7380F8C6}"/>
              </a:ext>
            </a:extLst>
          </p:cNvPr>
          <p:cNvSpPr>
            <a:spLocks noGrp="1"/>
          </p:cNvSpPr>
          <p:nvPr>
            <p:ph type="body" sz="quarter" idx="11"/>
          </p:nvPr>
        </p:nvSpPr>
        <p:spPr/>
        <p:txBody>
          <a:bodyPr/>
          <a:lstStyle/>
          <a:p>
            <a:r>
              <a:rPr lang="nb-NO" sz="2400" dirty="0"/>
              <a:t>Vi har snakket litt med kommunen i etterkant om deres opplevelse. De var positive, men sier at man må være obs på følgende: </a:t>
            </a:r>
          </a:p>
          <a:p>
            <a:pPr marL="342900" indent="-342900">
              <a:buFontTx/>
              <a:buChar char="-"/>
            </a:pPr>
            <a:r>
              <a:rPr lang="nb-NO" sz="2400" dirty="0"/>
              <a:t>Detaljer i informasjonen blir borte</a:t>
            </a:r>
          </a:p>
          <a:p>
            <a:pPr marL="342900" indent="-342900">
              <a:buFontTx/>
              <a:buChar char="-"/>
            </a:pPr>
            <a:r>
              <a:rPr lang="nb-NO" sz="2400" dirty="0"/>
              <a:t>Vanskeligere å fange opp og avklare misforståelser og formuleringer</a:t>
            </a:r>
          </a:p>
          <a:p>
            <a:pPr marL="342900" indent="-342900">
              <a:buFontTx/>
              <a:buChar char="-"/>
            </a:pPr>
            <a:r>
              <a:rPr lang="nb-NO" sz="2400" dirty="0"/>
              <a:t>Referatet fra intervjuet er mindre tilgjengelig for justeringer</a:t>
            </a:r>
          </a:p>
          <a:p>
            <a:pPr marL="342900" indent="-342900">
              <a:buFontTx/>
              <a:buChar char="-"/>
            </a:pPr>
            <a:r>
              <a:rPr lang="nb-NO" sz="2400" dirty="0"/>
              <a:t>Kombinere med fysisk møte, f.eks. sluttmøte</a:t>
            </a:r>
          </a:p>
          <a:p>
            <a:endParaRPr lang="nb-NO" dirty="0"/>
          </a:p>
        </p:txBody>
      </p:sp>
      <p:sp>
        <p:nvSpPr>
          <p:cNvPr id="3" name="Tittel 2">
            <a:extLst>
              <a:ext uri="{FF2B5EF4-FFF2-40B4-BE49-F238E27FC236}">
                <a16:creationId xmlns:a16="http://schemas.microsoft.com/office/drawing/2014/main" id="{EDEA6CCD-670D-423A-AA23-A012BCB6FFCE}"/>
              </a:ext>
            </a:extLst>
          </p:cNvPr>
          <p:cNvSpPr>
            <a:spLocks noGrp="1"/>
          </p:cNvSpPr>
          <p:nvPr>
            <p:ph type="title"/>
          </p:nvPr>
        </p:nvSpPr>
        <p:spPr/>
        <p:txBody>
          <a:bodyPr/>
          <a:lstStyle/>
          <a:p>
            <a:r>
              <a:rPr lang="nb-NO" dirty="0"/>
              <a:t>Kommunene er positive, men…</a:t>
            </a:r>
          </a:p>
        </p:txBody>
      </p:sp>
      <p:pic>
        <p:nvPicPr>
          <p:cNvPr id="4" name="Bilde 3">
            <a:extLst>
              <a:ext uri="{FF2B5EF4-FFF2-40B4-BE49-F238E27FC236}">
                <a16:creationId xmlns:a16="http://schemas.microsoft.com/office/drawing/2014/main" id="{8C6B6978-1FE3-4242-B69E-8570E987B315}"/>
              </a:ext>
            </a:extLst>
          </p:cNvPr>
          <p:cNvPicPr>
            <a:picLocks noChangeAspect="1"/>
          </p:cNvPicPr>
          <p:nvPr/>
        </p:nvPicPr>
        <p:blipFill>
          <a:blip r:embed="rId2"/>
          <a:stretch>
            <a:fillRect/>
          </a:stretch>
        </p:blipFill>
        <p:spPr>
          <a:xfrm>
            <a:off x="8940800" y="4053366"/>
            <a:ext cx="2804634" cy="2804634"/>
          </a:xfrm>
          <a:prstGeom prst="rect">
            <a:avLst/>
          </a:prstGeom>
        </p:spPr>
      </p:pic>
    </p:spTree>
    <p:extLst>
      <p:ext uri="{BB962C8B-B14F-4D97-AF65-F5344CB8AC3E}">
        <p14:creationId xmlns:p14="http://schemas.microsoft.com/office/powerpoint/2010/main" val="253314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9F077B0-7BAD-4E69-A57A-E21D3957A676}"/>
              </a:ext>
            </a:extLst>
          </p:cNvPr>
          <p:cNvSpPr>
            <a:spLocks noGrp="1"/>
          </p:cNvSpPr>
          <p:nvPr>
            <p:ph type="body" sz="quarter" idx="11"/>
          </p:nvPr>
        </p:nvSpPr>
        <p:spPr>
          <a:xfrm>
            <a:off x="1055687" y="1987188"/>
            <a:ext cx="10078772" cy="4144259"/>
          </a:xfrm>
        </p:spPr>
        <p:txBody>
          <a:bodyPr/>
          <a:lstStyle/>
          <a:p>
            <a:pPr marL="342900" indent="-342900">
              <a:buFontTx/>
              <a:buChar char="-"/>
            </a:pPr>
            <a:r>
              <a:rPr lang="nb-NO" dirty="0"/>
              <a:t>Vi fikk fyldige intervjuer med mye informasjon</a:t>
            </a:r>
          </a:p>
          <a:p>
            <a:pPr marL="342900" indent="-342900">
              <a:buFontTx/>
              <a:buChar char="-"/>
            </a:pPr>
            <a:r>
              <a:rPr lang="nb-NO" dirty="0"/>
              <a:t>Digitale møter blir mer strukturerte og innholdet tydelig.</a:t>
            </a:r>
          </a:p>
          <a:p>
            <a:pPr marL="342900" indent="-342900">
              <a:buFontTx/>
              <a:buChar char="-"/>
            </a:pPr>
            <a:r>
              <a:rPr lang="nb-NO" dirty="0"/>
              <a:t>Praktisk og tidsbesparende</a:t>
            </a:r>
            <a:r>
              <a:rPr lang="nb-NO" dirty="0">
                <a:highlight>
                  <a:srgbClr val="FFFF00"/>
                </a:highlight>
                <a:sym typeface="Wingdings" panose="05000000000000000000" pitchFamily="2" charset="2"/>
              </a:rPr>
              <a:t></a:t>
            </a:r>
            <a:endParaRPr lang="nb-NO" dirty="0">
              <a:highlight>
                <a:srgbClr val="FFFF00"/>
              </a:highlight>
            </a:endParaRPr>
          </a:p>
          <a:p>
            <a:pPr marL="342900" indent="-342900">
              <a:buFontTx/>
              <a:buChar char="-"/>
            </a:pPr>
            <a:r>
              <a:rPr lang="nb-NO" dirty="0"/>
              <a:t>Deltakere er i sitt hjemmemiljø, virker komfortable, avslappet i settingen</a:t>
            </a:r>
          </a:p>
          <a:p>
            <a:pPr marL="342900" indent="-342900">
              <a:buFontTx/>
              <a:buChar char="-"/>
            </a:pPr>
            <a:r>
              <a:rPr lang="nb-NO" dirty="0"/>
              <a:t>Deltakerne satt langt fra hverandre, vanskelig å høre begge(Korona) </a:t>
            </a:r>
          </a:p>
          <a:p>
            <a:pPr marL="342900" indent="-342900">
              <a:buFontTx/>
              <a:buChar char="-"/>
            </a:pPr>
            <a:r>
              <a:rPr lang="nb-NO" dirty="0"/>
              <a:t>Mottakere har litt ulike tekniske løsninger tilgjengelig</a:t>
            </a:r>
          </a:p>
          <a:p>
            <a:pPr marL="342900" indent="-342900">
              <a:buFontTx/>
              <a:buChar char="-"/>
            </a:pPr>
            <a:r>
              <a:rPr lang="nb-NO" dirty="0"/>
              <a:t>Deltakerne hadde ulike erfaring med digitale løsninger. Må være fleksibel når det gjelder digitalløsning: video – telefon, Skype/Teams e.a.</a:t>
            </a:r>
          </a:p>
          <a:p>
            <a:pPr marL="342900" indent="-342900">
              <a:buFontTx/>
              <a:buChar char="-"/>
            </a:pPr>
            <a:r>
              <a:rPr lang="nb-NO" dirty="0"/>
              <a:t>Begrensninger på nettkapasitet hjemme, men vil fungere fint fra kontoret</a:t>
            </a:r>
          </a:p>
          <a:p>
            <a:pPr marL="342900" indent="-342900">
              <a:buFontTx/>
              <a:buChar char="-"/>
            </a:pPr>
            <a:r>
              <a:rPr lang="nb-NO" dirty="0"/>
              <a:t>Referatet er stikkordpreget og noen formuleringer kan bli borte</a:t>
            </a:r>
          </a:p>
          <a:p>
            <a:endParaRPr lang="nb-NO" dirty="0"/>
          </a:p>
        </p:txBody>
      </p:sp>
      <p:sp>
        <p:nvSpPr>
          <p:cNvPr id="3" name="Tittel 2">
            <a:extLst>
              <a:ext uri="{FF2B5EF4-FFF2-40B4-BE49-F238E27FC236}">
                <a16:creationId xmlns:a16="http://schemas.microsoft.com/office/drawing/2014/main" id="{F82A20E7-3C6A-495A-A818-DC188BFD2B9C}"/>
              </a:ext>
            </a:extLst>
          </p:cNvPr>
          <p:cNvSpPr>
            <a:spLocks noGrp="1"/>
          </p:cNvSpPr>
          <p:nvPr>
            <p:ph type="title"/>
          </p:nvPr>
        </p:nvSpPr>
        <p:spPr>
          <a:xfrm>
            <a:off x="1055687" y="548753"/>
            <a:ext cx="10080625" cy="1077209"/>
          </a:xfrm>
        </p:spPr>
        <p:txBody>
          <a:bodyPr/>
          <a:lstStyle/>
          <a:p>
            <a:r>
              <a:rPr lang="nb-NO" dirty="0"/>
              <a:t>Statsforvalteren er positive, men…</a:t>
            </a:r>
          </a:p>
        </p:txBody>
      </p:sp>
    </p:spTree>
    <p:extLst>
      <p:ext uri="{BB962C8B-B14F-4D97-AF65-F5344CB8AC3E}">
        <p14:creationId xmlns:p14="http://schemas.microsoft.com/office/powerpoint/2010/main" val="3829559007"/>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9CA08F64-7F22-402F-90A4-116EE2E13CA5}" vid="{AABBF1BB-FE67-46EA-972C-081A33EBD1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sfov-powerpointmal (2)</Template>
  <TotalTime>42</TotalTime>
  <Words>793</Words>
  <Application>Microsoft Office PowerPoint</Application>
  <PresentationFormat>Widescreen</PresentationFormat>
  <Paragraphs>71</Paragraphs>
  <Slides>10</Slides>
  <Notes>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Arial</vt:lpstr>
      <vt:lpstr>Calibri</vt:lpstr>
      <vt:lpstr>Open Sans</vt:lpstr>
      <vt:lpstr>Open Sans Light</vt:lpstr>
      <vt:lpstr>Open Sans SemiBold</vt:lpstr>
      <vt:lpstr>Office-tema</vt:lpstr>
      <vt:lpstr>PowerPoint-presentasjon</vt:lpstr>
      <vt:lpstr>Innhold</vt:lpstr>
      <vt:lpstr>Forberedelse – Informer godt nok</vt:lpstr>
      <vt:lpstr>Forberedelse – Informer godt nok</vt:lpstr>
      <vt:lpstr>Forberedelse – Legg til rette for at deltakerne kan være forberedt</vt:lpstr>
      <vt:lpstr>Forberedelse – Legg til rette for at deltakerne kan være forberedt</vt:lpstr>
      <vt:lpstr>Gjennomføring av intervju – Skap en trygg atmosfære</vt:lpstr>
      <vt:lpstr>Kommunene er positive, men…</vt:lpstr>
      <vt:lpstr>Statsforvalteren er positive, men…</vt:lpstr>
      <vt:lpstr>Konklusjon – Dette gjør vi gjerne igjen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Holm, Vibeke Norheim</dc:creator>
  <cp:lastModifiedBy>Holm, Vibeke Norheim</cp:lastModifiedBy>
  <cp:revision>5</cp:revision>
  <dcterms:created xsi:type="dcterms:W3CDTF">2021-02-17T14:36:45Z</dcterms:created>
  <dcterms:modified xsi:type="dcterms:W3CDTF">2021-02-17T15:19:16Z</dcterms:modified>
</cp:coreProperties>
</file>