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3997" r:id="rId2"/>
  </p:sldMasterIdLst>
  <p:notesMasterIdLst>
    <p:notesMasterId r:id="rId27"/>
  </p:notesMasterIdLst>
  <p:handoutMasterIdLst>
    <p:handoutMasterId r:id="rId28"/>
  </p:handoutMasterIdLst>
  <p:sldIdLst>
    <p:sldId id="327" r:id="rId3"/>
    <p:sldId id="400" r:id="rId4"/>
    <p:sldId id="386" r:id="rId5"/>
    <p:sldId id="403" r:id="rId6"/>
    <p:sldId id="384" r:id="rId7"/>
    <p:sldId id="383" r:id="rId8"/>
    <p:sldId id="394" r:id="rId9"/>
    <p:sldId id="397" r:id="rId10"/>
    <p:sldId id="367" r:id="rId11"/>
    <p:sldId id="374" r:id="rId12"/>
    <p:sldId id="368" r:id="rId13"/>
    <p:sldId id="388" r:id="rId14"/>
    <p:sldId id="389" r:id="rId15"/>
    <p:sldId id="390" r:id="rId16"/>
    <p:sldId id="369" r:id="rId17"/>
    <p:sldId id="391" r:id="rId18"/>
    <p:sldId id="393" r:id="rId19"/>
    <p:sldId id="398" r:id="rId20"/>
    <p:sldId id="366" r:id="rId21"/>
    <p:sldId id="372" r:id="rId22"/>
    <p:sldId id="370" r:id="rId23"/>
    <p:sldId id="373" r:id="rId24"/>
    <p:sldId id="396" r:id="rId25"/>
    <p:sldId id="328" r:id="rId26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orfatte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C"/>
    <a:srgbClr val="C6DAE7"/>
    <a:srgbClr val="556E82"/>
    <a:srgbClr val="EEEEEE"/>
    <a:srgbClr val="5DA1CB"/>
    <a:srgbClr val="7D6323"/>
    <a:srgbClr val="978439"/>
    <a:srgbClr val="897B47"/>
    <a:srgbClr val="E6E093"/>
    <a:srgbClr val="988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1643" autoAdjust="0"/>
  </p:normalViewPr>
  <p:slideViewPr>
    <p:cSldViewPr showGuides="1">
      <p:cViewPr varScale="1">
        <p:scale>
          <a:sx n="91" d="100"/>
          <a:sy n="91" d="100"/>
        </p:scale>
        <p:origin x="1176" y="78"/>
      </p:cViewPr>
      <p:guideLst>
        <p:guide orient="horz" pos="2069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92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fil-0011\0500$\Avdeling\KOMM\SAKSBEHANDLERE\HIIL\Ressurskrevende\Ressurskrevende%20tjenester%20-%20tidsserier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38571357311128E-2"/>
          <c:y val="5.5494368654412943E-2"/>
          <c:w val="0.62541299833036545"/>
          <c:h val="0.8114473487253338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'Ark1'!$B$2:$B$238</c:f>
              <c:numCache>
                <c:formatCode>0.0</c:formatCode>
                <c:ptCount val="237"/>
                <c:pt idx="0">
                  <c:v>2.7170837037231688</c:v>
                </c:pt>
                <c:pt idx="1">
                  <c:v>2.7328898211742398</c:v>
                </c:pt>
                <c:pt idx="2">
                  <c:v>2.7292871009095547</c:v>
                </c:pt>
                <c:pt idx="3">
                  <c:v>2.7374388401994136</c:v>
                </c:pt>
                <c:pt idx="4">
                  <c:v>2.8376898197646283</c:v>
                </c:pt>
                <c:pt idx="5">
                  <c:v>2.7293859049047096</c:v>
                </c:pt>
                <c:pt idx="6">
                  <c:v>2.7737696548838304</c:v>
                </c:pt>
                <c:pt idx="7">
                  <c:v>2.7248820138855128</c:v>
                </c:pt>
                <c:pt idx="8">
                  <c:v>2.6877234526829685</c:v>
                </c:pt>
                <c:pt idx="9">
                  <c:v>2.7273053488847276</c:v>
                </c:pt>
                <c:pt idx="10">
                  <c:v>2.7511449245492647</c:v>
                </c:pt>
                <c:pt idx="11">
                  <c:v>2.7882801668357011</c:v>
                </c:pt>
                <c:pt idx="12">
                  <c:v>2.7211140808108687</c:v>
                </c:pt>
                <c:pt idx="13">
                  <c:v>2.6973484236470302</c:v>
                </c:pt>
                <c:pt idx="14">
                  <c:v>2.6614868600466384</c:v>
                </c:pt>
                <c:pt idx="15">
                  <c:v>2.6311679562046448</c:v>
                </c:pt>
                <c:pt idx="16">
                  <c:v>2.6177116425785285</c:v>
                </c:pt>
                <c:pt idx="17">
                  <c:v>2.6087328892892234</c:v>
                </c:pt>
                <c:pt idx="18">
                  <c:v>2.6557070041835988</c:v>
                </c:pt>
                <c:pt idx="19">
                  <c:v>2.7044074471606274</c:v>
                </c:pt>
                <c:pt idx="20">
                  <c:v>2.7627159698182786</c:v>
                </c:pt>
                <c:pt idx="21">
                  <c:v>2.7736946053286746</c:v>
                </c:pt>
                <c:pt idx="22">
                  <c:v>2.9216917843325616</c:v>
                </c:pt>
                <c:pt idx="23">
                  <c:v>2.8991451409392308</c:v>
                </c:pt>
                <c:pt idx="24">
                  <c:v>2.9243217099574772</c:v>
                </c:pt>
                <c:pt idx="25">
                  <c:v>2.9183714383392934</c:v>
                </c:pt>
                <c:pt idx="26">
                  <c:v>2.9464595836748444</c:v>
                </c:pt>
                <c:pt idx="27">
                  <c:v>2.9754660127159793</c:v>
                </c:pt>
                <c:pt idx="28">
                  <c:v>3.0267177249576003</c:v>
                </c:pt>
                <c:pt idx="29">
                  <c:v>3.120692651708119</c:v>
                </c:pt>
                <c:pt idx="30">
                  <c:v>3.1670607967129825</c:v>
                </c:pt>
                <c:pt idx="31">
                  <c:v>3.2362740378463197</c:v>
                </c:pt>
                <c:pt idx="32">
                  <c:v>3.292662307034175</c:v>
                </c:pt>
                <c:pt idx="33">
                  <c:v>3.3904147781399807</c:v>
                </c:pt>
                <c:pt idx="34">
                  <c:v>3.4905228632402014</c:v>
                </c:pt>
                <c:pt idx="35">
                  <c:v>3.526690226474162</c:v>
                </c:pt>
                <c:pt idx="36">
                  <c:v>3.651356834392034</c:v>
                </c:pt>
                <c:pt idx="37">
                  <c:v>3.7395424147227976</c:v>
                </c:pt>
                <c:pt idx="38">
                  <c:v>3.8314557583223245</c:v>
                </c:pt>
                <c:pt idx="39">
                  <c:v>3.9126114541296197</c:v>
                </c:pt>
                <c:pt idx="40">
                  <c:v>3.9363892214738549</c:v>
                </c:pt>
                <c:pt idx="41">
                  <c:v>3.9736214129623542</c:v>
                </c:pt>
                <c:pt idx="42">
                  <c:v>3.851329677153132</c:v>
                </c:pt>
                <c:pt idx="43">
                  <c:v>3.9774411743647957</c:v>
                </c:pt>
                <c:pt idx="44">
                  <c:v>3.9702397054403176</c:v>
                </c:pt>
                <c:pt idx="45">
                  <c:v>3.9198374078738065</c:v>
                </c:pt>
                <c:pt idx="46">
                  <c:v>3.9274551202751558</c:v>
                </c:pt>
                <c:pt idx="47">
                  <c:v>4.0507362231300581</c:v>
                </c:pt>
                <c:pt idx="48">
                  <c:v>3.9333262209898563</c:v>
                </c:pt>
                <c:pt idx="49">
                  <c:v>3.933528691645082</c:v>
                </c:pt>
                <c:pt idx="50">
                  <c:v>3.8461883422192034</c:v>
                </c:pt>
                <c:pt idx="51">
                  <c:v>3.8678158625243779</c:v>
                </c:pt>
                <c:pt idx="52">
                  <c:v>3.9142655564681292</c:v>
                </c:pt>
                <c:pt idx="53">
                  <c:v>3.8141308193812473</c:v>
                </c:pt>
                <c:pt idx="54">
                  <c:v>3.8301036249593814</c:v>
                </c:pt>
                <c:pt idx="55">
                  <c:v>3.7905537295410365</c:v>
                </c:pt>
                <c:pt idx="56">
                  <c:v>3.7940624959140057</c:v>
                </c:pt>
                <c:pt idx="57">
                  <c:v>3.8111249048958067</c:v>
                </c:pt>
                <c:pt idx="58">
                  <c:v>3.755157565174077</c:v>
                </c:pt>
                <c:pt idx="59">
                  <c:v>3.7388371034270342</c:v>
                </c:pt>
                <c:pt idx="60" formatCode="General">
                  <c:v>3.9</c:v>
                </c:pt>
                <c:pt idx="61" formatCode="General">
                  <c:v>3.8</c:v>
                </c:pt>
                <c:pt idx="62" formatCode="General">
                  <c:v>3.7</c:v>
                </c:pt>
                <c:pt idx="63" formatCode="General">
                  <c:v>3.7</c:v>
                </c:pt>
                <c:pt idx="64" formatCode="General">
                  <c:v>3.7</c:v>
                </c:pt>
                <c:pt idx="65" formatCode="General">
                  <c:v>3.6</c:v>
                </c:pt>
                <c:pt idx="66" formatCode="General">
                  <c:v>3.5</c:v>
                </c:pt>
                <c:pt idx="67" formatCode="General">
                  <c:v>3.5</c:v>
                </c:pt>
                <c:pt idx="68" formatCode="General">
                  <c:v>3.5</c:v>
                </c:pt>
                <c:pt idx="69" formatCode="General">
                  <c:v>3.6</c:v>
                </c:pt>
                <c:pt idx="70" formatCode="General">
                  <c:v>3.4</c:v>
                </c:pt>
                <c:pt idx="71" formatCode="General">
                  <c:v>3.3</c:v>
                </c:pt>
                <c:pt idx="72">
                  <c:v>3.1</c:v>
                </c:pt>
                <c:pt idx="73">
                  <c:v>3</c:v>
                </c:pt>
                <c:pt idx="74">
                  <c:v>2.9</c:v>
                </c:pt>
                <c:pt idx="75">
                  <c:v>2.9</c:v>
                </c:pt>
                <c:pt idx="76">
                  <c:v>2.8</c:v>
                </c:pt>
                <c:pt idx="77">
                  <c:v>2.8</c:v>
                </c:pt>
                <c:pt idx="78">
                  <c:v>2.7</c:v>
                </c:pt>
                <c:pt idx="79">
                  <c:v>2.6</c:v>
                </c:pt>
                <c:pt idx="80">
                  <c:v>2.5</c:v>
                </c:pt>
                <c:pt idx="81">
                  <c:v>2.5</c:v>
                </c:pt>
                <c:pt idx="82">
                  <c:v>2.4</c:v>
                </c:pt>
                <c:pt idx="83">
                  <c:v>2.2999999999999998</c:v>
                </c:pt>
                <c:pt idx="84">
                  <c:v>2.2000000000000002</c:v>
                </c:pt>
                <c:pt idx="85">
                  <c:v>2.1</c:v>
                </c:pt>
                <c:pt idx="86">
                  <c:v>2</c:v>
                </c:pt>
                <c:pt idx="87">
                  <c:v>2</c:v>
                </c:pt>
                <c:pt idx="88">
                  <c:v>1.9</c:v>
                </c:pt>
                <c:pt idx="89">
                  <c:v>1.9</c:v>
                </c:pt>
                <c:pt idx="90">
                  <c:v>2</c:v>
                </c:pt>
                <c:pt idx="91">
                  <c:v>1.9</c:v>
                </c:pt>
                <c:pt idx="92">
                  <c:v>1.9</c:v>
                </c:pt>
                <c:pt idx="93">
                  <c:v>1.8</c:v>
                </c:pt>
                <c:pt idx="94">
                  <c:v>1.8</c:v>
                </c:pt>
                <c:pt idx="95">
                  <c:v>1.8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1.6</c:v>
                </c:pt>
                <c:pt idx="100">
                  <c:v>1.6</c:v>
                </c:pt>
                <c:pt idx="101">
                  <c:v>1.7</c:v>
                </c:pt>
                <c:pt idx="102">
                  <c:v>1.7</c:v>
                </c:pt>
                <c:pt idx="103">
                  <c:v>1.8</c:v>
                </c:pt>
                <c:pt idx="104">
                  <c:v>1.8</c:v>
                </c:pt>
                <c:pt idx="105">
                  <c:v>1.9</c:v>
                </c:pt>
                <c:pt idx="106">
                  <c:v>2.1</c:v>
                </c:pt>
                <c:pt idx="107">
                  <c:v>2.2999999999999998</c:v>
                </c:pt>
                <c:pt idx="108">
                  <c:v>2.4</c:v>
                </c:pt>
                <c:pt idx="109">
                  <c:v>2.5</c:v>
                </c:pt>
                <c:pt idx="110">
                  <c:v>2.7</c:v>
                </c:pt>
                <c:pt idx="111">
                  <c:v>2.8</c:v>
                </c:pt>
                <c:pt idx="112">
                  <c:v>2.9</c:v>
                </c:pt>
                <c:pt idx="113">
                  <c:v>2.9</c:v>
                </c:pt>
                <c:pt idx="114">
                  <c:v>2.9</c:v>
                </c:pt>
                <c:pt idx="115">
                  <c:v>2.9</c:v>
                </c:pt>
                <c:pt idx="116">
                  <c:v>2.9</c:v>
                </c:pt>
                <c:pt idx="117">
                  <c:v>2.9</c:v>
                </c:pt>
                <c:pt idx="118">
                  <c:v>2.9</c:v>
                </c:pt>
                <c:pt idx="119">
                  <c:v>2.9</c:v>
                </c:pt>
                <c:pt idx="120">
                  <c:v>3</c:v>
                </c:pt>
                <c:pt idx="121">
                  <c:v>2.9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2.9</c:v>
                </c:pt>
                <c:pt idx="127">
                  <c:v>2.9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2.9</c:v>
                </c:pt>
                <c:pt idx="133">
                  <c:v>2.9</c:v>
                </c:pt>
                <c:pt idx="134">
                  <c:v>2.8</c:v>
                </c:pt>
                <c:pt idx="135">
                  <c:v>2.8</c:v>
                </c:pt>
                <c:pt idx="136">
                  <c:v>2.7</c:v>
                </c:pt>
                <c:pt idx="137">
                  <c:v>2.7</c:v>
                </c:pt>
                <c:pt idx="138">
                  <c:v>2.7</c:v>
                </c:pt>
                <c:pt idx="139">
                  <c:v>2.7</c:v>
                </c:pt>
                <c:pt idx="140">
                  <c:v>2.7</c:v>
                </c:pt>
                <c:pt idx="141">
                  <c:v>2.7</c:v>
                </c:pt>
                <c:pt idx="142">
                  <c:v>2.7</c:v>
                </c:pt>
                <c:pt idx="143">
                  <c:v>2.7</c:v>
                </c:pt>
                <c:pt idx="144">
                  <c:v>2.6</c:v>
                </c:pt>
                <c:pt idx="145">
                  <c:v>2.6</c:v>
                </c:pt>
                <c:pt idx="146">
                  <c:v>2.6</c:v>
                </c:pt>
                <c:pt idx="147">
                  <c:v>2.6</c:v>
                </c:pt>
                <c:pt idx="148">
                  <c:v>2.6</c:v>
                </c:pt>
                <c:pt idx="149">
                  <c:v>2.6</c:v>
                </c:pt>
                <c:pt idx="150">
                  <c:v>2.7</c:v>
                </c:pt>
                <c:pt idx="151">
                  <c:v>2.6</c:v>
                </c:pt>
                <c:pt idx="152">
                  <c:v>2.6</c:v>
                </c:pt>
                <c:pt idx="153">
                  <c:v>2.6</c:v>
                </c:pt>
                <c:pt idx="154">
                  <c:v>2.6</c:v>
                </c:pt>
                <c:pt idx="155">
                  <c:v>2.6</c:v>
                </c:pt>
                <c:pt idx="156">
                  <c:v>2.6</c:v>
                </c:pt>
                <c:pt idx="157">
                  <c:v>2.6</c:v>
                </c:pt>
                <c:pt idx="158">
                  <c:v>2.6</c:v>
                </c:pt>
                <c:pt idx="159">
                  <c:v>2.6</c:v>
                </c:pt>
                <c:pt idx="160">
                  <c:v>2.7</c:v>
                </c:pt>
                <c:pt idx="161">
                  <c:v>2.7</c:v>
                </c:pt>
                <c:pt idx="162">
                  <c:v>2.8</c:v>
                </c:pt>
                <c:pt idx="163">
                  <c:v>2.8</c:v>
                </c:pt>
                <c:pt idx="164">
                  <c:v>2.8</c:v>
                </c:pt>
                <c:pt idx="165">
                  <c:v>2.8</c:v>
                </c:pt>
                <c:pt idx="166">
                  <c:v>2.9</c:v>
                </c:pt>
                <c:pt idx="167">
                  <c:v>2.9</c:v>
                </c:pt>
                <c:pt idx="168">
                  <c:v>2.9</c:v>
                </c:pt>
                <c:pt idx="169">
                  <c:v>2.9</c:v>
                </c:pt>
                <c:pt idx="170">
                  <c:v>2.9</c:v>
                </c:pt>
                <c:pt idx="171">
                  <c:v>2.8</c:v>
                </c:pt>
                <c:pt idx="172">
                  <c:v>3</c:v>
                </c:pt>
                <c:pt idx="173">
                  <c:v>2.9</c:v>
                </c:pt>
                <c:pt idx="174">
                  <c:v>2.9</c:v>
                </c:pt>
                <c:pt idx="175">
                  <c:v>2.9</c:v>
                </c:pt>
                <c:pt idx="176">
                  <c:v>3</c:v>
                </c:pt>
                <c:pt idx="177">
                  <c:v>3</c:v>
                </c:pt>
                <c:pt idx="178">
                  <c:v>2.9</c:v>
                </c:pt>
                <c:pt idx="179">
                  <c:v>2.9</c:v>
                </c:pt>
                <c:pt idx="180">
                  <c:v>2.9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3.1</c:v>
                </c:pt>
                <c:pt idx="186">
                  <c:v>3.1</c:v>
                </c:pt>
                <c:pt idx="187">
                  <c:v>3.2</c:v>
                </c:pt>
                <c:pt idx="188">
                  <c:v>3.2</c:v>
                </c:pt>
                <c:pt idx="189">
                  <c:v>3.3</c:v>
                </c:pt>
                <c:pt idx="190">
                  <c:v>3.3</c:v>
                </c:pt>
                <c:pt idx="191">
                  <c:v>3.3</c:v>
                </c:pt>
                <c:pt idx="192" formatCode="General">
                  <c:v>3.3</c:v>
                </c:pt>
                <c:pt idx="193" formatCode="General">
                  <c:v>3.3</c:v>
                </c:pt>
                <c:pt idx="194" formatCode="General">
                  <c:v>3.2</c:v>
                </c:pt>
                <c:pt idx="195" formatCode="General">
                  <c:v>3.2</c:v>
                </c:pt>
                <c:pt idx="196" formatCode="General">
                  <c:v>3.2</c:v>
                </c:pt>
                <c:pt idx="197" formatCode="General">
                  <c:v>3.2</c:v>
                </c:pt>
                <c:pt idx="198" formatCode="General">
                  <c:v>3.2</c:v>
                </c:pt>
                <c:pt idx="199" formatCode="General">
                  <c:v>3.2</c:v>
                </c:pt>
                <c:pt idx="200" formatCode="General">
                  <c:v>3.1</c:v>
                </c:pt>
                <c:pt idx="201" formatCode="General">
                  <c:v>3.1</c:v>
                </c:pt>
                <c:pt idx="202" formatCode="General">
                  <c:v>3.2</c:v>
                </c:pt>
                <c:pt idx="203" formatCode="General">
                  <c:v>3.1</c:v>
                </c:pt>
                <c:pt idx="204">
                  <c:v>3.1</c:v>
                </c:pt>
                <c:pt idx="205">
                  <c:v>3</c:v>
                </c:pt>
                <c:pt idx="206">
                  <c:v>2.9</c:v>
                </c:pt>
                <c:pt idx="207">
                  <c:v>2.9</c:v>
                </c:pt>
                <c:pt idx="208">
                  <c:v>2.8</c:v>
                </c:pt>
                <c:pt idx="209">
                  <c:v>2.8</c:v>
                </c:pt>
                <c:pt idx="210">
                  <c:v>2.8</c:v>
                </c:pt>
                <c:pt idx="211">
                  <c:v>2.7</c:v>
                </c:pt>
                <c:pt idx="212">
                  <c:v>2.7</c:v>
                </c:pt>
                <c:pt idx="213">
                  <c:v>2.6</c:v>
                </c:pt>
                <c:pt idx="214">
                  <c:v>2.6</c:v>
                </c:pt>
                <c:pt idx="215">
                  <c:v>2.6</c:v>
                </c:pt>
                <c:pt idx="216">
                  <c:v>2.6</c:v>
                </c:pt>
                <c:pt idx="217">
                  <c:v>2.5</c:v>
                </c:pt>
                <c:pt idx="218">
                  <c:v>2.5</c:v>
                </c:pt>
                <c:pt idx="219">
                  <c:v>2.5</c:v>
                </c:pt>
                <c:pt idx="220">
                  <c:v>2.4</c:v>
                </c:pt>
                <c:pt idx="221">
                  <c:v>2.4</c:v>
                </c:pt>
                <c:pt idx="222">
                  <c:v>2.6</c:v>
                </c:pt>
                <c:pt idx="223">
                  <c:v>2.5</c:v>
                </c:pt>
                <c:pt idx="224">
                  <c:v>2.5</c:v>
                </c:pt>
                <c:pt idx="225">
                  <c:v>2.5</c:v>
                </c:pt>
                <c:pt idx="226">
                  <c:v>2.4</c:v>
                </c:pt>
                <c:pt idx="227">
                  <c:v>2.4</c:v>
                </c:pt>
                <c:pt idx="228" formatCode="General">
                  <c:v>2.2999999999999998</c:v>
                </c:pt>
                <c:pt idx="229" formatCode="General">
                  <c:v>2.2999999999999998</c:v>
                </c:pt>
                <c:pt idx="230" formatCode="General">
                  <c:v>2.2999999999999998</c:v>
                </c:pt>
                <c:pt idx="231" formatCode="General">
                  <c:v>2.2000000000000002</c:v>
                </c:pt>
                <c:pt idx="232" formatCode="General">
                  <c:v>2.2999999999999998</c:v>
                </c:pt>
                <c:pt idx="233" formatCode="General">
                  <c:v>2.2000000000000002</c:v>
                </c:pt>
                <c:pt idx="234" formatCode="General">
                  <c:v>2.2999999999999998</c:v>
                </c:pt>
                <c:pt idx="235" formatCode="General">
                  <c:v>2.2000000000000002</c:v>
                </c:pt>
                <c:pt idx="236" formatCode="General">
                  <c:v>2.2000000000000002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'Ark1'!$B$1</c15:sqref>
                        </c15:formulaRef>
                      </c:ext>
                    </c:extLst>
                    <c:strCache>
                      <c:ptCount val="1"/>
                      <c:pt idx="0">
                        <c:v>Registrert ledighet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'Ark1'!$A$2:$A$238</c15:sqref>
                        </c15:formulaRef>
                      </c:ext>
                    </c:extLst>
                    <c:numCache>
                      <c:formatCode>General</c:formatCode>
                      <c:ptCount val="237"/>
                      <c:pt idx="0" formatCode="0">
                        <c:v>2000</c:v>
                      </c:pt>
                      <c:pt idx="12" formatCode="0">
                        <c:v>2001</c:v>
                      </c:pt>
                      <c:pt idx="24" formatCode="0">
                        <c:v>2002</c:v>
                      </c:pt>
                      <c:pt idx="36" formatCode="0">
                        <c:v>2003</c:v>
                      </c:pt>
                      <c:pt idx="48" formatCode="0">
                        <c:v>2004</c:v>
                      </c:pt>
                      <c:pt idx="60" formatCode="0">
                        <c:v>2005</c:v>
                      </c:pt>
                      <c:pt idx="72" formatCode="0">
                        <c:v>2006</c:v>
                      </c:pt>
                      <c:pt idx="84" formatCode="0">
                        <c:v>2007</c:v>
                      </c:pt>
                      <c:pt idx="96" formatCode="0">
                        <c:v>2008</c:v>
                      </c:pt>
                      <c:pt idx="108" formatCode="0">
                        <c:v>2009</c:v>
                      </c:pt>
                      <c:pt idx="120" formatCode="0">
                        <c:v>2010</c:v>
                      </c:pt>
                      <c:pt idx="132" formatCode="0">
                        <c:v>2011</c:v>
                      </c:pt>
                      <c:pt idx="144" formatCode="0">
                        <c:v>2012</c:v>
                      </c:pt>
                      <c:pt idx="156" formatCode="0">
                        <c:v>2013</c:v>
                      </c:pt>
                      <c:pt idx="168" formatCode="0">
                        <c:v>2014</c:v>
                      </c:pt>
                      <c:pt idx="180" formatCode="0">
                        <c:v>2015</c:v>
                      </c:pt>
                      <c:pt idx="192" formatCode="0">
                        <c:v>2016</c:v>
                      </c:pt>
                      <c:pt idx="204" formatCode="0">
                        <c:v>2017</c:v>
                      </c:pt>
                      <c:pt idx="216" formatCode="0">
                        <c:v>2018</c:v>
                      </c:pt>
                      <c:pt idx="228" formatCode="0">
                        <c:v>2019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CA28-464A-99C5-A570E91AD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719152"/>
        <c:axId val="845713904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>
                  <a:tint val="77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'Ark1'!$C$2:$C$238</c:f>
              <c:numCache>
                <c:formatCode>0.00</c:formatCode>
                <c:ptCount val="237"/>
                <c:pt idx="0">
                  <c:v>2.8594032489827774</c:v>
                </c:pt>
                <c:pt idx="1">
                  <c:v>2.8594032489827774</c:v>
                </c:pt>
                <c:pt idx="2">
                  <c:v>2.8594032489827774</c:v>
                </c:pt>
                <c:pt idx="3">
                  <c:v>2.8594032489827774</c:v>
                </c:pt>
                <c:pt idx="4">
                  <c:v>2.8594032489827774</c:v>
                </c:pt>
                <c:pt idx="5">
                  <c:v>2.8594032489827774</c:v>
                </c:pt>
                <c:pt idx="6">
                  <c:v>2.8594032489827774</c:v>
                </c:pt>
                <c:pt idx="7">
                  <c:v>2.8594032489827774</c:v>
                </c:pt>
                <c:pt idx="8">
                  <c:v>2.8594032489827774</c:v>
                </c:pt>
                <c:pt idx="9">
                  <c:v>2.8594032489827774</c:v>
                </c:pt>
                <c:pt idx="10">
                  <c:v>2.8594032489827774</c:v>
                </c:pt>
                <c:pt idx="11">
                  <c:v>2.8594032489827774</c:v>
                </c:pt>
                <c:pt idx="12">
                  <c:v>2.8594032489827774</c:v>
                </c:pt>
                <c:pt idx="13">
                  <c:v>2.8594032489827774</c:v>
                </c:pt>
                <c:pt idx="14">
                  <c:v>2.8594032489827774</c:v>
                </c:pt>
                <c:pt idx="15">
                  <c:v>2.8594032489827774</c:v>
                </c:pt>
                <c:pt idx="16">
                  <c:v>2.8594032489827774</c:v>
                </c:pt>
                <c:pt idx="17">
                  <c:v>2.8594032489827774</c:v>
                </c:pt>
                <c:pt idx="18">
                  <c:v>2.8594032489827774</c:v>
                </c:pt>
                <c:pt idx="19">
                  <c:v>2.8594032489827774</c:v>
                </c:pt>
                <c:pt idx="20">
                  <c:v>2.8594032489827774</c:v>
                </c:pt>
                <c:pt idx="21">
                  <c:v>2.8594032489827774</c:v>
                </c:pt>
                <c:pt idx="22">
                  <c:v>2.8594032489827774</c:v>
                </c:pt>
                <c:pt idx="23">
                  <c:v>2.8594032489827774</c:v>
                </c:pt>
                <c:pt idx="24">
                  <c:v>2.8594032489827774</c:v>
                </c:pt>
                <c:pt idx="25">
                  <c:v>2.8594032489827774</c:v>
                </c:pt>
                <c:pt idx="26">
                  <c:v>2.8594032489827774</c:v>
                </c:pt>
                <c:pt idx="27">
                  <c:v>2.8594032489827774</c:v>
                </c:pt>
                <c:pt idx="28">
                  <c:v>2.8594032489827774</c:v>
                </c:pt>
                <c:pt idx="29">
                  <c:v>2.8594032489827774</c:v>
                </c:pt>
                <c:pt idx="30">
                  <c:v>2.8594032489827774</c:v>
                </c:pt>
                <c:pt idx="31">
                  <c:v>2.8594032489827774</c:v>
                </c:pt>
                <c:pt idx="32">
                  <c:v>2.8594032489827774</c:v>
                </c:pt>
                <c:pt idx="33">
                  <c:v>2.8594032489827774</c:v>
                </c:pt>
                <c:pt idx="34">
                  <c:v>2.8594032489827774</c:v>
                </c:pt>
                <c:pt idx="35">
                  <c:v>2.8594032489827774</c:v>
                </c:pt>
                <c:pt idx="36">
                  <c:v>2.8594032489827774</c:v>
                </c:pt>
                <c:pt idx="37">
                  <c:v>2.8594032489827774</c:v>
                </c:pt>
                <c:pt idx="38">
                  <c:v>2.8594032489827774</c:v>
                </c:pt>
                <c:pt idx="39">
                  <c:v>2.8594032489827774</c:v>
                </c:pt>
                <c:pt idx="40">
                  <c:v>2.8594032489827774</c:v>
                </c:pt>
                <c:pt idx="41">
                  <c:v>2.8594032489827774</c:v>
                </c:pt>
                <c:pt idx="42">
                  <c:v>2.8594032489827774</c:v>
                </c:pt>
                <c:pt idx="43">
                  <c:v>2.8594032489827774</c:v>
                </c:pt>
                <c:pt idx="44">
                  <c:v>2.8594032489827774</c:v>
                </c:pt>
                <c:pt idx="45">
                  <c:v>2.8594032489827774</c:v>
                </c:pt>
                <c:pt idx="46">
                  <c:v>2.8594032489827774</c:v>
                </c:pt>
                <c:pt idx="47">
                  <c:v>2.8594032489827774</c:v>
                </c:pt>
                <c:pt idx="48">
                  <c:v>2.8594032489827774</c:v>
                </c:pt>
                <c:pt idx="49">
                  <c:v>2.8594032489827774</c:v>
                </c:pt>
                <c:pt idx="50">
                  <c:v>2.8594032489827774</c:v>
                </c:pt>
                <c:pt idx="51">
                  <c:v>2.8594032489827774</c:v>
                </c:pt>
                <c:pt idx="52">
                  <c:v>2.8594032489827774</c:v>
                </c:pt>
                <c:pt idx="53">
                  <c:v>2.8594032489827774</c:v>
                </c:pt>
                <c:pt idx="54">
                  <c:v>2.8594032489827774</c:v>
                </c:pt>
                <c:pt idx="55">
                  <c:v>2.8594032489827774</c:v>
                </c:pt>
                <c:pt idx="56">
                  <c:v>2.8594032489827774</c:v>
                </c:pt>
                <c:pt idx="57">
                  <c:v>2.8594032489827774</c:v>
                </c:pt>
                <c:pt idx="58">
                  <c:v>2.8594032489827774</c:v>
                </c:pt>
                <c:pt idx="59">
                  <c:v>2.8594032489827774</c:v>
                </c:pt>
                <c:pt idx="60">
                  <c:v>2.8594032489827774</c:v>
                </c:pt>
                <c:pt idx="61">
                  <c:v>2.8594032489827774</c:v>
                </c:pt>
                <c:pt idx="62">
                  <c:v>2.8594032489827774</c:v>
                </c:pt>
                <c:pt idx="63">
                  <c:v>2.8594032489827774</c:v>
                </c:pt>
                <c:pt idx="64">
                  <c:v>2.8594032489827774</c:v>
                </c:pt>
                <c:pt idx="65">
                  <c:v>2.8594032489827774</c:v>
                </c:pt>
                <c:pt idx="66">
                  <c:v>2.8594032489827774</c:v>
                </c:pt>
                <c:pt idx="67">
                  <c:v>2.8594032489827774</c:v>
                </c:pt>
                <c:pt idx="68">
                  <c:v>2.8594032489827774</c:v>
                </c:pt>
                <c:pt idx="69">
                  <c:v>2.8594032489827774</c:v>
                </c:pt>
                <c:pt idx="70">
                  <c:v>2.8594032489827774</c:v>
                </c:pt>
                <c:pt idx="71">
                  <c:v>2.8594032489827774</c:v>
                </c:pt>
                <c:pt idx="72">
                  <c:v>2.8594032489827774</c:v>
                </c:pt>
                <c:pt idx="73">
                  <c:v>2.8594032489827774</c:v>
                </c:pt>
                <c:pt idx="74">
                  <c:v>2.8594032489827774</c:v>
                </c:pt>
                <c:pt idx="75">
                  <c:v>2.8594032489827774</c:v>
                </c:pt>
                <c:pt idx="76">
                  <c:v>2.8594032489827774</c:v>
                </c:pt>
                <c:pt idx="77">
                  <c:v>2.8594032489827774</c:v>
                </c:pt>
                <c:pt idx="78">
                  <c:v>2.8594032489827774</c:v>
                </c:pt>
                <c:pt idx="79">
                  <c:v>2.8594032489827774</c:v>
                </c:pt>
                <c:pt idx="80">
                  <c:v>2.8594032489827774</c:v>
                </c:pt>
                <c:pt idx="81">
                  <c:v>2.8594032489827774</c:v>
                </c:pt>
                <c:pt idx="82">
                  <c:v>2.8594032489827774</c:v>
                </c:pt>
                <c:pt idx="83">
                  <c:v>2.8594032489827774</c:v>
                </c:pt>
                <c:pt idx="84">
                  <c:v>2.8594032489827774</c:v>
                </c:pt>
                <c:pt idx="85">
                  <c:v>2.8594032489827774</c:v>
                </c:pt>
                <c:pt idx="86">
                  <c:v>2.8594032489827774</c:v>
                </c:pt>
                <c:pt idx="87">
                  <c:v>2.8594032489827774</c:v>
                </c:pt>
                <c:pt idx="88">
                  <c:v>2.8594032489827774</c:v>
                </c:pt>
                <c:pt idx="89">
                  <c:v>2.8594032489827774</c:v>
                </c:pt>
                <c:pt idx="90">
                  <c:v>2.8594032489827774</c:v>
                </c:pt>
                <c:pt idx="91">
                  <c:v>2.8594032489827774</c:v>
                </c:pt>
                <c:pt idx="92">
                  <c:v>2.8594032489827774</c:v>
                </c:pt>
                <c:pt idx="93">
                  <c:v>2.8594032489827774</c:v>
                </c:pt>
                <c:pt idx="94">
                  <c:v>2.8594032489827774</c:v>
                </c:pt>
                <c:pt idx="95">
                  <c:v>2.8594032489827774</c:v>
                </c:pt>
                <c:pt idx="96">
                  <c:v>2.8594032489827774</c:v>
                </c:pt>
                <c:pt idx="97">
                  <c:v>2.8594032489827774</c:v>
                </c:pt>
                <c:pt idx="98">
                  <c:v>2.8594032489827774</c:v>
                </c:pt>
                <c:pt idx="99">
                  <c:v>2.8594032489827774</c:v>
                </c:pt>
                <c:pt idx="100">
                  <c:v>2.8594032489827774</c:v>
                </c:pt>
                <c:pt idx="101">
                  <c:v>2.8594032489827774</c:v>
                </c:pt>
                <c:pt idx="102">
                  <c:v>2.8594032489827774</c:v>
                </c:pt>
                <c:pt idx="103">
                  <c:v>2.8594032489827774</c:v>
                </c:pt>
                <c:pt idx="104">
                  <c:v>2.8594032489827774</c:v>
                </c:pt>
                <c:pt idx="105">
                  <c:v>2.8594032489827774</c:v>
                </c:pt>
                <c:pt idx="106">
                  <c:v>2.8594032489827774</c:v>
                </c:pt>
                <c:pt idx="107">
                  <c:v>2.8594032489827774</c:v>
                </c:pt>
                <c:pt idx="108">
                  <c:v>2.8594032489827774</c:v>
                </c:pt>
                <c:pt idx="109">
                  <c:v>2.8594032489827774</c:v>
                </c:pt>
                <c:pt idx="110">
                  <c:v>2.8594032489827774</c:v>
                </c:pt>
                <c:pt idx="111">
                  <c:v>2.8594032489827774</c:v>
                </c:pt>
                <c:pt idx="112">
                  <c:v>2.8594032489827774</c:v>
                </c:pt>
                <c:pt idx="113">
                  <c:v>2.8594032489827774</c:v>
                </c:pt>
                <c:pt idx="114">
                  <c:v>2.8594032489827774</c:v>
                </c:pt>
                <c:pt idx="115">
                  <c:v>2.8594032489827774</c:v>
                </c:pt>
                <c:pt idx="116">
                  <c:v>2.8594032489827774</c:v>
                </c:pt>
                <c:pt idx="117">
                  <c:v>2.8594032489827774</c:v>
                </c:pt>
                <c:pt idx="118">
                  <c:v>2.8594032489827774</c:v>
                </c:pt>
                <c:pt idx="119">
                  <c:v>2.8594032489827774</c:v>
                </c:pt>
                <c:pt idx="120">
                  <c:v>2.8594032489827774</c:v>
                </c:pt>
                <c:pt idx="121">
                  <c:v>2.8594032489827774</c:v>
                </c:pt>
                <c:pt idx="122">
                  <c:v>2.8594032489827774</c:v>
                </c:pt>
                <c:pt idx="123">
                  <c:v>2.8594032489827774</c:v>
                </c:pt>
                <c:pt idx="124">
                  <c:v>2.8594032489827774</c:v>
                </c:pt>
                <c:pt idx="125">
                  <c:v>2.8594032489827774</c:v>
                </c:pt>
                <c:pt idx="126">
                  <c:v>2.8594032489827774</c:v>
                </c:pt>
                <c:pt idx="127">
                  <c:v>2.8594032489827774</c:v>
                </c:pt>
                <c:pt idx="128">
                  <c:v>2.8594032489827774</c:v>
                </c:pt>
                <c:pt idx="129">
                  <c:v>2.8594032489827774</c:v>
                </c:pt>
                <c:pt idx="130">
                  <c:v>2.8594032489827774</c:v>
                </c:pt>
                <c:pt idx="131">
                  <c:v>2.8594032489827774</c:v>
                </c:pt>
                <c:pt idx="132">
                  <c:v>2.8594032489827774</c:v>
                </c:pt>
                <c:pt idx="133">
                  <c:v>2.8594032489827774</c:v>
                </c:pt>
                <c:pt idx="134">
                  <c:v>2.8594032489827774</c:v>
                </c:pt>
                <c:pt idx="135">
                  <c:v>2.8594032489827774</c:v>
                </c:pt>
                <c:pt idx="136">
                  <c:v>2.8594032489827774</c:v>
                </c:pt>
                <c:pt idx="137">
                  <c:v>2.8594032489827774</c:v>
                </c:pt>
                <c:pt idx="138">
                  <c:v>2.8594032489827774</c:v>
                </c:pt>
                <c:pt idx="139">
                  <c:v>2.8594032489827774</c:v>
                </c:pt>
                <c:pt idx="140">
                  <c:v>2.8594032489827774</c:v>
                </c:pt>
                <c:pt idx="141">
                  <c:v>2.8594032489827774</c:v>
                </c:pt>
                <c:pt idx="142">
                  <c:v>2.8594032489827774</c:v>
                </c:pt>
                <c:pt idx="143">
                  <c:v>2.8594032489827774</c:v>
                </c:pt>
                <c:pt idx="144">
                  <c:v>2.8594032489827774</c:v>
                </c:pt>
                <c:pt idx="145">
                  <c:v>2.8594032489827774</c:v>
                </c:pt>
                <c:pt idx="146">
                  <c:v>2.8594032489827774</c:v>
                </c:pt>
                <c:pt idx="147">
                  <c:v>2.8594032489827774</c:v>
                </c:pt>
                <c:pt idx="148">
                  <c:v>2.8594032489827774</c:v>
                </c:pt>
                <c:pt idx="149">
                  <c:v>2.8594032489827774</c:v>
                </c:pt>
                <c:pt idx="150">
                  <c:v>2.8594032489827774</c:v>
                </c:pt>
                <c:pt idx="151">
                  <c:v>2.8594032489827774</c:v>
                </c:pt>
                <c:pt idx="152">
                  <c:v>2.8594032489827774</c:v>
                </c:pt>
                <c:pt idx="153">
                  <c:v>2.8594032489827774</c:v>
                </c:pt>
                <c:pt idx="154">
                  <c:v>2.8594032489827774</c:v>
                </c:pt>
                <c:pt idx="155">
                  <c:v>2.8594032489827774</c:v>
                </c:pt>
                <c:pt idx="156">
                  <c:v>2.8594032489827774</c:v>
                </c:pt>
                <c:pt idx="157">
                  <c:v>2.8594032489827774</c:v>
                </c:pt>
                <c:pt idx="158">
                  <c:v>2.8594032489827774</c:v>
                </c:pt>
                <c:pt idx="159">
                  <c:v>2.8594032489827774</c:v>
                </c:pt>
                <c:pt idx="160">
                  <c:v>2.8594032489827774</c:v>
                </c:pt>
                <c:pt idx="161">
                  <c:v>2.8594032489827774</c:v>
                </c:pt>
                <c:pt idx="162">
                  <c:v>2.8594032489827774</c:v>
                </c:pt>
                <c:pt idx="163">
                  <c:v>2.8594032489827774</c:v>
                </c:pt>
                <c:pt idx="164">
                  <c:v>2.8594032489827774</c:v>
                </c:pt>
                <c:pt idx="165">
                  <c:v>2.8594032489827774</c:v>
                </c:pt>
                <c:pt idx="166">
                  <c:v>2.8594032489827774</c:v>
                </c:pt>
                <c:pt idx="167">
                  <c:v>2.8594032489827774</c:v>
                </c:pt>
                <c:pt idx="168">
                  <c:v>2.8594032489827774</c:v>
                </c:pt>
                <c:pt idx="169">
                  <c:v>2.8594032489827774</c:v>
                </c:pt>
                <c:pt idx="170">
                  <c:v>2.8594032489827774</c:v>
                </c:pt>
                <c:pt idx="171">
                  <c:v>2.8594032489827774</c:v>
                </c:pt>
                <c:pt idx="172">
                  <c:v>2.8594032489827774</c:v>
                </c:pt>
                <c:pt idx="173">
                  <c:v>2.8594032489827774</c:v>
                </c:pt>
                <c:pt idx="174">
                  <c:v>2.8594032489827774</c:v>
                </c:pt>
                <c:pt idx="175">
                  <c:v>2.8594032489827774</c:v>
                </c:pt>
                <c:pt idx="176">
                  <c:v>2.8594032489827774</c:v>
                </c:pt>
                <c:pt idx="177">
                  <c:v>2.8594032489827774</c:v>
                </c:pt>
                <c:pt idx="178">
                  <c:v>2.8594032489827774</c:v>
                </c:pt>
                <c:pt idx="179">
                  <c:v>2.8594032489827774</c:v>
                </c:pt>
                <c:pt idx="180">
                  <c:v>2.8594032489827774</c:v>
                </c:pt>
                <c:pt idx="181">
                  <c:v>2.8594032489827774</c:v>
                </c:pt>
                <c:pt idx="182">
                  <c:v>2.8594032489827774</c:v>
                </c:pt>
                <c:pt idx="183">
                  <c:v>2.8594032489827774</c:v>
                </c:pt>
                <c:pt idx="184">
                  <c:v>2.8594032489827774</c:v>
                </c:pt>
                <c:pt idx="185">
                  <c:v>2.8594032489827774</c:v>
                </c:pt>
                <c:pt idx="186">
                  <c:v>2.8594032489827774</c:v>
                </c:pt>
                <c:pt idx="187">
                  <c:v>2.8594032489827774</c:v>
                </c:pt>
                <c:pt idx="188">
                  <c:v>2.8594032489827774</c:v>
                </c:pt>
                <c:pt idx="189">
                  <c:v>2.8594032489827774</c:v>
                </c:pt>
                <c:pt idx="190">
                  <c:v>2.8594032489827774</c:v>
                </c:pt>
                <c:pt idx="191">
                  <c:v>2.8594032489827774</c:v>
                </c:pt>
                <c:pt idx="192">
                  <c:v>2.8594032489827774</c:v>
                </c:pt>
                <c:pt idx="193">
                  <c:v>2.8594032489827774</c:v>
                </c:pt>
                <c:pt idx="194">
                  <c:v>2.8594032489827774</c:v>
                </c:pt>
                <c:pt idx="195">
                  <c:v>2.8594032489827774</c:v>
                </c:pt>
                <c:pt idx="196">
                  <c:v>2.8594032489827774</c:v>
                </c:pt>
                <c:pt idx="197">
                  <c:v>2.8594032489827774</c:v>
                </c:pt>
                <c:pt idx="198">
                  <c:v>2.8594032489827774</c:v>
                </c:pt>
                <c:pt idx="199">
                  <c:v>2.8594032489827774</c:v>
                </c:pt>
                <c:pt idx="200">
                  <c:v>2.8594032489827774</c:v>
                </c:pt>
                <c:pt idx="201">
                  <c:v>2.8594032489827774</c:v>
                </c:pt>
                <c:pt idx="202">
                  <c:v>2.8594032489827774</c:v>
                </c:pt>
                <c:pt idx="203">
                  <c:v>2.8594032489827774</c:v>
                </c:pt>
                <c:pt idx="204">
                  <c:v>2.8594032489827774</c:v>
                </c:pt>
                <c:pt idx="205">
                  <c:v>2.8594032489827774</c:v>
                </c:pt>
                <c:pt idx="206">
                  <c:v>2.8594032489827774</c:v>
                </c:pt>
                <c:pt idx="207">
                  <c:v>2.8594032489827774</c:v>
                </c:pt>
                <c:pt idx="208">
                  <c:v>2.8594032489827774</c:v>
                </c:pt>
                <c:pt idx="209">
                  <c:v>2.8594032489827774</c:v>
                </c:pt>
                <c:pt idx="210">
                  <c:v>2.8594032489827774</c:v>
                </c:pt>
                <c:pt idx="211">
                  <c:v>2.8594032489827774</c:v>
                </c:pt>
                <c:pt idx="212">
                  <c:v>2.8594032489827774</c:v>
                </c:pt>
                <c:pt idx="213">
                  <c:v>2.8594032489827774</c:v>
                </c:pt>
                <c:pt idx="214">
                  <c:v>2.8594032489827774</c:v>
                </c:pt>
                <c:pt idx="215">
                  <c:v>2.8594032489827774</c:v>
                </c:pt>
                <c:pt idx="216">
                  <c:v>2.8594032489827774</c:v>
                </c:pt>
                <c:pt idx="217">
                  <c:v>2.8594032489827774</c:v>
                </c:pt>
                <c:pt idx="218">
                  <c:v>2.8594032489827774</c:v>
                </c:pt>
                <c:pt idx="219">
                  <c:v>2.8594032489827774</c:v>
                </c:pt>
                <c:pt idx="220">
                  <c:v>2.8594032489827774</c:v>
                </c:pt>
                <c:pt idx="221">
                  <c:v>2.8594032489827774</c:v>
                </c:pt>
                <c:pt idx="222">
                  <c:v>2.8594032489827774</c:v>
                </c:pt>
                <c:pt idx="223">
                  <c:v>2.8594032489827774</c:v>
                </c:pt>
                <c:pt idx="224">
                  <c:v>2.8594032489827774</c:v>
                </c:pt>
                <c:pt idx="225">
                  <c:v>2.8594032489827774</c:v>
                </c:pt>
                <c:pt idx="226">
                  <c:v>2.8594032489827774</c:v>
                </c:pt>
                <c:pt idx="227">
                  <c:v>2.8594032489827774</c:v>
                </c:pt>
                <c:pt idx="228">
                  <c:v>2.8594032489827774</c:v>
                </c:pt>
                <c:pt idx="229">
                  <c:v>2.8594032489827774</c:v>
                </c:pt>
                <c:pt idx="230">
                  <c:v>2.8594032489827774</c:v>
                </c:pt>
                <c:pt idx="231">
                  <c:v>2.8594032489827774</c:v>
                </c:pt>
                <c:pt idx="232">
                  <c:v>2.8594032489827774</c:v>
                </c:pt>
                <c:pt idx="233">
                  <c:v>2.8594032489827774</c:v>
                </c:pt>
                <c:pt idx="234">
                  <c:v>2.8594032489827774</c:v>
                </c:pt>
                <c:pt idx="235">
                  <c:v>2.8594032489827774</c:v>
                </c:pt>
                <c:pt idx="236">
                  <c:v>2.8594032489827774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Gj.sn siste 20 år (registrert)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'Ark1'!$A$2:$A$238</c15:sqref>
                        </c15:formulaRef>
                      </c:ext>
                    </c:extLst>
                    <c:numCache>
                      <c:formatCode>General</c:formatCode>
                      <c:ptCount val="237"/>
                      <c:pt idx="0" formatCode="0">
                        <c:v>2000</c:v>
                      </c:pt>
                      <c:pt idx="12" formatCode="0">
                        <c:v>2001</c:v>
                      </c:pt>
                      <c:pt idx="24" formatCode="0">
                        <c:v>2002</c:v>
                      </c:pt>
                      <c:pt idx="36" formatCode="0">
                        <c:v>2003</c:v>
                      </c:pt>
                      <c:pt idx="48" formatCode="0">
                        <c:v>2004</c:v>
                      </c:pt>
                      <c:pt idx="60" formatCode="0">
                        <c:v>2005</c:v>
                      </c:pt>
                      <c:pt idx="72" formatCode="0">
                        <c:v>2006</c:v>
                      </c:pt>
                      <c:pt idx="84" formatCode="0">
                        <c:v>2007</c:v>
                      </c:pt>
                      <c:pt idx="96" formatCode="0">
                        <c:v>2008</c:v>
                      </c:pt>
                      <c:pt idx="108" formatCode="0">
                        <c:v>2009</c:v>
                      </c:pt>
                      <c:pt idx="120" formatCode="0">
                        <c:v>2010</c:v>
                      </c:pt>
                      <c:pt idx="132" formatCode="0">
                        <c:v>2011</c:v>
                      </c:pt>
                      <c:pt idx="144" formatCode="0">
                        <c:v>2012</c:v>
                      </c:pt>
                      <c:pt idx="156" formatCode="0">
                        <c:v>2013</c:v>
                      </c:pt>
                      <c:pt idx="168" formatCode="0">
                        <c:v>2014</c:v>
                      </c:pt>
                      <c:pt idx="180" formatCode="0">
                        <c:v>2015</c:v>
                      </c:pt>
                      <c:pt idx="192" formatCode="0">
                        <c:v>2016</c:v>
                      </c:pt>
                      <c:pt idx="204" formatCode="0">
                        <c:v>2017</c:v>
                      </c:pt>
                      <c:pt idx="216" formatCode="0">
                        <c:v>2018</c:v>
                      </c:pt>
                      <c:pt idx="228" formatCode="0">
                        <c:v>2019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CA28-464A-99C5-A570E91AD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674216"/>
        <c:axId val="1217672576"/>
      </c:lineChart>
      <c:catAx>
        <c:axId val="8457191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5713904"/>
        <c:crosses val="autoZero"/>
        <c:auto val="1"/>
        <c:lblAlgn val="ctr"/>
        <c:lblOffset val="100"/>
        <c:tickLblSkip val="36"/>
        <c:noMultiLvlLbl val="0"/>
      </c:catAx>
      <c:valAx>
        <c:axId val="845713904"/>
        <c:scaling>
          <c:orientation val="minMax"/>
          <c:max val="6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5719152"/>
        <c:crosses val="autoZero"/>
        <c:crossBetween val="between"/>
        <c:majorUnit val="1"/>
      </c:valAx>
      <c:valAx>
        <c:axId val="1217672576"/>
        <c:scaling>
          <c:orientation val="minMax"/>
          <c:max val="6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17674216"/>
        <c:crosses val="max"/>
        <c:crossBetween val="between"/>
      </c:valAx>
      <c:catAx>
        <c:axId val="12176742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17672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91601049868772"/>
          <c:y val="0.21874890638670161"/>
          <c:w val="0.26008393596131213"/>
          <c:h val="0.65026330798969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Gjennomsnittlig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prosentvis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årlig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realvekst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inntekter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per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innbygger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193592246364162"/>
          <c:y val="6.74369652382596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'[Bok3 (003).xlsx]Ark1'!$C$9:$D$9</c:f>
              <c:numCache>
                <c:formatCode>General</c:formatCode>
                <c:ptCount val="2"/>
                <c:pt idx="0">
                  <c:v>0.6</c:v>
                </c:pt>
                <c:pt idx="1">
                  <c:v>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'[Bok3 (003).xlsx]Ark1'!$C$8:$D$8</c15:sqref>
                        </c15:formulaRef>
                      </c:ext>
                    </c:extLst>
                    <c:strCache>
                      <c:ptCount val="2"/>
                      <c:pt idx="0">
                        <c:v>2005-2013</c:v>
                      </c:pt>
                      <c:pt idx="1">
                        <c:v>2013-2018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F79-422C-B640-D93800134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57233480"/>
        <c:axId val="657233808"/>
      </c:barChart>
      <c:catAx>
        <c:axId val="65723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7233808"/>
        <c:crosses val="autoZero"/>
        <c:auto val="1"/>
        <c:lblAlgn val="ctr"/>
        <c:lblOffset val="100"/>
        <c:noMultiLvlLbl val="0"/>
      </c:catAx>
      <c:valAx>
        <c:axId val="657233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723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Netto driftsresultat –  kommunesektoren samlet </a:t>
            </a:r>
          </a:p>
        </c:rich>
      </c:tx>
      <c:layout>
        <c:manualLayout>
          <c:xMode val="edge"/>
          <c:yMode val="edge"/>
          <c:x val="0.13915735804319915"/>
          <c:y val="2.914838294181546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1399913898455726E-2"/>
          <c:y val="0.17528804684489407"/>
          <c:w val="0.54539200505499386"/>
          <c:h val="0.74462206596852842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'[Bok3 (003).xlsx]Ark1'!$B$18:$F$18</c:f>
              <c:numCache>
                <c:formatCode>General</c:formatCode>
                <c:ptCount val="5"/>
                <c:pt idx="0">
                  <c:v>1.5</c:v>
                </c:pt>
                <c:pt idx="1">
                  <c:v>3.2</c:v>
                </c:pt>
                <c:pt idx="2">
                  <c:v>4.2</c:v>
                </c:pt>
                <c:pt idx="3">
                  <c:v>3.9</c:v>
                </c:pt>
                <c:pt idx="4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'[Bok3 (003).xlsx]Ark1'!$A$18</c15:sqref>
                        </c15:formulaRef>
                      </c:ext>
                    </c:extLst>
                    <c:strCache>
                      <c:ptCount val="1"/>
                      <c:pt idx="0">
                        <c:v>Netto driftsresultat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'[Bok3 (003).xlsx]Ark1'!$B$16:$F$16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798-4975-9934-B781E3008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0557368"/>
        <c:axId val="610561632"/>
      </c:barChar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'[Bok3 (003).xlsx]Ark1'!$B$17:$F$17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'[Bok3 (003).xlsx]Ark1'!$A$17</c15:sqref>
                        </c15:formulaRef>
                      </c:ext>
                    </c:extLst>
                    <c:strCache>
                      <c:ptCount val="1"/>
                      <c:pt idx="0">
                        <c:v>TBUs anbefaling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'[Bok3 (003).xlsx]Ark1'!$B$16:$F$16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0798-4975-9934-B781E3008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559992"/>
        <c:axId val="610558680"/>
      </c:lineChart>
      <c:catAx>
        <c:axId val="61055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0558680"/>
        <c:crosses val="autoZero"/>
        <c:auto val="1"/>
        <c:lblAlgn val="ctr"/>
        <c:lblOffset val="100"/>
        <c:noMultiLvlLbl val="0"/>
      </c:catAx>
      <c:valAx>
        <c:axId val="610558680"/>
        <c:scaling>
          <c:orientation val="minMax"/>
          <c:max val="4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0559992"/>
        <c:crosses val="autoZero"/>
        <c:crossBetween val="between"/>
      </c:valAx>
      <c:valAx>
        <c:axId val="610561632"/>
        <c:scaling>
          <c:orientation val="minMax"/>
          <c:max val="4.5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0557368"/>
        <c:crosses val="max"/>
        <c:crossBetween val="between"/>
      </c:valAx>
      <c:catAx>
        <c:axId val="610557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0561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55490362181983"/>
          <c:y val="0.48195131975957634"/>
          <c:w val="0.2872404802244195"/>
          <c:h val="0.40790933261723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7677080386017E-2"/>
          <c:y val="6.5986811308863441E-2"/>
          <c:w val="0.92243378034773282"/>
          <c:h val="0.84457585645721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'Tall figur 13.1'!$B$1</c:f>
              <c:strCache>
                <c:ptCount val="1"/>
                <c:pt idx="0">
                  <c:v>Antall kommuner i ROBEK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4C-427A-8F14-50F250D57FE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4C-427A-8F14-50F250D57FE0}"/>
              </c:ext>
            </c:extLst>
          </c:dPt>
          <c:dPt>
            <c:idx val="19"/>
            <c:invertIfNegative val="0"/>
            <c:bubble3D val="0"/>
            <c:spPr>
              <a:solidFill>
                <a:srgbClr val="0074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4C-427A-8F14-50F250D57FE0}"/>
              </c:ext>
            </c:extLst>
          </c:dPt>
          <c:cat>
            <c:strRef>
              <c:f>'Tall figur 13.1'!$A$2:$A$21</c:f>
              <c:strCache>
                <c:ptCount val="20"/>
                <c:pt idx="0">
                  <c:v>1.1.2001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Anslag 2019</c:v>
                </c:pt>
              </c:strCache>
            </c:strRef>
          </c:cat>
          <c:val>
            <c:numRef>
              <c:f>'Tall figur 13.1'!$B$2:$B$21</c:f>
              <c:numCache>
                <c:formatCode>General</c:formatCode>
                <c:ptCount val="20"/>
                <c:pt idx="0">
                  <c:v>57</c:v>
                </c:pt>
                <c:pt idx="1">
                  <c:v>81</c:v>
                </c:pt>
                <c:pt idx="2">
                  <c:v>79</c:v>
                </c:pt>
                <c:pt idx="3">
                  <c:v>108</c:v>
                </c:pt>
                <c:pt idx="4">
                  <c:v>118</c:v>
                </c:pt>
                <c:pt idx="5">
                  <c:v>88</c:v>
                </c:pt>
                <c:pt idx="6">
                  <c:v>73</c:v>
                </c:pt>
                <c:pt idx="7">
                  <c:v>42</c:v>
                </c:pt>
                <c:pt idx="8">
                  <c:v>44</c:v>
                </c:pt>
                <c:pt idx="9">
                  <c:v>48</c:v>
                </c:pt>
                <c:pt idx="10">
                  <c:v>49</c:v>
                </c:pt>
                <c:pt idx="11">
                  <c:v>51</c:v>
                </c:pt>
                <c:pt idx="12">
                  <c:v>47</c:v>
                </c:pt>
                <c:pt idx="13">
                  <c:v>46</c:v>
                </c:pt>
                <c:pt idx="14">
                  <c:v>54</c:v>
                </c:pt>
                <c:pt idx="15">
                  <c:v>49</c:v>
                </c:pt>
                <c:pt idx="16">
                  <c:v>47</c:v>
                </c:pt>
                <c:pt idx="17">
                  <c:v>28</c:v>
                </c:pt>
                <c:pt idx="18">
                  <c:v>17</c:v>
                </c:pt>
                <c:pt idx="1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4C-427A-8F14-50F250D57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06512144"/>
        <c:axId val="906513128"/>
      </c:barChart>
      <c:catAx>
        <c:axId val="90651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6513128"/>
        <c:crosses val="autoZero"/>
        <c:auto val="1"/>
        <c:lblAlgn val="ctr"/>
        <c:lblOffset val="100"/>
        <c:tickLblSkip val="4"/>
        <c:noMultiLvlLbl val="0"/>
      </c:catAx>
      <c:valAx>
        <c:axId val="90651312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651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048314298861"/>
          <c:y val="7.4986906636670417E-2"/>
          <c:w val="0.78297992462038779"/>
          <c:h val="0.886597938144329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'https://sp.felles.dep.no/sites/0xitei/Dokumenter/[Handlingsrom 2011 til 2020.xlsx]Handlingsrom alt fratrukket'!$F$1:$F$2</c:f>
              <c:strCache>
                <c:ptCount val="1"/>
                <c:pt idx="0">
                  <c:v>Vekst frie inntekter, fratrukket demografi/pensjon/satsinger mill. kr.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76000"/>
                    <a:shade val="51000"/>
                    <a:satMod val="130000"/>
                  </a:schemeClr>
                </a:gs>
                <a:gs pos="80000">
                  <a:schemeClr val="accent3">
                    <a:shade val="76000"/>
                    <a:shade val="93000"/>
                    <a:satMod val="130000"/>
                  </a:schemeClr>
                </a:gs>
                <a:gs pos="100000">
                  <a:schemeClr val="accent3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cat>
            <c:numRef>
              <c:f>'[1]Handlingsrom alt fratrukket'!$A$3:$A$13</c:f>
              <c:numCache>
                <c:formatCode>General</c:formatCode>
                <c:ptCount val="11"/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'[1]Handlingsrom alt fratrukket'!$F$3:$F$13</c:f>
              <c:numCache>
                <c:formatCode>General</c:formatCode>
                <c:ptCount val="11"/>
                <c:pt idx="1">
                  <c:v>50</c:v>
                </c:pt>
                <c:pt idx="2">
                  <c:v>-150</c:v>
                </c:pt>
                <c:pt idx="3">
                  <c:v>600</c:v>
                </c:pt>
                <c:pt idx="4">
                  <c:v>-57</c:v>
                </c:pt>
                <c:pt idx="5">
                  <c:v>1100</c:v>
                </c:pt>
                <c:pt idx="6">
                  <c:v>900</c:v>
                </c:pt>
                <c:pt idx="7">
                  <c:v>325</c:v>
                </c:pt>
                <c:pt idx="8">
                  <c:v>450</c:v>
                </c:pt>
                <c:pt idx="9">
                  <c:v>350</c:v>
                </c:pt>
                <c:pt idx="1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D-4282-9F9C-F149B930310E}"/>
            </c:ext>
          </c:extLst>
        </c:ser>
        <c:ser>
          <c:idx val="1"/>
          <c:order val="1"/>
          <c:tx>
            <c:v>Mill. kroner</c:v>
          </c:tx>
          <c:spPr>
            <a:gradFill rotWithShape="1">
              <a:gsLst>
                <a:gs pos="0">
                  <a:schemeClr val="accent3">
                    <a:tint val="77000"/>
                    <a:shade val="51000"/>
                    <a:satMod val="130000"/>
                  </a:schemeClr>
                </a:gs>
                <a:gs pos="80000">
                  <a:schemeClr val="accent3">
                    <a:tint val="77000"/>
                    <a:shade val="93000"/>
                    <a:satMod val="130000"/>
                  </a:schemeClr>
                </a:gs>
                <a:gs pos="100000">
                  <a:schemeClr val="accent3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373D-4282-9F9C-F149B9303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5624472"/>
        <c:axId val="935615944"/>
      </c:barChart>
      <c:catAx>
        <c:axId val="93562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35615944"/>
        <c:crosses val="autoZero"/>
        <c:auto val="1"/>
        <c:lblAlgn val="ctr"/>
        <c:lblOffset val="100"/>
        <c:noMultiLvlLbl val="0"/>
      </c:catAx>
      <c:valAx>
        <c:axId val="93561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Mill.</a:t>
                </a:r>
                <a:r>
                  <a:rPr lang="nb-NO" baseline="0" dirty="0"/>
                  <a:t> </a:t>
                </a:r>
                <a:r>
                  <a:rPr lang="nb-NO" dirty="0"/>
                  <a:t> kroner </a:t>
                </a:r>
              </a:p>
              <a:p>
                <a:pPr>
                  <a:defRPr/>
                </a:pP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35624472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68954842183192E-2"/>
          <c:y val="2.7296587926509186E-2"/>
          <c:w val="0.9306883101150818"/>
          <c:h val="0.85224345382024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Data!$A$6</c:f>
              <c:strCache>
                <c:ptCount val="1"/>
                <c:pt idx="0">
                  <c:v>Utbetalinger i mill. kr.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0-4BC4-9523-CD39119E1491}"/>
              </c:ext>
            </c:extLst>
          </c:dPt>
          <c:cat>
            <c:strRef>
              <c:f>Data!$B$2:$R$2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Data!$B$6:$R$6</c:f>
              <c:numCache>
                <c:formatCode>#,##0</c:formatCode>
                <c:ptCount val="17"/>
                <c:pt idx="0">
                  <c:v>1506</c:v>
                </c:pt>
                <c:pt idx="1">
                  <c:v>1852</c:v>
                </c:pt>
                <c:pt idx="2">
                  <c:v>1700</c:v>
                </c:pt>
                <c:pt idx="3">
                  <c:v>2018</c:v>
                </c:pt>
                <c:pt idx="4">
                  <c:v>2966</c:v>
                </c:pt>
                <c:pt idx="5">
                  <c:v>3998</c:v>
                </c:pt>
                <c:pt idx="6">
                  <c:v>4160</c:v>
                </c:pt>
                <c:pt idx="7">
                  <c:v>4655</c:v>
                </c:pt>
                <c:pt idx="8">
                  <c:v>5330</c:v>
                </c:pt>
                <c:pt idx="9">
                  <c:v>6361</c:v>
                </c:pt>
                <c:pt idx="10" formatCode="_ * #\ ##0_ ;_ * \-#\ ##0_ ;_ * &quot;-&quot;??_ ;_ @_ ">
                  <c:v>7270.8270000000002</c:v>
                </c:pt>
                <c:pt idx="11" formatCode="_ * #\ ##0_ ;_ * \-#\ ##0_ ;_ * &quot;-&quot;??_ ;_ @_ ">
                  <c:v>8264.16</c:v>
                </c:pt>
                <c:pt idx="12" formatCode="_ * #\ ##0_ ;_ * \-#\ ##0_ ;_ * &quot;-&quot;??_ ;_ @_ ">
                  <c:v>8643.8760000000002</c:v>
                </c:pt>
                <c:pt idx="13" formatCode="_ * #\ ##0_ ;_ * \-#\ ##0_ ;_ * &quot;-&quot;??_ ;_ @_ ">
                  <c:v>9038.9890000000014</c:v>
                </c:pt>
                <c:pt idx="14" formatCode="_ * #\ ##0_ ;_ * \-#\ ##0_ ;_ * &quot;-&quot;??_ ;_ @_ ">
                  <c:v>9325.6059999999998</c:v>
                </c:pt>
                <c:pt idx="15" formatCode="_ * #\ ##0_ ;_ * \-#\ ##0_ ;_ * &quot;-&quot;??_ ;_ @_ ">
                  <c:v>10188.647000000001</c:v>
                </c:pt>
                <c:pt idx="16" formatCode="_ * #\ ##0_ ;_ * \-#\ ##0_ ;_ * &quot;-&quot;??_ ;_ @_ ">
                  <c:v>10768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60-4BC4-9523-CD39119E1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077856"/>
        <c:axId val="280078248"/>
      </c:barChart>
      <c:lineChart>
        <c:grouping val="standard"/>
        <c:varyColors val="0"/>
        <c:ser>
          <c:idx val="1"/>
          <c:order val="1"/>
          <c:tx>
            <c:strRef>
              <c:f>Data!$A$10</c:f>
              <c:strCache>
                <c:ptCount val="1"/>
                <c:pt idx="0">
                  <c:v>Antall mottakere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Data!$B$2:$R$2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Data!$B$10:$R$10</c:f>
              <c:numCache>
                <c:formatCode>#,##0</c:formatCode>
                <c:ptCount val="17"/>
                <c:pt idx="0">
                  <c:v>3398</c:v>
                </c:pt>
                <c:pt idx="1">
                  <c:v>3676</c:v>
                </c:pt>
                <c:pt idx="2">
                  <c:v>3766</c:v>
                </c:pt>
                <c:pt idx="3">
                  <c:v>4013</c:v>
                </c:pt>
                <c:pt idx="4">
                  <c:v>4505</c:v>
                </c:pt>
                <c:pt idx="5">
                  <c:v>5299</c:v>
                </c:pt>
                <c:pt idx="6">
                  <c:v>5527</c:v>
                </c:pt>
                <c:pt idx="7">
                  <c:v>5742</c:v>
                </c:pt>
                <c:pt idx="8">
                  <c:v>6118</c:v>
                </c:pt>
                <c:pt idx="9">
                  <c:v>6667</c:v>
                </c:pt>
                <c:pt idx="10">
                  <c:v>7125</c:v>
                </c:pt>
                <c:pt idx="11">
                  <c:v>7517</c:v>
                </c:pt>
                <c:pt idx="12" formatCode="_ * #\ ##0_ ;_ * \-#\ ##0_ ;_ * &quot;-&quot;??_ ;_ @_ ">
                  <c:v>7781</c:v>
                </c:pt>
                <c:pt idx="13" formatCode="_ * #\ ##0_ ;_ * \-#\ ##0_ ;_ * &quot;-&quot;??_ ;_ @_ ">
                  <c:v>7927</c:v>
                </c:pt>
                <c:pt idx="14" formatCode="_ * #\ ##0_ ;_ * \-#\ ##0_ ;_ * &quot;-&quot;??_ ;_ @_ ">
                  <c:v>8033</c:v>
                </c:pt>
                <c:pt idx="15" formatCode="_ * #\ ##0_ ;_ * \-#\ ##0_ ;_ * &quot;-&quot;??_ ;_ @_ ">
                  <c:v>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0-4BC4-9523-CD39119E1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077856"/>
        <c:axId val="280078248"/>
      </c:lineChart>
      <c:catAx>
        <c:axId val="28007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0078248"/>
        <c:crosses val="autoZero"/>
        <c:auto val="1"/>
        <c:lblAlgn val="ctr"/>
        <c:lblOffset val="100"/>
        <c:noMultiLvlLbl val="0"/>
      </c:catAx>
      <c:valAx>
        <c:axId val="280078248"/>
        <c:scaling>
          <c:orientation val="minMax"/>
          <c:max val="1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007785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99899051080153E-2"/>
          <c:y val="2.7709756752846839E-2"/>
          <c:w val="0.27783759337775088"/>
          <c:h val="0.15689271911877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0.88232</cdr:x>
      <cdr:y>0.93323</cdr:y>
    </cdr:from>
    <cdr:to>
      <cdr:x>1</cdr:x>
      <cdr:y>0.99835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9594437" y="4536504"/>
          <a:ext cx="1279664" cy="316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nb-NO" sz="1400" b="1" dirty="0">
              <a:solidFill>
                <a:schemeClr val="tx1">
                  <a:lumMod val="65000"/>
                  <a:lumOff val="35000"/>
                </a:schemeClr>
              </a:solidFill>
            </a:rPr>
            <a:t>Anslag 2019</a:t>
          </a:r>
        </a:p>
      </cdr:txBody>
    </cdr:sp>
  </cdr:relSizeAnchor>
  <cdr:relSizeAnchor xmlns:cdr="http://schemas.openxmlformats.org/drawingml/2006/chartDrawing">
    <cdr:from>
      <cdr:x>1</cdr:x>
      <cdr:y>0.80962</cdr:y>
    </cdr:from>
    <cdr:to>
      <cdr:x>1</cdr:x>
      <cdr:y>0.80962</cdr:y>
    </cdr:to>
    <cdr:grpSp>
      <cdr:nvGrpSpPr>
        <cdr:cNvPr id="3" name="Gruppe 2">
          <a:extLst xmlns:a="http://schemas.openxmlformats.org/drawingml/2006/main">
            <a:ext uri="{FF2B5EF4-FFF2-40B4-BE49-F238E27FC236}">
              <a16:creationId xmlns:a16="http://schemas.microsoft.com/office/drawing/2014/main" id="{7193192F-17D0-4A78-BBA9-E9FE20C5DAB9}"/>
            </a:ext>
          </a:extLst>
        </cdr:cNvPr>
        <cdr:cNvGrpSpPr/>
      </cdr:nvGrpSpPr>
      <cdr:grpSpPr>
        <a:xfrm xmlns:a="http://schemas.openxmlformats.org/drawingml/2006/main">
          <a:off x="10874101" y="3935622"/>
          <a:ext cx="0" cy="0"/>
          <a:chOff x="10874101" y="3935622"/>
          <a:chExt cx="0" cy="0"/>
        </a:xfrm>
      </cdr:grpSpPr>
    </cdr:grpSp>
  </cdr:relSizeAnchor>
  <cdr:relSizeAnchor xmlns:cdr="http://schemas.openxmlformats.org/drawingml/2006/chartDrawing">
    <cdr:from>
      <cdr:x>0.94125</cdr:x>
      <cdr:y>0.70811</cdr:y>
    </cdr:from>
    <cdr:to>
      <cdr:x>1</cdr:x>
      <cdr:y>0.83539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9217917" y="3204889"/>
          <a:ext cx="57537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0.93026</cdr:x>
      <cdr:y>0.91339</cdr:y>
    </cdr:from>
    <cdr:to>
      <cdr:x>0.98462</cdr:x>
      <cdr:y>0.98583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8639175" y="5524500"/>
          <a:ext cx="504825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0.9159</cdr:x>
      <cdr:y>0.91181</cdr:y>
    </cdr:from>
    <cdr:to>
      <cdr:x>0.98974</cdr:x>
      <cdr:y>0.98583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8505826" y="5514975"/>
          <a:ext cx="685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0.91897</cdr:x>
      <cdr:y>0</cdr:y>
    </cdr:from>
    <cdr:to>
      <cdr:x>0.99487</cdr:x>
      <cdr:y>0.04409</cdr:y>
    </cdr:to>
    <cdr:sp macro="" textlink="">
      <cdr:nvSpPr>
        <cdr:cNvPr id="4" name="TekstSylinder 3"/>
        <cdr:cNvSpPr txBox="1"/>
      </cdr:nvSpPr>
      <cdr:spPr>
        <a:xfrm xmlns:a="http://schemas.openxmlformats.org/drawingml/2006/main">
          <a:off x="8534400" y="0"/>
          <a:ext cx="7048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 b="1"/>
            <a:t>Budsjett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08.10.2019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090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04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285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C4CB-38E8-462F-A045-655413E7573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96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742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041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337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9920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217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41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8765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354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544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943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277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82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18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70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74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02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5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59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456592"/>
            <a:ext cx="12215812" cy="34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97553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Z:\DSS\2015\via Kord\Elementer fra Kord\Arkiv\KMD\KMD_grafiskelement_de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2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456592"/>
            <a:ext cx="12215812" cy="34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28150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dirty="0">
                <a:solidFill>
                  <a:srgbClr val="000000"/>
                </a:solidFill>
              </a:rPr>
              <a:t>Kommunal- og</a:t>
            </a:r>
            <a:br>
              <a:rPr lang="nb-NO" sz="1300" dirty="0">
                <a:solidFill>
                  <a:srgbClr val="000000"/>
                </a:solidFill>
              </a:rPr>
            </a:br>
            <a:r>
              <a:rPr lang="nb-NO" sz="1300" dirty="0">
                <a:solidFill>
                  <a:srgbClr val="000000"/>
                </a:solidFill>
              </a:rPr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8785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dirty="0">
                <a:solidFill>
                  <a:srgbClr val="000000"/>
                </a:solidFill>
              </a:rPr>
              <a:t>Kommunal- og</a:t>
            </a:r>
            <a:br>
              <a:rPr lang="nb-NO" sz="1300" dirty="0">
                <a:solidFill>
                  <a:srgbClr val="000000"/>
                </a:solidFill>
              </a:rPr>
            </a:br>
            <a:r>
              <a:rPr lang="nb-NO" sz="1300" dirty="0">
                <a:solidFill>
                  <a:srgbClr val="000000"/>
                </a:solidFill>
              </a:rPr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653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456592"/>
            <a:ext cx="12215812" cy="34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</a:t>
            </a:r>
            <a:r>
              <a:rPr lang="nb-NO" sz="1200" baseline="0" dirty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96648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Startside – sett inn eget bilde</a:t>
            </a: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dirty="0">
                <a:solidFill>
                  <a:srgbClr val="000000"/>
                </a:solidFill>
              </a:rPr>
              <a:t>Kommunal- og</a:t>
            </a:r>
            <a:br>
              <a:rPr lang="nb-NO" sz="1300" dirty="0">
                <a:solidFill>
                  <a:srgbClr val="000000"/>
                </a:solidFill>
              </a:rPr>
            </a:br>
            <a:r>
              <a:rPr lang="nb-NO" sz="1300" dirty="0">
                <a:solidFill>
                  <a:srgbClr val="000000"/>
                </a:solidFill>
              </a:rPr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0983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Kapittel / Temaside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dirty="0">
                <a:solidFill>
                  <a:srgbClr val="000000"/>
                </a:solidFill>
              </a:rPr>
              <a:t>Kommunal- og</a:t>
            </a:r>
            <a:br>
              <a:rPr lang="nb-NO" sz="1300" dirty="0">
                <a:solidFill>
                  <a:srgbClr val="000000"/>
                </a:solidFill>
              </a:rPr>
            </a:br>
            <a:r>
              <a:rPr lang="nb-NO" sz="1300" dirty="0">
                <a:solidFill>
                  <a:srgbClr val="000000"/>
                </a:solidFill>
              </a:rPr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92318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</a:t>
            </a:r>
            <a:r>
              <a:rPr lang="nb-NO" sz="1200" dirty="0" err="1">
                <a:solidFill>
                  <a:srgbClr val="000000"/>
                </a:solidFill>
              </a:rPr>
              <a:t>mal:Tekst</a:t>
            </a:r>
            <a:r>
              <a:rPr lang="nb-NO" sz="1200" dirty="0">
                <a:solidFill>
                  <a:srgbClr val="000000"/>
                </a:solidFill>
              </a:rPr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srgbClr val="000000"/>
                </a:solidFill>
              </a:rPr>
              <a:t>Tips bunntekst:</a:t>
            </a:r>
          </a:p>
          <a:p>
            <a:pPr>
              <a:defRPr/>
            </a:pPr>
            <a:r>
              <a:rPr lang="nb-NO" sz="1200" b="1" dirty="0">
                <a:solidFill>
                  <a:srgbClr val="000000"/>
                </a:solidFill>
              </a:rPr>
              <a:t>For å få sidenummer, dato og tittel på presentasjon: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Klikk  på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”Sett Inn” -&gt; Topp og bunntekst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-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srgbClr val="000000"/>
                </a:solidFill>
              </a:rPr>
              <a:t>Tips bunntekst:</a:t>
            </a:r>
          </a:p>
          <a:p>
            <a:pPr>
              <a:defRPr/>
            </a:pPr>
            <a:r>
              <a:rPr lang="nb-NO" sz="1200" b="1" dirty="0">
                <a:solidFill>
                  <a:srgbClr val="000000"/>
                </a:solidFill>
              </a:rPr>
              <a:t>For å få sidenummer, dato og tittel på presentasjon: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Klikk  på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”Sett Inn” -&gt; Topp og bunntekst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- 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srgbClr val="000000"/>
                </a:solidFill>
              </a:rPr>
              <a:t>Tips  bilde: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For best oppløsning anbefales </a:t>
            </a:r>
            <a:r>
              <a:rPr lang="nb-NO" sz="1200" dirty="0" err="1">
                <a:solidFill>
                  <a:srgbClr val="000000"/>
                </a:solidFill>
              </a:rPr>
              <a:t>jpg</a:t>
            </a:r>
            <a:r>
              <a:rPr lang="nb-NO" sz="1200" dirty="0">
                <a:solidFill>
                  <a:srgbClr val="000000"/>
                </a:solidFill>
              </a:rPr>
              <a:t> og </a:t>
            </a:r>
            <a:r>
              <a:rPr lang="nb-NO" sz="1200" dirty="0" err="1">
                <a:solidFill>
                  <a:srgbClr val="000000"/>
                </a:solidFill>
              </a:rPr>
              <a:t>png-format</a:t>
            </a:r>
            <a:r>
              <a:rPr lang="nb-NO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Tekst med kulepunkter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srgbClr val="000000"/>
                </a:solidFill>
              </a:rPr>
              <a:t>Tips  bilde: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For best oppløsning anbefales </a:t>
            </a:r>
            <a:r>
              <a:rPr lang="nb-NO" sz="1200" dirty="0" err="1">
                <a:solidFill>
                  <a:srgbClr val="000000"/>
                </a:solidFill>
              </a:rPr>
              <a:t>jpg</a:t>
            </a:r>
            <a:r>
              <a:rPr lang="nb-NO" sz="1200" dirty="0">
                <a:solidFill>
                  <a:srgbClr val="000000"/>
                </a:solidFill>
              </a:rPr>
              <a:t> og </a:t>
            </a:r>
            <a:r>
              <a:rPr lang="nb-NO" sz="1200" dirty="0" err="1">
                <a:solidFill>
                  <a:srgbClr val="000000"/>
                </a:solidFill>
              </a:rPr>
              <a:t>png-format</a:t>
            </a:r>
            <a:r>
              <a:rPr lang="nb-NO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srgbClr val="000000"/>
                </a:solidFill>
              </a:rPr>
              <a:t>Tips bunntekst:</a:t>
            </a:r>
          </a:p>
          <a:p>
            <a:pPr>
              <a:defRPr/>
            </a:pPr>
            <a:r>
              <a:rPr lang="nb-NO" sz="1200" b="1" dirty="0">
                <a:solidFill>
                  <a:srgbClr val="000000"/>
                </a:solidFill>
              </a:rPr>
              <a:t>For å få sidenummer, dato og tittel på presentasjon: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Klikk  på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”Sett Inn” -&gt; Topp og bunntekst</a:t>
            </a:r>
          </a:p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- 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DSS\2015\via Kord\Elementer fra Kord\Arkiv\KMD\KMD_grafiskelement_de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2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3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Sluttside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dirty="0">
                <a:solidFill>
                  <a:srgbClr val="000000"/>
                </a:solidFill>
              </a:rPr>
              <a:t>Kommunal- og</a:t>
            </a:r>
            <a:br>
              <a:rPr lang="nb-NO" sz="1300" dirty="0">
                <a:solidFill>
                  <a:srgbClr val="000000"/>
                </a:solidFill>
              </a:rPr>
            </a:br>
            <a:r>
              <a:rPr lang="nb-NO" sz="1300" dirty="0">
                <a:solidFill>
                  <a:srgbClr val="000000"/>
                </a:solidFill>
              </a:rPr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6151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rgbClr val="000000"/>
                </a:solidFill>
              </a:rPr>
              <a:t>Bokmål mal: Sluttside Alternativ 2 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dirty="0">
                <a:solidFill>
                  <a:srgbClr val="000000"/>
                </a:solidFill>
              </a:rPr>
              <a:t>Kommunal- og</a:t>
            </a:r>
            <a:br>
              <a:rPr lang="nb-NO" sz="1300" dirty="0">
                <a:solidFill>
                  <a:srgbClr val="000000"/>
                </a:solidFill>
              </a:rPr>
            </a:br>
            <a:r>
              <a:rPr lang="nb-NO" sz="1300" dirty="0">
                <a:solidFill>
                  <a:srgbClr val="000000"/>
                </a:solidFill>
              </a:rPr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5230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>
            <a:spLocks noChangeArrowheads="1"/>
          </p:cNvSpPr>
          <p:nvPr userDrawn="1"/>
        </p:nvSpPr>
        <p:spPr bwMode="auto">
          <a:xfrm>
            <a:off x="-95251" y="-304800"/>
            <a:ext cx="1012825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1200">
                <a:solidFill>
                  <a:srgbClr val="000000"/>
                </a:solidFill>
              </a:rPr>
              <a:t>Norsk mal:1 utfallende bilde</a:t>
            </a:r>
          </a:p>
        </p:txBody>
      </p:sp>
      <p:sp>
        <p:nvSpPr>
          <p:cNvPr id="4" name="TekstSylinder 9"/>
          <p:cNvSpPr txBox="1">
            <a:spLocks noChangeArrowheads="1"/>
          </p:cNvSpPr>
          <p:nvPr userDrawn="1"/>
        </p:nvSpPr>
        <p:spPr bwMode="auto">
          <a:xfrm>
            <a:off x="-3024717" y="4745038"/>
            <a:ext cx="26881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1200" b="1">
                <a:solidFill>
                  <a:srgbClr val="000000"/>
                </a:solidFill>
              </a:rPr>
              <a:t>Tips  bilde:</a:t>
            </a:r>
          </a:p>
          <a:p>
            <a:pPr>
              <a:defRPr/>
            </a:pPr>
            <a:r>
              <a:rPr lang="nb-NO" altLang="nb-NO" sz="1200">
                <a:solidFill>
                  <a:srgbClr val="000000"/>
                </a:solidFill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5" name="TekstSylinder 10"/>
          <p:cNvSpPr txBox="1">
            <a:spLocks noChangeArrowheads="1"/>
          </p:cNvSpPr>
          <p:nvPr userDrawn="1"/>
        </p:nvSpPr>
        <p:spPr bwMode="auto">
          <a:xfrm>
            <a:off x="-3073400" y="3716338"/>
            <a:ext cx="2688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1200" b="1">
                <a:solidFill>
                  <a:srgbClr val="000000"/>
                </a:solidFill>
              </a:rPr>
              <a:t>Tips  bilde:</a:t>
            </a:r>
          </a:p>
          <a:p>
            <a:pPr>
              <a:defRPr/>
            </a:pPr>
            <a:r>
              <a:rPr lang="nb-NO" altLang="nb-NO" sz="1200">
                <a:solidFill>
                  <a:srgbClr val="000000"/>
                </a:solidFill>
              </a:rPr>
              <a:t>For best oppløsning anbefales jpg og png-format.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906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D193-EF88-4A7E-9E12-F1BC4EC7FF1D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22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>
            <a:spLocks noChangeArrowheads="1"/>
          </p:cNvSpPr>
          <p:nvPr userDrawn="1"/>
        </p:nvSpPr>
        <p:spPr bwMode="auto">
          <a:xfrm>
            <a:off x="-95251" y="-304800"/>
            <a:ext cx="1012825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1200">
                <a:solidFill>
                  <a:srgbClr val="000000"/>
                </a:solidFill>
              </a:rPr>
              <a:t>Norsk mal: Tekst med kulepunkter – 3 vertikale bilder</a:t>
            </a:r>
          </a:p>
        </p:txBody>
      </p:sp>
      <p:sp>
        <p:nvSpPr>
          <p:cNvPr id="11" name="TekstSylinder 9"/>
          <p:cNvSpPr txBox="1">
            <a:spLocks noChangeArrowheads="1"/>
          </p:cNvSpPr>
          <p:nvPr userDrawn="1"/>
        </p:nvSpPr>
        <p:spPr bwMode="auto">
          <a:xfrm>
            <a:off x="-3073400" y="5299076"/>
            <a:ext cx="2688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1200" b="1">
                <a:solidFill>
                  <a:srgbClr val="000000"/>
                </a:solidFill>
              </a:rPr>
              <a:t>Tips  bilde:</a:t>
            </a:r>
          </a:p>
          <a:p>
            <a:pPr>
              <a:defRPr/>
            </a:pPr>
            <a:r>
              <a:rPr lang="nb-NO" altLang="nb-NO" sz="1200">
                <a:solidFill>
                  <a:srgbClr val="000000"/>
                </a:solidFill>
              </a:rPr>
              <a:t>For best oppløsning anbefales jpg og png-format.</a:t>
            </a:r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906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8496944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8496373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600000" y="0"/>
            <a:ext cx="2592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9600000" y="2116800"/>
            <a:ext cx="2592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9600000" y="4230000"/>
            <a:ext cx="2592000" cy="208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0CD5-9B53-4BBB-88BB-B67A99020E2C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80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95251" y="-304800"/>
            <a:ext cx="1012825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1200">
                <a:solidFill>
                  <a:srgbClr val="000000"/>
                </a:solidFill>
              </a:rPr>
              <a:t>Norsk mal: Tekst med kulepunkter - 1 vertikalt bilde</a:t>
            </a:r>
          </a:p>
        </p:txBody>
      </p:sp>
      <p:sp>
        <p:nvSpPr>
          <p:cNvPr id="6" name="TekstSylinder 9"/>
          <p:cNvSpPr txBox="1">
            <a:spLocks noChangeArrowheads="1"/>
          </p:cNvSpPr>
          <p:nvPr userDrawn="1"/>
        </p:nvSpPr>
        <p:spPr bwMode="auto">
          <a:xfrm>
            <a:off x="-3073400" y="5299076"/>
            <a:ext cx="2688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1200" b="1">
                <a:solidFill>
                  <a:srgbClr val="000000"/>
                </a:solidFill>
              </a:rPr>
              <a:t>Tips  bilde:</a:t>
            </a:r>
          </a:p>
          <a:p>
            <a:pPr>
              <a:defRPr/>
            </a:pPr>
            <a:r>
              <a:rPr lang="nb-NO" altLang="nb-NO" sz="1200">
                <a:solidFill>
                  <a:srgbClr val="000000"/>
                </a:solidFill>
              </a:rPr>
              <a:t>For best oppløsning anbefales jpg og png-format.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906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8496944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8496373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9600000" y="0"/>
            <a:ext cx="2586723" cy="6328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727E-6728-4E27-89BA-625A463A7720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7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Star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456592"/>
            <a:ext cx="12215812" cy="34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17224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Slut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456592"/>
            <a:ext cx="12215812" cy="34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87063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0CFA0-78A4-4FAD-A11D-5CF225CEC2A8}" type="datetime1">
              <a:rPr lang="nb-NO" smtClean="0"/>
              <a:t>08.10.2019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292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  <a:r>
              <a:rPr lang="nb-NO" sz="1200" baseline="0" dirty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0CB-8540-47E5-BF43-F28194CD9400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F778-6A84-482A-819A-4CBADFF38A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65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Kapittel /</a:t>
            </a:r>
            <a:r>
              <a:rPr lang="nb-NO" sz="1200" baseline="0" dirty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8. oktober 2019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/>
              <a:t>Kommunal- og moderniseringsdepartementet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2" r:id="rId2"/>
    <p:sldLayoutId id="2147483988" r:id="rId3"/>
    <p:sldLayoutId id="2147483995" r:id="rId4"/>
    <p:sldLayoutId id="2147483989" r:id="rId5"/>
    <p:sldLayoutId id="2147483962" r:id="rId6"/>
    <p:sldLayoutId id="2147483963" r:id="rId7"/>
    <p:sldLayoutId id="2147483964" r:id="rId8"/>
    <p:sldLayoutId id="2147483965" r:id="rId9"/>
    <p:sldLayoutId id="2147483983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93" r:id="rId16"/>
    <p:sldLayoutId id="2147483994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srgbClr val="000000"/>
                </a:solidFill>
              </a:rPr>
              <a:pPr>
                <a:defRPr/>
              </a:pPr>
              <a:t>8. oktober 2019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Tittel på presentasjonen</a:t>
            </a: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dirty="0">
                <a:solidFill>
                  <a:srgbClr val="000000"/>
                </a:solidFill>
              </a:rPr>
              <a:t>Kommunal- og moderniseringsdepartementet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08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9" r:id="rId20"/>
    <p:sldLayoutId id="2147484020" r:id="rId21"/>
    <p:sldLayoutId id="2147484021" r:id="rId22"/>
    <p:sldLayoutId id="2147484022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Statssekretær Lars Jacob Hiim	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Rogaland fylkeskommune, 8.10.2019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Statsbudsjettet 2020</a:t>
            </a:r>
          </a:p>
        </p:txBody>
      </p:sp>
    </p:spTree>
    <p:extLst>
      <p:ext uri="{BB962C8B-B14F-4D97-AF65-F5344CB8AC3E}">
        <p14:creationId xmlns:p14="http://schemas.microsoft.com/office/powerpoint/2010/main" val="199979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01" y="1652864"/>
            <a:ext cx="4464496" cy="39482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Demografi- og pensjonskostnader 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5231779" y="1652864"/>
            <a:ext cx="6212617" cy="3951434"/>
            <a:chOff x="5298850" y="1652864"/>
            <a:chExt cx="6212617" cy="3951434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8850" y="1652864"/>
              <a:ext cx="6212617" cy="3948250"/>
            </a:xfrm>
            <a:prstGeom prst="rect">
              <a:avLst/>
            </a:prstGeom>
          </p:spPr>
        </p:pic>
        <p:cxnSp>
          <p:nvCxnSpPr>
            <p:cNvPr id="7" name="Gerade Verbindung 116"/>
            <p:cNvCxnSpPr/>
            <p:nvPr/>
          </p:nvCxnSpPr>
          <p:spPr>
            <a:xfrm flipV="1">
              <a:off x="5303910" y="5601114"/>
              <a:ext cx="6207557" cy="318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kstSylinder 8"/>
          <p:cNvSpPr txBox="1"/>
          <p:nvPr/>
        </p:nvSpPr>
        <p:spPr>
          <a:xfrm>
            <a:off x="5519936" y="292032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Veksten i frie inntekter dekker økte demografi- og pensjonskostnader i 2020</a:t>
            </a:r>
          </a:p>
        </p:txBody>
      </p:sp>
    </p:spTree>
    <p:extLst>
      <p:ext uri="{BB962C8B-B14F-4D97-AF65-F5344CB8AC3E}">
        <p14:creationId xmlns:p14="http://schemas.microsoft.com/office/powerpoint/2010/main" val="35406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84" y="1652864"/>
            <a:ext cx="4448652" cy="3936376"/>
          </a:xfrm>
          <a:prstGeom prst="rect">
            <a:avLst/>
          </a:prstGeom>
        </p:spPr>
      </p:pic>
      <p:grpSp>
        <p:nvGrpSpPr>
          <p:cNvPr id="4" name="Gruppe 3"/>
          <p:cNvGrpSpPr/>
          <p:nvPr/>
        </p:nvGrpSpPr>
        <p:grpSpPr>
          <a:xfrm>
            <a:off x="5298850" y="1268760"/>
            <a:ext cx="6212617" cy="4335538"/>
            <a:chOff x="5298850" y="1652864"/>
            <a:chExt cx="6212617" cy="3951434"/>
          </a:xfrm>
        </p:grpSpPr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8850" y="1652864"/>
              <a:ext cx="6212617" cy="3948250"/>
            </a:xfrm>
            <a:prstGeom prst="rect">
              <a:avLst/>
            </a:prstGeom>
          </p:spPr>
        </p:pic>
        <p:cxnSp>
          <p:nvCxnSpPr>
            <p:cNvPr id="9" name="Gerade Verbindung 116"/>
            <p:cNvCxnSpPr/>
            <p:nvPr/>
          </p:nvCxnSpPr>
          <p:spPr>
            <a:xfrm flipV="1">
              <a:off x="5303910" y="5601114"/>
              <a:ext cx="6207557" cy="318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Gerade Verbindung 116"/>
          <p:cNvCxnSpPr/>
          <p:nvPr/>
        </p:nvCxnSpPr>
        <p:spPr>
          <a:xfrm>
            <a:off x="706184" y="5581761"/>
            <a:ext cx="4448652" cy="7479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5725426" y="1976584"/>
            <a:ext cx="5381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Satsinger innenfor veksten i frie inntekter: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Tidlig innsats i skolen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Satsing på rusfeltet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7"/>
          <a:stretch/>
        </p:blipFill>
        <p:spPr>
          <a:xfrm>
            <a:off x="706184" y="1268760"/>
            <a:ext cx="4453712" cy="43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296863"/>
            <a:ext cx="9720751" cy="1143000"/>
          </a:xfrm>
        </p:spPr>
        <p:txBody>
          <a:bodyPr>
            <a:normAutofit/>
          </a:bodyPr>
          <a:lstStyle/>
          <a:p>
            <a:br>
              <a:rPr lang="nb-NO" dirty="0"/>
            </a:br>
            <a:r>
              <a:rPr lang="nb-NO" sz="3100" dirty="0"/>
              <a:t>Vekst i frie inntekter 2020 – handlingsrom 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098901"/>
              </p:ext>
            </p:extLst>
          </p:nvPr>
        </p:nvGraphicFramePr>
        <p:xfrm>
          <a:off x="982663" y="1825625"/>
          <a:ext cx="10153649" cy="3873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126">
                  <a:extLst>
                    <a:ext uri="{9D8B030D-6E8A-4147-A177-3AD203B41FA5}">
                      <a16:colId xmlns:a16="http://schemas.microsoft.com/office/drawing/2014/main" val="3258025164"/>
                    </a:ext>
                  </a:extLst>
                </a:gridCol>
                <a:gridCol w="2190523">
                  <a:extLst>
                    <a:ext uri="{9D8B030D-6E8A-4147-A177-3AD203B41FA5}">
                      <a16:colId xmlns:a16="http://schemas.microsoft.com/office/drawing/2014/main" val="419357498"/>
                    </a:ext>
                  </a:extLst>
                </a:gridCol>
              </a:tblGrid>
              <a:tr h="634604">
                <a:tc>
                  <a:txBody>
                    <a:bodyPr/>
                    <a:lstStyle/>
                    <a:p>
                      <a:pPr algn="l" fontAlgn="ctr"/>
                      <a:r>
                        <a:rPr lang="nb-NO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Mrd. kroner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004622"/>
                  </a:ext>
                </a:extLst>
              </a:tr>
              <a:tr h="7001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Vekst frie inntekter</a:t>
                      </a:r>
                      <a:endParaRPr lang="nb-NO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nb-NO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353421"/>
                  </a:ext>
                </a:extLst>
              </a:tr>
              <a:tr h="634604">
                <a:tc>
                  <a:txBody>
                    <a:bodyPr/>
                    <a:lstStyle/>
                    <a:p>
                      <a:pPr algn="l" fontAlgn="ctr"/>
                      <a:r>
                        <a:rPr lang="nb-NO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-merkostnader til demografi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  <a:endParaRPr lang="nb-NO" sz="2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21531"/>
                  </a:ext>
                </a:extLst>
              </a:tr>
              <a:tr h="634604">
                <a:tc>
                  <a:txBody>
                    <a:bodyPr/>
                    <a:lstStyle/>
                    <a:p>
                      <a:pPr algn="l" fontAlgn="ctr"/>
                      <a:r>
                        <a:rPr lang="nb-NO" sz="2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+reduserte kostnader til pensjon</a:t>
                      </a:r>
                      <a:endParaRPr lang="nb-NO" sz="2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nb-NO" sz="2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67111"/>
                  </a:ext>
                </a:extLst>
              </a:tr>
              <a:tr h="634604">
                <a:tc>
                  <a:txBody>
                    <a:bodyPr/>
                    <a:lstStyle/>
                    <a:p>
                      <a:pPr algn="l" fontAlgn="ctr"/>
                      <a:r>
                        <a:rPr lang="nb-NO" sz="2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-satsinger innenfor veksten i frie</a:t>
                      </a:r>
                      <a:r>
                        <a:rPr lang="nb-NO" sz="28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b-NO" sz="2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inntekter</a:t>
                      </a:r>
                      <a:endParaRPr lang="nb-NO" sz="2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-0,55</a:t>
                      </a:r>
                      <a:endParaRPr lang="nb-NO" sz="2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103566"/>
                  </a:ext>
                </a:extLst>
              </a:tr>
              <a:tr h="634604">
                <a:tc>
                  <a:txBody>
                    <a:bodyPr/>
                    <a:lstStyle/>
                    <a:p>
                      <a:pPr algn="l" fontAlgn="ctr"/>
                      <a:r>
                        <a:rPr lang="nb-NO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Økt handlingsrom </a:t>
                      </a:r>
                      <a:endParaRPr lang="nb-NO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29964"/>
                  </a:ext>
                </a:extLst>
              </a:tr>
            </a:tbl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12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4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743387"/>
          </a:xfrm>
        </p:spPr>
        <p:txBody>
          <a:bodyPr/>
          <a:lstStyle/>
          <a:p>
            <a:r>
              <a:rPr lang="nb-NO" dirty="0"/>
              <a:t>Handlingsrom i frie </a:t>
            </a:r>
            <a:r>
              <a:rPr lang="nb-NO"/>
              <a:t>inntekter 2011–2020 </a:t>
            </a:r>
            <a:r>
              <a:rPr lang="nb-NO" dirty="0"/>
              <a:t>	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1025178"/>
              </p:ext>
            </p:extLst>
          </p:nvPr>
        </p:nvGraphicFramePr>
        <p:xfrm>
          <a:off x="1198563" y="1590675"/>
          <a:ext cx="972197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198398" y="104025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Kilde: </a:t>
            </a:r>
            <a:r>
              <a:rPr lang="nb-NO" sz="1400" dirty="0" err="1"/>
              <a:t>Prop</a:t>
            </a:r>
            <a:r>
              <a:rPr lang="nb-NO" sz="1400" dirty="0"/>
              <a:t>. 1 S for de respektive år</a:t>
            </a:r>
          </a:p>
        </p:txBody>
      </p:sp>
    </p:spTree>
    <p:extLst>
      <p:ext uri="{BB962C8B-B14F-4D97-AF65-F5344CB8AC3E}">
        <p14:creationId xmlns:p14="http://schemas.microsoft.com/office/powerpoint/2010/main" val="22969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/>
          <p:cNvSpPr/>
          <p:nvPr/>
        </p:nvSpPr>
        <p:spPr>
          <a:xfrm>
            <a:off x="7047307" y="2838369"/>
            <a:ext cx="2036628" cy="5440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Forslag vekst frie inntekter: 1,3 mrd. kr </a:t>
            </a:r>
          </a:p>
        </p:txBody>
      </p:sp>
      <p:cxnSp>
        <p:nvCxnSpPr>
          <p:cNvPr id="5" name="Rett linje 4"/>
          <p:cNvCxnSpPr/>
          <p:nvPr/>
        </p:nvCxnSpPr>
        <p:spPr>
          <a:xfrm flipV="1">
            <a:off x="1947287" y="5358454"/>
            <a:ext cx="8977276" cy="17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/>
        </p:nvSpPr>
        <p:spPr>
          <a:xfrm>
            <a:off x="3935760" y="552067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536160" y="5520679"/>
            <a:ext cx="112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428562" y="1628082"/>
            <a:ext cx="2633744" cy="1015663"/>
          </a:xfrm>
          <a:prstGeom prst="rect">
            <a:avLst/>
          </a:prstGeom>
          <a:gradFill>
            <a:gsLst>
              <a:gs pos="6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/>
              <a:t>Nytt anslag på kommunenes inntekter i Prop. 1 S</a:t>
            </a:r>
            <a:endParaRPr lang="nb-NO" sz="2000" b="1" i="1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479377" y="3143130"/>
            <a:ext cx="2058396" cy="707886"/>
          </a:xfrm>
          <a:prstGeom prst="rect">
            <a:avLst/>
          </a:prstGeo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/>
              <a:t>Anslag i RNB</a:t>
            </a:r>
            <a:r>
              <a:rPr lang="nb-NO" sz="2000" b="1" dirty="0"/>
              <a:t> </a:t>
            </a:r>
            <a:r>
              <a:rPr lang="nb-NO" sz="2000" b="1"/>
              <a:t>våren </a:t>
            </a:r>
            <a:r>
              <a:rPr lang="nb-NO" sz="2000" b="1" dirty="0"/>
              <a:t>2019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742950" y="269421"/>
            <a:ext cx="1080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latin typeface="Arial Black" panose="020B0A04020102020204" pitchFamily="34" charset="0"/>
              </a:rPr>
              <a:t>Vekst i frie inntekter fra 2019 til 2020</a:t>
            </a:r>
          </a:p>
        </p:txBody>
      </p:sp>
      <p:cxnSp>
        <p:nvCxnSpPr>
          <p:cNvPr id="34" name="Rett pilkobling 33"/>
          <p:cNvCxnSpPr/>
          <p:nvPr/>
        </p:nvCxnSpPr>
        <p:spPr>
          <a:xfrm flipH="1">
            <a:off x="3062306" y="1633525"/>
            <a:ext cx="35803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kobling 44"/>
          <p:cNvCxnSpPr/>
          <p:nvPr/>
        </p:nvCxnSpPr>
        <p:spPr>
          <a:xfrm flipH="1">
            <a:off x="2537773" y="3388569"/>
            <a:ext cx="93337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kobling 48"/>
          <p:cNvCxnSpPr/>
          <p:nvPr/>
        </p:nvCxnSpPr>
        <p:spPr>
          <a:xfrm flipV="1">
            <a:off x="5507776" y="2838369"/>
            <a:ext cx="1539531" cy="5359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kobling 50"/>
          <p:cNvCxnSpPr/>
          <p:nvPr/>
        </p:nvCxnSpPr>
        <p:spPr>
          <a:xfrm>
            <a:off x="5501628" y="1670862"/>
            <a:ext cx="1539578" cy="1172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/>
          <p:cNvSpPr txBox="1"/>
          <p:nvPr/>
        </p:nvSpPr>
        <p:spPr>
          <a:xfrm>
            <a:off x="3420336" y="1624378"/>
            <a:ext cx="2106879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b="1" dirty="0"/>
          </a:p>
          <a:p>
            <a:pPr algn="ctr"/>
            <a:r>
              <a:rPr lang="nb-NO" b="1" dirty="0"/>
              <a:t>Oppjustert skatteanslag for 2019: </a:t>
            </a:r>
          </a:p>
          <a:p>
            <a:pPr algn="ctr"/>
            <a:r>
              <a:rPr lang="nb-NO" b="1" dirty="0"/>
              <a:t>4,9 mrd. kroner </a:t>
            </a:r>
          </a:p>
          <a:p>
            <a:endParaRPr lang="nb-NO" b="1" dirty="0"/>
          </a:p>
        </p:txBody>
      </p:sp>
      <p:sp>
        <p:nvSpPr>
          <p:cNvPr id="26" name="Rektangel 25"/>
          <p:cNvSpPr/>
          <p:nvPr/>
        </p:nvSpPr>
        <p:spPr>
          <a:xfrm>
            <a:off x="3420336" y="3383125"/>
            <a:ext cx="2093496" cy="199229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/>
          <p:cNvSpPr/>
          <p:nvPr/>
        </p:nvSpPr>
        <p:spPr>
          <a:xfrm>
            <a:off x="7053410" y="3383126"/>
            <a:ext cx="2036626" cy="199229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432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1415" y="260648"/>
            <a:ext cx="9792000" cy="1548173"/>
          </a:xfrm>
        </p:spPr>
        <p:txBody>
          <a:bodyPr/>
          <a:lstStyle/>
          <a:p>
            <a:r>
              <a:rPr lang="nb-NO" dirty="0"/>
              <a:t>Mange viktige satsinger</a:t>
            </a:r>
          </a:p>
        </p:txBody>
      </p:sp>
      <p:pic>
        <p:nvPicPr>
          <p:cNvPr id="46" name="Bilde 4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065" y="2340303"/>
            <a:ext cx="2160240" cy="1984126"/>
          </a:xfrm>
          <a:prstGeom prst="rect">
            <a:avLst/>
          </a:prstGeom>
        </p:spPr>
      </p:pic>
      <p:grpSp>
        <p:nvGrpSpPr>
          <p:cNvPr id="49" name="Gruppe 48"/>
          <p:cNvGrpSpPr/>
          <p:nvPr/>
        </p:nvGrpSpPr>
        <p:grpSpPr>
          <a:xfrm>
            <a:off x="9695643" y="4259179"/>
            <a:ext cx="2160240" cy="904231"/>
            <a:chOff x="623392" y="4101842"/>
            <a:chExt cx="3246753" cy="1079338"/>
          </a:xfrm>
        </p:grpSpPr>
        <p:sp>
          <p:nvSpPr>
            <p:cNvPr id="50" name="Rektangel 49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kstSylinder 50"/>
            <p:cNvSpPr txBox="1"/>
            <p:nvPr/>
          </p:nvSpPr>
          <p:spPr>
            <a:xfrm>
              <a:off x="623392" y="4178549"/>
              <a:ext cx="3246753" cy="844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Styrket satsing på </a:t>
              </a:r>
              <a:r>
                <a:rPr lang="nn-NO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bredbånd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Gerade Verbindung 107"/>
            <p:cNvCxnSpPr/>
            <p:nvPr/>
          </p:nvCxnSpPr>
          <p:spPr>
            <a:xfrm flipV="1">
              <a:off x="623392" y="5174088"/>
              <a:ext cx="3237955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e 53"/>
          <p:cNvGrpSpPr/>
          <p:nvPr/>
        </p:nvGrpSpPr>
        <p:grpSpPr>
          <a:xfrm>
            <a:off x="472317" y="4259179"/>
            <a:ext cx="2160240" cy="932038"/>
            <a:chOff x="623392" y="4101842"/>
            <a:chExt cx="3246753" cy="1079338"/>
          </a:xfrm>
        </p:grpSpPr>
        <p:sp>
          <p:nvSpPr>
            <p:cNvPr id="55" name="Rektangel 54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kstSylinder 55"/>
            <p:cNvSpPr txBox="1"/>
            <p:nvPr/>
          </p:nvSpPr>
          <p:spPr>
            <a:xfrm>
              <a:off x="623392" y="4240858"/>
              <a:ext cx="3246753" cy="83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2 000 </a:t>
              </a:r>
              <a:r>
                <a:rPr lang="nn-NO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heldøgns</a:t>
              </a:r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 omsorgsplasser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Gerade Verbindung 107"/>
            <p:cNvCxnSpPr/>
            <p:nvPr/>
          </p:nvCxnSpPr>
          <p:spPr>
            <a:xfrm flipV="1">
              <a:off x="623392" y="5174088"/>
              <a:ext cx="3237955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/>
          <p:cNvGrpSpPr/>
          <p:nvPr/>
        </p:nvGrpSpPr>
        <p:grpSpPr>
          <a:xfrm>
            <a:off x="2756850" y="4324427"/>
            <a:ext cx="2162632" cy="866787"/>
            <a:chOff x="612768" y="4131294"/>
            <a:chExt cx="3250348" cy="1049886"/>
          </a:xfrm>
        </p:grpSpPr>
        <p:sp>
          <p:nvSpPr>
            <p:cNvPr id="61" name="Rektangel 60"/>
            <p:cNvSpPr/>
            <p:nvPr/>
          </p:nvSpPr>
          <p:spPr>
            <a:xfrm>
              <a:off x="623460" y="4131294"/>
              <a:ext cx="3239656" cy="1042794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kstSylinder 61"/>
            <p:cNvSpPr txBox="1"/>
            <p:nvPr/>
          </p:nvSpPr>
          <p:spPr>
            <a:xfrm>
              <a:off x="612768" y="4236104"/>
              <a:ext cx="3246753" cy="85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Foreldrebetaling i SFO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Gerade Verbindung 107"/>
            <p:cNvCxnSpPr/>
            <p:nvPr/>
          </p:nvCxnSpPr>
          <p:spPr>
            <a:xfrm flipV="1">
              <a:off x="623392" y="5174088"/>
              <a:ext cx="3237955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e 64"/>
          <p:cNvGrpSpPr/>
          <p:nvPr/>
        </p:nvGrpSpPr>
        <p:grpSpPr>
          <a:xfrm>
            <a:off x="5083652" y="4259179"/>
            <a:ext cx="2160240" cy="916555"/>
            <a:chOff x="623392" y="4101842"/>
            <a:chExt cx="3246753" cy="1079338"/>
          </a:xfrm>
        </p:grpSpPr>
        <p:sp>
          <p:nvSpPr>
            <p:cNvPr id="66" name="Rektangel 65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kstSylinder 66"/>
            <p:cNvSpPr txBox="1"/>
            <p:nvPr/>
          </p:nvSpPr>
          <p:spPr>
            <a:xfrm>
              <a:off x="623392" y="4240858"/>
              <a:ext cx="3246753" cy="83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Nytt </a:t>
              </a:r>
              <a:r>
                <a:rPr lang="nn-NO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tilskudd</a:t>
              </a:r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 til </a:t>
              </a:r>
            </a:p>
            <a:p>
              <a:pPr algn="ctr"/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fylkesvei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Gerade Verbindung 107"/>
            <p:cNvCxnSpPr/>
            <p:nvPr/>
          </p:nvCxnSpPr>
          <p:spPr>
            <a:xfrm flipV="1">
              <a:off x="623392" y="5174088"/>
              <a:ext cx="3237955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Bilde 7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144" y="2340303"/>
            <a:ext cx="2160240" cy="1999740"/>
          </a:xfrm>
          <a:prstGeom prst="rect">
            <a:avLst/>
          </a:prstGeom>
        </p:spPr>
      </p:pic>
      <p:grpSp>
        <p:nvGrpSpPr>
          <p:cNvPr id="70" name="Gruppe 69"/>
          <p:cNvGrpSpPr/>
          <p:nvPr/>
        </p:nvGrpSpPr>
        <p:grpSpPr>
          <a:xfrm>
            <a:off x="7399318" y="4342061"/>
            <a:ext cx="2160240" cy="833673"/>
            <a:chOff x="623392" y="4101842"/>
            <a:chExt cx="3246753" cy="1079338"/>
          </a:xfrm>
        </p:grpSpPr>
        <p:sp>
          <p:nvSpPr>
            <p:cNvPr id="71" name="Rektangel 70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kstSylinder 71"/>
            <p:cNvSpPr txBox="1"/>
            <p:nvPr/>
          </p:nvSpPr>
          <p:spPr>
            <a:xfrm>
              <a:off x="623392" y="4240858"/>
              <a:ext cx="3246753" cy="518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Grønn</a:t>
              </a:r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 skipsfart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3" name="Gerade Verbindung 107"/>
            <p:cNvCxnSpPr/>
            <p:nvPr/>
          </p:nvCxnSpPr>
          <p:spPr>
            <a:xfrm flipV="1">
              <a:off x="623392" y="5174088"/>
              <a:ext cx="3237955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Bilde 7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4538" y="2324500"/>
            <a:ext cx="2160241" cy="1999927"/>
          </a:xfrm>
          <a:prstGeom prst="rect">
            <a:avLst/>
          </a:prstGeom>
        </p:spPr>
      </p:pic>
      <p:pic>
        <p:nvPicPr>
          <p:cNvPr id="76" name="Bilde 7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089" y="2345920"/>
            <a:ext cx="2160240" cy="1983817"/>
          </a:xfrm>
          <a:prstGeom prst="rect">
            <a:avLst/>
          </a:prstGeom>
        </p:spPr>
      </p:pic>
      <p:pic>
        <p:nvPicPr>
          <p:cNvPr id="78" name="Bilde 7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76" y="2361093"/>
            <a:ext cx="2147328" cy="1990972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2021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Ressurskrevende tjenester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60585"/>
              </p:ext>
            </p:extLst>
          </p:nvPr>
        </p:nvGraphicFramePr>
        <p:xfrm>
          <a:off x="1198563" y="1592263"/>
          <a:ext cx="97917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1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tel 1"/>
          <p:cNvSpPr txBox="1">
            <a:spLocks/>
          </p:cNvSpPr>
          <p:nvPr/>
        </p:nvSpPr>
        <p:spPr bwMode="auto">
          <a:xfrm>
            <a:off x="1198398" y="296863"/>
            <a:ext cx="97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dirty="0">
                <a:solidFill>
                  <a:srgbClr val="000000"/>
                </a:solidFill>
              </a:rPr>
              <a:t>Omstilling og nytenkning – bedre tjenester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23" y="1653919"/>
            <a:ext cx="5880301" cy="3919684"/>
          </a:xfrm>
          <a:prstGeom prst="rect">
            <a:avLst/>
          </a:prstGeom>
        </p:spPr>
      </p:pic>
      <p:grpSp>
        <p:nvGrpSpPr>
          <p:cNvPr id="118" name="Gruppe 117"/>
          <p:cNvGrpSpPr/>
          <p:nvPr/>
        </p:nvGrpSpPr>
        <p:grpSpPr>
          <a:xfrm>
            <a:off x="6744072" y="1653918"/>
            <a:ext cx="4767395" cy="3926315"/>
            <a:chOff x="5298850" y="1652864"/>
            <a:chExt cx="6212617" cy="3951434"/>
          </a:xfrm>
        </p:grpSpPr>
        <p:pic>
          <p:nvPicPr>
            <p:cNvPr id="119" name="Bilde 1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8850" y="1652864"/>
              <a:ext cx="6212617" cy="3948250"/>
            </a:xfrm>
            <a:prstGeom prst="rect">
              <a:avLst/>
            </a:prstGeom>
          </p:spPr>
        </p:pic>
        <p:cxnSp>
          <p:nvCxnSpPr>
            <p:cNvPr id="120" name="Gerade Verbindung 116"/>
            <p:cNvCxnSpPr/>
            <p:nvPr/>
          </p:nvCxnSpPr>
          <p:spPr>
            <a:xfrm flipV="1">
              <a:off x="5303910" y="5601114"/>
              <a:ext cx="6207557" cy="318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Sylinder 1"/>
          <p:cNvSpPr txBox="1"/>
          <p:nvPr/>
        </p:nvSpPr>
        <p:spPr>
          <a:xfrm>
            <a:off x="7543593" y="2403964"/>
            <a:ext cx="31683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Omstilling og effektivisering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Innovasjon og digitalisering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9127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7"/>
          <p:cNvSpPr/>
          <p:nvPr/>
        </p:nvSpPr>
        <p:spPr>
          <a:xfrm>
            <a:off x="715279" y="1584763"/>
            <a:ext cx="4448652" cy="3984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 algn="ctr">
              <a:spcAft>
                <a:spcPts val="800"/>
              </a:spcAft>
            </a:pP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799" y="296652"/>
            <a:ext cx="10334545" cy="1143000"/>
          </a:xfrm>
        </p:spPr>
        <p:txBody>
          <a:bodyPr>
            <a:normAutofit/>
          </a:bodyPr>
          <a:lstStyle/>
          <a:p>
            <a:r>
              <a:rPr lang="nb-NO" dirty="0"/>
              <a:t>Gode økonomiske virkemidler i kommunereformen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1" y="1618388"/>
            <a:ext cx="6325691" cy="747732"/>
          </a:xfrm>
          <a:prstGeom prst="rect">
            <a:avLst/>
          </a:prstGeom>
          <a:solidFill>
            <a:srgbClr val="C6DAE7"/>
          </a:solidFill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0" y="2502568"/>
            <a:ext cx="6325691" cy="1214464"/>
          </a:xfrm>
          <a:prstGeom prst="rect">
            <a:avLst/>
          </a:prstGeom>
          <a:solidFill>
            <a:srgbClr val="C6DAE7"/>
          </a:solidFill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0" y="3834172"/>
            <a:ext cx="6325691" cy="1775415"/>
          </a:xfrm>
          <a:prstGeom prst="rect">
            <a:avLst/>
          </a:prstGeom>
          <a:solidFill>
            <a:srgbClr val="C6DAE7"/>
          </a:solidFill>
        </p:spPr>
      </p:pic>
      <p:sp>
        <p:nvSpPr>
          <p:cNvPr id="11" name="TekstSylinder 10"/>
          <p:cNvSpPr txBox="1"/>
          <p:nvPr/>
        </p:nvSpPr>
        <p:spPr>
          <a:xfrm>
            <a:off x="5425734" y="2614755"/>
            <a:ext cx="61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Inndelingstilskudd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Kompensasjon for bortfall av rammetilskudd</a:t>
            </a:r>
          </a:p>
        </p:txBody>
      </p:sp>
      <p:cxnSp>
        <p:nvCxnSpPr>
          <p:cNvPr id="15" name="Gerade Verbindung 116"/>
          <p:cNvCxnSpPr/>
          <p:nvPr/>
        </p:nvCxnSpPr>
        <p:spPr>
          <a:xfrm>
            <a:off x="5305647" y="2371061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16"/>
          <p:cNvCxnSpPr/>
          <p:nvPr/>
        </p:nvCxnSpPr>
        <p:spPr>
          <a:xfrm>
            <a:off x="5303910" y="3704232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16"/>
          <p:cNvCxnSpPr/>
          <p:nvPr/>
        </p:nvCxnSpPr>
        <p:spPr>
          <a:xfrm>
            <a:off x="5303910" y="5604298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5437934" y="1656470"/>
            <a:ext cx="2661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Engangstilskudd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Støtte til utredning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5437934" y="3911527"/>
            <a:ext cx="64697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Tillegg for sammenslåinger i 2020:</a:t>
            </a:r>
          </a:p>
          <a:p>
            <a:pPr marL="400050" indent="-457200">
              <a:buFont typeface="Arial" panose="020B0604020202020204" pitchFamily="34" charset="0"/>
              <a:buChar char="•"/>
            </a:pPr>
            <a:r>
              <a:rPr lang="nb-NO" sz="2000" dirty="0"/>
              <a:t>Kompensasjon for mindre veksttilskudd</a:t>
            </a:r>
          </a:p>
          <a:p>
            <a:pPr marL="400050" indent="-457200">
              <a:buFont typeface="Arial" panose="020B0604020202020204" pitchFamily="34" charset="0"/>
              <a:buChar char="•"/>
            </a:pPr>
            <a:r>
              <a:rPr lang="nb-NO" sz="2000" dirty="0"/>
              <a:t>Kompensasjon for reduksjon i </a:t>
            </a:r>
            <a:r>
              <a:rPr lang="nb-NO" sz="2000" dirty="0" err="1"/>
              <a:t>utgiftsutjevningen</a:t>
            </a:r>
            <a:r>
              <a:rPr lang="nb-NO" sz="2000" dirty="0"/>
              <a:t> eller andre særskilte forhold vurderes av Fylkesmannen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1382047"/>
            <a:ext cx="4032448" cy="48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303910" y="2989675"/>
            <a:ext cx="6311965" cy="1185256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5303910" y="1652864"/>
            <a:ext cx="6325691" cy="1218646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5303910" y="4293096"/>
            <a:ext cx="6325691" cy="1311202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Bilde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84" y="1652864"/>
            <a:ext cx="4448652" cy="39363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7408" y="296652"/>
            <a:ext cx="10848467" cy="1143000"/>
          </a:xfrm>
        </p:spPr>
        <p:txBody>
          <a:bodyPr/>
          <a:lstStyle/>
          <a:p>
            <a:r>
              <a:rPr lang="nb-NO" dirty="0"/>
              <a:t>Harmonisering av eiendomsskatt ved sammenslåing</a:t>
            </a:r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116"/>
          <p:cNvCxnSpPr/>
          <p:nvPr/>
        </p:nvCxnSpPr>
        <p:spPr>
          <a:xfrm>
            <a:off x="5303910" y="5604298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16"/>
          <p:cNvCxnSpPr/>
          <p:nvPr/>
        </p:nvCxnSpPr>
        <p:spPr>
          <a:xfrm>
            <a:off x="706184" y="5581761"/>
            <a:ext cx="4448652" cy="7479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16"/>
          <p:cNvCxnSpPr/>
          <p:nvPr/>
        </p:nvCxnSpPr>
        <p:spPr>
          <a:xfrm>
            <a:off x="5297047" y="4174931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16"/>
          <p:cNvCxnSpPr/>
          <p:nvPr/>
        </p:nvCxnSpPr>
        <p:spPr>
          <a:xfrm>
            <a:off x="5303910" y="2871510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>
            <a:off x="5513689" y="1689543"/>
            <a:ext cx="609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Ny overgangsordning i eiendomsskatteloven gir kommunene forutsigbarhet 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554146" y="3356992"/>
            <a:ext cx="610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Overgangsperiode på tre år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5582968" y="4564076"/>
            <a:ext cx="4176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Valgfritt</a:t>
            </a:r>
            <a:r>
              <a:rPr lang="nb-NO" sz="2000" dirty="0"/>
              <a:t> </a:t>
            </a:r>
            <a:r>
              <a:rPr lang="nb-NO" sz="2400" dirty="0"/>
              <a:t>om perioden skal starte i 2020 eller 2021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5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går godt i norsk økonomi </a:t>
            </a:r>
          </a:p>
        </p:txBody>
      </p:sp>
      <p:grpSp>
        <p:nvGrpSpPr>
          <p:cNvPr id="32" name="Gruppe 31"/>
          <p:cNvGrpSpPr/>
          <p:nvPr/>
        </p:nvGrpSpPr>
        <p:grpSpPr>
          <a:xfrm>
            <a:off x="562108" y="4262391"/>
            <a:ext cx="3456384" cy="1206819"/>
            <a:chOff x="564760" y="4101842"/>
            <a:chExt cx="3306848" cy="1079338"/>
          </a:xfrm>
        </p:grpSpPr>
        <p:sp>
          <p:nvSpPr>
            <p:cNvPr id="7" name="Rektangel 6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564760" y="4423642"/>
              <a:ext cx="3306848" cy="6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Lav ledighet og nye jobber i bygd og by </a:t>
              </a:r>
            </a:p>
          </p:txBody>
        </p:sp>
        <p:cxnSp>
          <p:nvCxnSpPr>
            <p:cNvPr id="14" name="Gerade Verbindung 107"/>
            <p:cNvCxnSpPr/>
            <p:nvPr/>
          </p:nvCxnSpPr>
          <p:spPr>
            <a:xfrm flipV="1">
              <a:off x="623392" y="5174088"/>
              <a:ext cx="3237955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e 32"/>
          <p:cNvGrpSpPr/>
          <p:nvPr/>
        </p:nvGrpSpPr>
        <p:grpSpPr>
          <a:xfrm>
            <a:off x="4367370" y="4254461"/>
            <a:ext cx="3456384" cy="1206819"/>
            <a:chOff x="623392" y="4101842"/>
            <a:chExt cx="3306848" cy="1079338"/>
          </a:xfrm>
        </p:grpSpPr>
        <p:sp>
          <p:nvSpPr>
            <p:cNvPr id="34" name="Rektangel 33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623392" y="4356030"/>
              <a:ext cx="3306848" cy="6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Høy sysselsetting gir et bærekraftig velferdssamfunn </a:t>
              </a:r>
            </a:p>
          </p:txBody>
        </p:sp>
        <p:cxnSp>
          <p:nvCxnSpPr>
            <p:cNvPr id="37" name="Gerade Verbindung 107"/>
            <p:cNvCxnSpPr/>
            <p:nvPr/>
          </p:nvCxnSpPr>
          <p:spPr>
            <a:xfrm flipV="1">
              <a:off x="623392" y="5174088"/>
              <a:ext cx="3239724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053" y="1988840"/>
            <a:ext cx="3387755" cy="2447482"/>
          </a:xfrm>
          <a:prstGeom prst="rect">
            <a:avLst/>
          </a:prstGeom>
        </p:spPr>
      </p:pic>
      <p:grpSp>
        <p:nvGrpSpPr>
          <p:cNvPr id="38" name="Gruppe 37"/>
          <p:cNvGrpSpPr/>
          <p:nvPr/>
        </p:nvGrpSpPr>
        <p:grpSpPr>
          <a:xfrm>
            <a:off x="8111348" y="4246117"/>
            <a:ext cx="3386225" cy="1206819"/>
            <a:chOff x="623392" y="4101842"/>
            <a:chExt cx="3239724" cy="1079338"/>
          </a:xfrm>
        </p:grpSpPr>
        <p:sp>
          <p:nvSpPr>
            <p:cNvPr id="39" name="Rektangel 38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TekstSylinder 39"/>
            <p:cNvSpPr txBox="1"/>
            <p:nvPr/>
          </p:nvSpPr>
          <p:spPr>
            <a:xfrm>
              <a:off x="830908" y="4271956"/>
              <a:ext cx="2820093" cy="90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God kommuneøkonomi – handlingsrommet bør brukes godt</a:t>
              </a:r>
            </a:p>
          </p:txBody>
        </p:sp>
        <p:cxnSp>
          <p:nvCxnSpPr>
            <p:cNvPr id="42" name="Gerade Verbindung 107"/>
            <p:cNvCxnSpPr/>
            <p:nvPr/>
          </p:nvCxnSpPr>
          <p:spPr>
            <a:xfrm flipV="1">
              <a:off x="623392" y="5174088"/>
              <a:ext cx="3239724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6"/>
          <a:stretch/>
        </p:blipFill>
        <p:spPr>
          <a:xfrm>
            <a:off x="8111015" y="1988840"/>
            <a:ext cx="3377374" cy="2495397"/>
          </a:xfrm>
          <a:prstGeom prst="rect">
            <a:avLst/>
          </a:prstGeom>
          <a:ln>
            <a:noFill/>
          </a:ln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"/>
          <a:stretch/>
        </p:blipFill>
        <p:spPr>
          <a:xfrm>
            <a:off x="623392" y="1979215"/>
            <a:ext cx="3383618" cy="24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303910" y="1652864"/>
            <a:ext cx="6318828" cy="906550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706184" y="1652864"/>
            <a:ext cx="4448652" cy="393513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972108"/>
          </a:xfrm>
        </p:spPr>
        <p:txBody>
          <a:bodyPr/>
          <a:lstStyle/>
          <a:p>
            <a:r>
              <a:rPr lang="nb-NO" dirty="0"/>
              <a:t>Regionreform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143" y="1533830"/>
            <a:ext cx="2923017" cy="4130631"/>
          </a:xfrm>
          <a:prstGeom prst="rect">
            <a:avLst/>
          </a:prstGeom>
        </p:spPr>
      </p:pic>
      <p:cxnSp>
        <p:nvCxnSpPr>
          <p:cNvPr id="9" name="Gerade Verbindung 116"/>
          <p:cNvCxnSpPr/>
          <p:nvPr/>
        </p:nvCxnSpPr>
        <p:spPr>
          <a:xfrm>
            <a:off x="5304622" y="5590009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16"/>
          <p:cNvCxnSpPr/>
          <p:nvPr/>
        </p:nvCxnSpPr>
        <p:spPr>
          <a:xfrm>
            <a:off x="706184" y="5581761"/>
            <a:ext cx="4448652" cy="7479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16"/>
          <p:cNvCxnSpPr/>
          <p:nvPr/>
        </p:nvCxnSpPr>
        <p:spPr>
          <a:xfrm>
            <a:off x="5303910" y="2559414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/>
        </p:nvSpPr>
        <p:spPr>
          <a:xfrm>
            <a:off x="5503576" y="1859593"/>
            <a:ext cx="609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Gjennomføring av regionreformen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1" y="2680094"/>
            <a:ext cx="6318828" cy="28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303910" y="4653136"/>
            <a:ext cx="6311965" cy="951162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5297047" y="1652864"/>
            <a:ext cx="6332554" cy="1013639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5303910" y="2788409"/>
            <a:ext cx="6325691" cy="1742821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Picture 4" descr="https://nettsteder.regjeringen.no/designdepno/files/2015/11/32_oremerkede-midler_bla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" t="6329" r="318" b="6648"/>
          <a:stretch/>
        </p:blipFill>
        <p:spPr bwMode="auto">
          <a:xfrm>
            <a:off x="695400" y="1652864"/>
            <a:ext cx="44644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Innlemming av øremerkede tilskudd</a:t>
            </a:r>
          </a:p>
        </p:txBody>
      </p:sp>
      <p:cxnSp>
        <p:nvCxnSpPr>
          <p:cNvPr id="7" name="Gerade Verbindung 116"/>
          <p:cNvCxnSpPr/>
          <p:nvPr/>
        </p:nvCxnSpPr>
        <p:spPr>
          <a:xfrm>
            <a:off x="5303910" y="5604298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16"/>
          <p:cNvCxnSpPr/>
          <p:nvPr/>
        </p:nvCxnSpPr>
        <p:spPr>
          <a:xfrm>
            <a:off x="5297047" y="4531230"/>
            <a:ext cx="6318828" cy="378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6"/>
          <p:cNvCxnSpPr/>
          <p:nvPr/>
        </p:nvCxnSpPr>
        <p:spPr>
          <a:xfrm flipV="1">
            <a:off x="5303910" y="2664178"/>
            <a:ext cx="6323646" cy="23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5508264" y="1953716"/>
            <a:ext cx="609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14 tilskudd innlemmes i 2020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475848" y="3101188"/>
            <a:ext cx="610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Totalt 3,6 mrd. kroner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Styrker det lokale selvstyret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Reduserer byråkrati i stat og kommune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518916" y="4748953"/>
            <a:ext cx="5471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Over tid skal øremerkingen reduseres ytterligere</a:t>
            </a:r>
          </a:p>
        </p:txBody>
      </p:sp>
    </p:spTree>
    <p:extLst>
      <p:ext uri="{BB962C8B-B14F-4D97-AF65-F5344CB8AC3E}">
        <p14:creationId xmlns:p14="http://schemas.microsoft.com/office/powerpoint/2010/main" val="17007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Ferjeavløsningsordningen utvides</a:t>
            </a:r>
          </a:p>
        </p:txBody>
      </p:sp>
      <p:sp>
        <p:nvSpPr>
          <p:cNvPr id="6" name="Rektangel 5"/>
          <p:cNvSpPr/>
          <p:nvPr/>
        </p:nvSpPr>
        <p:spPr>
          <a:xfrm>
            <a:off x="6097338" y="4244963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nb-NO" sz="2000" i="1" dirty="0">
                <a:solidFill>
                  <a:schemeClr val="bg1"/>
                </a:solidFill>
              </a:rPr>
              <a:t>"Stortinget ber regjeringen foreslå mulige endringer av fergeavløsningsordningen slik at kapitalkostnader i mer fleksibel grad enn i dag kan dekkes av staten for fylkesveisamband."</a:t>
            </a:r>
            <a:br>
              <a:rPr lang="nb-NO" sz="2000" i="1" dirty="0">
                <a:solidFill>
                  <a:schemeClr val="bg1"/>
                </a:solidFill>
              </a:rPr>
            </a:br>
            <a:endParaRPr lang="nb-NO" sz="20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alsfjordbru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90610"/>
            <a:ext cx="12192000" cy="428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5951984" y="1590610"/>
            <a:ext cx="3829692" cy="432048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4"/>
          <p:cNvSpPr>
            <a:spLocks noGrp="1"/>
          </p:cNvSpPr>
          <p:nvPr>
            <p:ph sz="half" idx="2"/>
          </p:nvPr>
        </p:nvSpPr>
        <p:spPr>
          <a:xfrm>
            <a:off x="5956140" y="2016892"/>
            <a:ext cx="3970890" cy="4525963"/>
          </a:xfrm>
        </p:spPr>
        <p:txBody>
          <a:bodyPr/>
          <a:lstStyle/>
          <a:p>
            <a:endParaRPr lang="nb-NO" sz="2000" dirty="0"/>
          </a:p>
          <a:p>
            <a:r>
              <a:rPr lang="nb-NO"/>
              <a:t>Inntil 50 prosent av rentekostnadene </a:t>
            </a:r>
            <a:r>
              <a:rPr lang="nb-NO" dirty="0"/>
              <a:t>for</a:t>
            </a:r>
            <a:r>
              <a:rPr lang="nb-NO"/>
              <a:t> bygging kan </a:t>
            </a:r>
            <a:r>
              <a:rPr lang="nb-NO" dirty="0"/>
              <a:t>dekkes </a:t>
            </a:r>
            <a:r>
              <a:rPr lang="nb-NO"/>
              <a:t>innenfor ordningen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/>
              <a:t>Utbetales i opptil 45 år</a:t>
            </a:r>
            <a:endParaRPr lang="nb-NO" dirty="0"/>
          </a:p>
          <a:p>
            <a:endParaRPr lang="nb-NO" sz="20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0" y="5876179"/>
            <a:ext cx="3982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000" dirty="0"/>
              <a:t>Dalsfjordbrua </a:t>
            </a:r>
            <a:r>
              <a:rPr lang="nn-NO" sz="1000" dirty="0" err="1"/>
              <a:t>Fv</a:t>
            </a:r>
            <a:r>
              <a:rPr lang="nn-NO" sz="1000" dirty="0"/>
              <a:t>. 609 Dalsfjordsambandet, Foto: Statens vegvesen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5624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972108"/>
          </a:xfrm>
        </p:spPr>
        <p:txBody>
          <a:bodyPr/>
          <a:lstStyle/>
          <a:p>
            <a:r>
              <a:rPr lang="nb-NO" dirty="0"/>
              <a:t>Ny kommunelov </a:t>
            </a:r>
          </a:p>
        </p:txBody>
      </p:sp>
      <p:sp>
        <p:nvSpPr>
          <p:cNvPr id="6" name="Rechteck 77"/>
          <p:cNvSpPr/>
          <p:nvPr/>
        </p:nvSpPr>
        <p:spPr>
          <a:xfrm>
            <a:off x="6312024" y="1624647"/>
            <a:ext cx="5328592" cy="180435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 algn="ctr">
              <a:spcAft>
                <a:spcPts val="800"/>
              </a:spcAft>
            </a:pP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987561" y="2004802"/>
            <a:ext cx="332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God økonomistyring – ROBEK</a:t>
            </a:r>
          </a:p>
        </p:txBody>
      </p:sp>
      <p:grpSp>
        <p:nvGrpSpPr>
          <p:cNvPr id="35" name="Gruppe 34"/>
          <p:cNvGrpSpPr/>
          <p:nvPr/>
        </p:nvGrpSpPr>
        <p:grpSpPr>
          <a:xfrm>
            <a:off x="706184" y="1624647"/>
            <a:ext cx="5259628" cy="1804353"/>
            <a:chOff x="706184" y="1624647"/>
            <a:chExt cx="5259628" cy="1804353"/>
          </a:xfrm>
        </p:grpSpPr>
        <p:sp>
          <p:nvSpPr>
            <p:cNvPr id="5" name="Rechteck 77"/>
            <p:cNvSpPr/>
            <p:nvPr/>
          </p:nvSpPr>
          <p:spPr>
            <a:xfrm>
              <a:off x="706184" y="1624647"/>
              <a:ext cx="5259628" cy="180435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 algn="ctr">
                <a:spcAft>
                  <a:spcPts val="800"/>
                </a:spcAft>
              </a:pPr>
              <a:endParaRPr 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33" name="Gerade Verbindung 116"/>
            <p:cNvCxnSpPr/>
            <p:nvPr/>
          </p:nvCxnSpPr>
          <p:spPr>
            <a:xfrm>
              <a:off x="706184" y="3429000"/>
              <a:ext cx="5259628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kstSylinder 35"/>
          <p:cNvSpPr txBox="1"/>
          <p:nvPr/>
        </p:nvSpPr>
        <p:spPr>
          <a:xfrm>
            <a:off x="2393197" y="1911878"/>
            <a:ext cx="3415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Den nye kommuneloven trer i kraft denne høsten</a:t>
            </a:r>
          </a:p>
          <a:p>
            <a:endParaRPr lang="nb-NO" sz="2400" dirty="0"/>
          </a:p>
        </p:txBody>
      </p:sp>
      <p:grpSp>
        <p:nvGrpSpPr>
          <p:cNvPr id="37" name="Gruppieren 3"/>
          <p:cNvGrpSpPr>
            <a:grpSpLocks noChangeAspect="1"/>
          </p:cNvGrpSpPr>
          <p:nvPr/>
        </p:nvGrpSpPr>
        <p:grpSpPr bwMode="gray">
          <a:xfrm>
            <a:off x="1042024" y="2042397"/>
            <a:ext cx="847748" cy="968852"/>
            <a:chOff x="5778383" y="769572"/>
            <a:chExt cx="475060" cy="542925"/>
          </a:xfrm>
          <a:solidFill>
            <a:srgbClr val="00315C"/>
          </a:solidFill>
        </p:grpSpPr>
        <p:sp>
          <p:nvSpPr>
            <p:cNvPr id="38" name="Freeform 2396"/>
            <p:cNvSpPr>
              <a:spLocks noEditPoints="1"/>
            </p:cNvSpPr>
            <p:nvPr/>
          </p:nvSpPr>
          <p:spPr bwMode="gray">
            <a:xfrm>
              <a:off x="5778383" y="971978"/>
              <a:ext cx="475060" cy="340519"/>
            </a:xfrm>
            <a:custGeom>
              <a:avLst/>
              <a:gdLst>
                <a:gd name="T0" fmla="*/ 30 w 169"/>
                <a:gd name="T1" fmla="*/ 0 h 121"/>
                <a:gd name="T2" fmla="*/ 0 w 169"/>
                <a:gd name="T3" fmla="*/ 0 h 121"/>
                <a:gd name="T4" fmla="*/ 0 w 169"/>
                <a:gd name="T5" fmla="*/ 89 h 121"/>
                <a:gd name="T6" fmla="*/ 32 w 169"/>
                <a:gd name="T7" fmla="*/ 121 h 121"/>
                <a:gd name="T8" fmla="*/ 137 w 169"/>
                <a:gd name="T9" fmla="*/ 121 h 121"/>
                <a:gd name="T10" fmla="*/ 169 w 169"/>
                <a:gd name="T11" fmla="*/ 89 h 121"/>
                <a:gd name="T12" fmla="*/ 169 w 169"/>
                <a:gd name="T13" fmla="*/ 0 h 121"/>
                <a:gd name="T14" fmla="*/ 139 w 169"/>
                <a:gd name="T15" fmla="*/ 0 h 121"/>
                <a:gd name="T16" fmla="*/ 30 w 169"/>
                <a:gd name="T17" fmla="*/ 0 h 121"/>
                <a:gd name="T18" fmla="*/ 102 w 169"/>
                <a:gd name="T19" fmla="*/ 85 h 121"/>
                <a:gd name="T20" fmla="*/ 90 w 169"/>
                <a:gd name="T21" fmla="*/ 97 h 121"/>
                <a:gd name="T22" fmla="*/ 78 w 169"/>
                <a:gd name="T23" fmla="*/ 85 h 121"/>
                <a:gd name="T24" fmla="*/ 78 w 169"/>
                <a:gd name="T25" fmla="*/ 64 h 121"/>
                <a:gd name="T26" fmla="*/ 62 w 169"/>
                <a:gd name="T27" fmla="*/ 60 h 121"/>
                <a:gd name="T28" fmla="*/ 64 w 169"/>
                <a:gd name="T29" fmla="*/ 45 h 121"/>
                <a:gd name="T30" fmla="*/ 81 w 169"/>
                <a:gd name="T31" fmla="*/ 28 h 121"/>
                <a:gd name="T32" fmla="*/ 102 w 169"/>
                <a:gd name="T33" fmla="*/ 35 h 121"/>
                <a:gd name="T34" fmla="*/ 102 w 169"/>
                <a:gd name="T35" fmla="*/ 35 h 121"/>
                <a:gd name="T36" fmla="*/ 102 w 169"/>
                <a:gd name="T37" fmla="*/ 37 h 121"/>
                <a:gd name="T38" fmla="*/ 102 w 169"/>
                <a:gd name="T39" fmla="*/ 8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121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7"/>
                    <a:pt x="15" y="121"/>
                    <a:pt x="32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55" y="121"/>
                    <a:pt x="169" y="107"/>
                    <a:pt x="169" y="89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30" y="0"/>
                  </a:lnTo>
                  <a:close/>
                  <a:moveTo>
                    <a:pt x="102" y="85"/>
                  </a:moveTo>
                  <a:cubicBezTo>
                    <a:pt x="102" y="91"/>
                    <a:pt x="96" y="97"/>
                    <a:pt x="90" y="97"/>
                  </a:cubicBezTo>
                  <a:cubicBezTo>
                    <a:pt x="83" y="97"/>
                    <a:pt x="78" y="91"/>
                    <a:pt x="78" y="85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2" y="67"/>
                    <a:pt x="66" y="65"/>
                    <a:pt x="62" y="60"/>
                  </a:cubicBezTo>
                  <a:cubicBezTo>
                    <a:pt x="59" y="55"/>
                    <a:pt x="60" y="49"/>
                    <a:pt x="64" y="4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8" y="21"/>
                    <a:pt x="101" y="25"/>
                    <a:pt x="102" y="35"/>
                  </a:cubicBezTo>
                  <a:cubicBezTo>
                    <a:pt x="102" y="35"/>
                    <a:pt x="102" y="36"/>
                    <a:pt x="102" y="35"/>
                  </a:cubicBezTo>
                  <a:cubicBezTo>
                    <a:pt x="102" y="36"/>
                    <a:pt x="102" y="36"/>
                    <a:pt x="102" y="37"/>
                  </a:cubicBezTo>
                  <a:lnTo>
                    <a:pt x="102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2397"/>
            <p:cNvSpPr>
              <a:spLocks/>
            </p:cNvSpPr>
            <p:nvPr/>
          </p:nvSpPr>
          <p:spPr bwMode="gray">
            <a:xfrm>
              <a:off x="5778383" y="769572"/>
              <a:ext cx="475060" cy="169069"/>
            </a:xfrm>
            <a:custGeom>
              <a:avLst/>
              <a:gdLst>
                <a:gd name="T0" fmla="*/ 137 w 169"/>
                <a:gd name="T1" fmla="*/ 24 h 60"/>
                <a:gd name="T2" fmla="*/ 133 w 169"/>
                <a:gd name="T3" fmla="*/ 24 h 60"/>
                <a:gd name="T4" fmla="*/ 133 w 169"/>
                <a:gd name="T5" fmla="*/ 12 h 60"/>
                <a:gd name="T6" fmla="*/ 121 w 169"/>
                <a:gd name="T7" fmla="*/ 0 h 60"/>
                <a:gd name="T8" fmla="*/ 109 w 169"/>
                <a:gd name="T9" fmla="*/ 12 h 60"/>
                <a:gd name="T10" fmla="*/ 109 w 169"/>
                <a:gd name="T11" fmla="*/ 24 h 60"/>
                <a:gd name="T12" fmla="*/ 61 w 169"/>
                <a:gd name="T13" fmla="*/ 24 h 60"/>
                <a:gd name="T14" fmla="*/ 61 w 169"/>
                <a:gd name="T15" fmla="*/ 12 h 60"/>
                <a:gd name="T16" fmla="*/ 49 w 169"/>
                <a:gd name="T17" fmla="*/ 0 h 60"/>
                <a:gd name="T18" fmla="*/ 37 w 169"/>
                <a:gd name="T19" fmla="*/ 12 h 60"/>
                <a:gd name="T20" fmla="*/ 37 w 169"/>
                <a:gd name="T21" fmla="*/ 24 h 60"/>
                <a:gd name="T22" fmla="*/ 32 w 169"/>
                <a:gd name="T23" fmla="*/ 24 h 60"/>
                <a:gd name="T24" fmla="*/ 0 w 169"/>
                <a:gd name="T25" fmla="*/ 56 h 60"/>
                <a:gd name="T26" fmla="*/ 0 w 169"/>
                <a:gd name="T27" fmla="*/ 60 h 60"/>
                <a:gd name="T28" fmla="*/ 169 w 169"/>
                <a:gd name="T29" fmla="*/ 60 h 60"/>
                <a:gd name="T30" fmla="*/ 169 w 169"/>
                <a:gd name="T31" fmla="*/ 56 h 60"/>
                <a:gd name="T32" fmla="*/ 137 w 169"/>
                <a:gd name="T33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60">
                  <a:moveTo>
                    <a:pt x="137" y="24"/>
                  </a:moveTo>
                  <a:cubicBezTo>
                    <a:pt x="133" y="24"/>
                    <a:pt x="133" y="24"/>
                    <a:pt x="133" y="24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5"/>
                    <a:pt x="127" y="0"/>
                    <a:pt x="121" y="0"/>
                  </a:cubicBezTo>
                  <a:cubicBezTo>
                    <a:pt x="114" y="0"/>
                    <a:pt x="109" y="5"/>
                    <a:pt x="109" y="12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5"/>
                    <a:pt x="55" y="0"/>
                    <a:pt x="49" y="0"/>
                  </a:cubicBezTo>
                  <a:cubicBezTo>
                    <a:pt x="42" y="0"/>
                    <a:pt x="37" y="5"/>
                    <a:pt x="37" y="1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15" y="24"/>
                    <a:pt x="0" y="38"/>
                    <a:pt x="0" y="5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69" y="38"/>
                    <a:pt x="155" y="24"/>
                    <a:pt x="13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1" name="Gruppe 40"/>
          <p:cNvGrpSpPr/>
          <p:nvPr/>
        </p:nvGrpSpPr>
        <p:grpSpPr>
          <a:xfrm>
            <a:off x="720012" y="3784887"/>
            <a:ext cx="5259628" cy="1763079"/>
            <a:chOff x="720012" y="3784887"/>
            <a:chExt cx="5259628" cy="1763079"/>
          </a:xfrm>
        </p:grpSpPr>
        <p:sp>
          <p:nvSpPr>
            <p:cNvPr id="8" name="Rechteck 77"/>
            <p:cNvSpPr/>
            <p:nvPr/>
          </p:nvSpPr>
          <p:spPr>
            <a:xfrm>
              <a:off x="720012" y="3784887"/>
              <a:ext cx="5245800" cy="176307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 algn="ctr">
                <a:spcAft>
                  <a:spcPts val="800"/>
                </a:spcAft>
              </a:pPr>
              <a:endParaRPr 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0" name="Gerade Verbindung 116"/>
            <p:cNvCxnSpPr/>
            <p:nvPr/>
          </p:nvCxnSpPr>
          <p:spPr>
            <a:xfrm>
              <a:off x="720012" y="5545022"/>
              <a:ext cx="5259628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kstSylinder 41"/>
          <p:cNvSpPr txBox="1"/>
          <p:nvPr/>
        </p:nvSpPr>
        <p:spPr>
          <a:xfrm>
            <a:off x="2368197" y="4252804"/>
            <a:ext cx="324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Loven styrker det kommunale selvstyret</a:t>
            </a:r>
          </a:p>
          <a:p>
            <a:endParaRPr lang="nb-NO" sz="2400" dirty="0"/>
          </a:p>
        </p:txBody>
      </p:sp>
      <p:grpSp>
        <p:nvGrpSpPr>
          <p:cNvPr id="43" name="Gruppieren 202"/>
          <p:cNvGrpSpPr>
            <a:grpSpLocks noChangeAspect="1"/>
          </p:cNvGrpSpPr>
          <p:nvPr/>
        </p:nvGrpSpPr>
        <p:grpSpPr bwMode="gray">
          <a:xfrm>
            <a:off x="1087355" y="4213400"/>
            <a:ext cx="877460" cy="925952"/>
            <a:chOff x="5294313" y="5209047"/>
            <a:chExt cx="885633" cy="934579"/>
          </a:xfrm>
          <a:solidFill>
            <a:srgbClr val="00315C"/>
          </a:solidFill>
        </p:grpSpPr>
        <p:sp>
          <p:nvSpPr>
            <p:cNvPr id="44" name="Freeform 1813"/>
            <p:cNvSpPr>
              <a:spLocks noEditPoints="1"/>
            </p:cNvSpPr>
            <p:nvPr/>
          </p:nvSpPr>
          <p:spPr bwMode="gray">
            <a:xfrm>
              <a:off x="5294313" y="5535613"/>
              <a:ext cx="781050" cy="608013"/>
            </a:xfrm>
            <a:custGeom>
              <a:avLst/>
              <a:gdLst>
                <a:gd name="T0" fmla="*/ 157 w 208"/>
                <a:gd name="T1" fmla="*/ 1 h 162"/>
                <a:gd name="T2" fmla="*/ 108 w 208"/>
                <a:gd name="T3" fmla="*/ 20 h 162"/>
                <a:gd name="T4" fmla="*/ 59 w 208"/>
                <a:gd name="T5" fmla="*/ 1 h 162"/>
                <a:gd name="T6" fmla="*/ 5 w 208"/>
                <a:gd name="T7" fmla="*/ 22 h 162"/>
                <a:gd name="T8" fmla="*/ 0 w 208"/>
                <a:gd name="T9" fmla="*/ 63 h 162"/>
                <a:gd name="T10" fmla="*/ 0 w 208"/>
                <a:gd name="T11" fmla="*/ 162 h 162"/>
                <a:gd name="T12" fmla="*/ 49 w 208"/>
                <a:gd name="T13" fmla="*/ 140 h 162"/>
                <a:gd name="T14" fmla="*/ 100 w 208"/>
                <a:gd name="T15" fmla="*/ 158 h 162"/>
                <a:gd name="T16" fmla="*/ 149 w 208"/>
                <a:gd name="T17" fmla="*/ 140 h 162"/>
                <a:gd name="T18" fmla="*/ 198 w 208"/>
                <a:gd name="T19" fmla="*/ 157 h 162"/>
                <a:gd name="T20" fmla="*/ 208 w 208"/>
                <a:gd name="T21" fmla="*/ 159 h 162"/>
                <a:gd name="T22" fmla="*/ 204 w 208"/>
                <a:gd name="T23" fmla="*/ 22 h 162"/>
                <a:gd name="T24" fmla="*/ 48 w 208"/>
                <a:gd name="T25" fmla="*/ 130 h 162"/>
                <a:gd name="T26" fmla="*/ 10 w 208"/>
                <a:gd name="T27" fmla="*/ 136 h 162"/>
                <a:gd name="T28" fmla="*/ 10 w 208"/>
                <a:gd name="T29" fmla="*/ 35 h 162"/>
                <a:gd name="T30" fmla="*/ 45 w 208"/>
                <a:gd name="T31" fmla="*/ 14 h 162"/>
                <a:gd name="T32" fmla="*/ 50 w 208"/>
                <a:gd name="T33" fmla="*/ 17 h 162"/>
                <a:gd name="T34" fmla="*/ 99 w 208"/>
                <a:gd name="T35" fmla="*/ 147 h 162"/>
                <a:gd name="T36" fmla="*/ 60 w 208"/>
                <a:gd name="T37" fmla="*/ 129 h 162"/>
                <a:gd name="T38" fmla="*/ 59 w 208"/>
                <a:gd name="T39" fmla="*/ 69 h 162"/>
                <a:gd name="T40" fmla="*/ 60 w 208"/>
                <a:gd name="T41" fmla="*/ 13 h 162"/>
                <a:gd name="T42" fmla="*/ 96 w 208"/>
                <a:gd name="T43" fmla="*/ 28 h 162"/>
                <a:gd name="T44" fmla="*/ 99 w 208"/>
                <a:gd name="T45" fmla="*/ 145 h 162"/>
                <a:gd name="T46" fmla="*/ 144 w 208"/>
                <a:gd name="T47" fmla="*/ 132 h 162"/>
                <a:gd name="T48" fmla="*/ 109 w 208"/>
                <a:gd name="T49" fmla="*/ 147 h 162"/>
                <a:gd name="T50" fmla="*/ 109 w 208"/>
                <a:gd name="T51" fmla="*/ 35 h 162"/>
                <a:gd name="T52" fmla="*/ 149 w 208"/>
                <a:gd name="T53" fmla="*/ 12 h 162"/>
                <a:gd name="T54" fmla="*/ 149 w 208"/>
                <a:gd name="T55" fmla="*/ 124 h 162"/>
                <a:gd name="T56" fmla="*/ 198 w 208"/>
                <a:gd name="T57" fmla="*/ 146 h 162"/>
                <a:gd name="T58" fmla="*/ 195 w 208"/>
                <a:gd name="T59" fmla="*/ 146 h 162"/>
                <a:gd name="T60" fmla="*/ 159 w 208"/>
                <a:gd name="T61" fmla="*/ 126 h 162"/>
                <a:gd name="T62" fmla="*/ 159 w 208"/>
                <a:gd name="T63" fmla="*/ 12 h 162"/>
                <a:gd name="T64" fmla="*/ 199 w 208"/>
                <a:gd name="T65" fmla="*/ 3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" h="162">
                  <a:moveTo>
                    <a:pt x="204" y="22"/>
                  </a:moveTo>
                  <a:cubicBezTo>
                    <a:pt x="188" y="15"/>
                    <a:pt x="173" y="8"/>
                    <a:pt x="157" y="1"/>
                  </a:cubicBezTo>
                  <a:cubicBezTo>
                    <a:pt x="155" y="0"/>
                    <a:pt x="152" y="1"/>
                    <a:pt x="150" y="2"/>
                  </a:cubicBezTo>
                  <a:cubicBezTo>
                    <a:pt x="136" y="7"/>
                    <a:pt x="122" y="14"/>
                    <a:pt x="108" y="20"/>
                  </a:cubicBezTo>
                  <a:cubicBezTo>
                    <a:pt x="106" y="21"/>
                    <a:pt x="102" y="21"/>
                    <a:pt x="100" y="20"/>
                  </a:cubicBezTo>
                  <a:cubicBezTo>
                    <a:pt x="86" y="14"/>
                    <a:pt x="73" y="7"/>
                    <a:pt x="59" y="1"/>
                  </a:cubicBezTo>
                  <a:cubicBezTo>
                    <a:pt x="56" y="1"/>
                    <a:pt x="53" y="0"/>
                    <a:pt x="51" y="1"/>
                  </a:cubicBezTo>
                  <a:cubicBezTo>
                    <a:pt x="35" y="8"/>
                    <a:pt x="20" y="15"/>
                    <a:pt x="5" y="22"/>
                  </a:cubicBezTo>
                  <a:cubicBezTo>
                    <a:pt x="2" y="23"/>
                    <a:pt x="0" y="25"/>
                    <a:pt x="0" y="28"/>
                  </a:cubicBezTo>
                  <a:cubicBezTo>
                    <a:pt x="1" y="40"/>
                    <a:pt x="0" y="51"/>
                    <a:pt x="0" y="63"/>
                  </a:cubicBezTo>
                  <a:cubicBezTo>
                    <a:pt x="0" y="94"/>
                    <a:pt x="0" y="125"/>
                    <a:pt x="0" y="155"/>
                  </a:cubicBezTo>
                  <a:cubicBezTo>
                    <a:pt x="0" y="157"/>
                    <a:pt x="0" y="159"/>
                    <a:pt x="0" y="162"/>
                  </a:cubicBezTo>
                  <a:cubicBezTo>
                    <a:pt x="3" y="161"/>
                    <a:pt x="4" y="160"/>
                    <a:pt x="6" y="160"/>
                  </a:cubicBezTo>
                  <a:cubicBezTo>
                    <a:pt x="20" y="153"/>
                    <a:pt x="35" y="147"/>
                    <a:pt x="49" y="140"/>
                  </a:cubicBezTo>
                  <a:cubicBezTo>
                    <a:pt x="53" y="138"/>
                    <a:pt x="56" y="138"/>
                    <a:pt x="60" y="140"/>
                  </a:cubicBezTo>
                  <a:cubicBezTo>
                    <a:pt x="73" y="146"/>
                    <a:pt x="87" y="152"/>
                    <a:pt x="100" y="158"/>
                  </a:cubicBezTo>
                  <a:cubicBezTo>
                    <a:pt x="103" y="160"/>
                    <a:pt x="105" y="160"/>
                    <a:pt x="109" y="158"/>
                  </a:cubicBezTo>
                  <a:cubicBezTo>
                    <a:pt x="122" y="152"/>
                    <a:pt x="136" y="146"/>
                    <a:pt x="149" y="140"/>
                  </a:cubicBezTo>
                  <a:cubicBezTo>
                    <a:pt x="152" y="138"/>
                    <a:pt x="155" y="138"/>
                    <a:pt x="158" y="140"/>
                  </a:cubicBezTo>
                  <a:cubicBezTo>
                    <a:pt x="171" y="146"/>
                    <a:pt x="184" y="152"/>
                    <a:pt x="198" y="157"/>
                  </a:cubicBezTo>
                  <a:cubicBezTo>
                    <a:pt x="201" y="159"/>
                    <a:pt x="204" y="160"/>
                    <a:pt x="208" y="162"/>
                  </a:cubicBezTo>
                  <a:cubicBezTo>
                    <a:pt x="208" y="161"/>
                    <a:pt x="208" y="160"/>
                    <a:pt x="208" y="159"/>
                  </a:cubicBezTo>
                  <a:cubicBezTo>
                    <a:pt x="208" y="115"/>
                    <a:pt x="208" y="71"/>
                    <a:pt x="208" y="27"/>
                  </a:cubicBezTo>
                  <a:cubicBezTo>
                    <a:pt x="208" y="25"/>
                    <a:pt x="206" y="23"/>
                    <a:pt x="204" y="22"/>
                  </a:cubicBezTo>
                  <a:close/>
                  <a:moveTo>
                    <a:pt x="50" y="125"/>
                  </a:moveTo>
                  <a:cubicBezTo>
                    <a:pt x="50" y="127"/>
                    <a:pt x="49" y="130"/>
                    <a:pt x="48" y="130"/>
                  </a:cubicBezTo>
                  <a:cubicBezTo>
                    <a:pt x="36" y="136"/>
                    <a:pt x="23" y="142"/>
                    <a:pt x="10" y="148"/>
                  </a:cubicBezTo>
                  <a:cubicBezTo>
                    <a:pt x="10" y="143"/>
                    <a:pt x="10" y="140"/>
                    <a:pt x="10" y="136"/>
                  </a:cubicBezTo>
                  <a:cubicBezTo>
                    <a:pt x="10" y="117"/>
                    <a:pt x="10" y="97"/>
                    <a:pt x="10" y="78"/>
                  </a:cubicBezTo>
                  <a:cubicBezTo>
                    <a:pt x="10" y="63"/>
                    <a:pt x="10" y="49"/>
                    <a:pt x="10" y="35"/>
                  </a:cubicBezTo>
                  <a:cubicBezTo>
                    <a:pt x="10" y="31"/>
                    <a:pt x="11" y="29"/>
                    <a:pt x="14" y="28"/>
                  </a:cubicBezTo>
                  <a:cubicBezTo>
                    <a:pt x="24" y="23"/>
                    <a:pt x="35" y="19"/>
                    <a:pt x="45" y="14"/>
                  </a:cubicBezTo>
                  <a:cubicBezTo>
                    <a:pt x="46" y="14"/>
                    <a:pt x="48" y="13"/>
                    <a:pt x="50" y="12"/>
                  </a:cubicBezTo>
                  <a:cubicBezTo>
                    <a:pt x="50" y="14"/>
                    <a:pt x="50" y="15"/>
                    <a:pt x="50" y="17"/>
                  </a:cubicBezTo>
                  <a:cubicBezTo>
                    <a:pt x="50" y="53"/>
                    <a:pt x="50" y="89"/>
                    <a:pt x="50" y="125"/>
                  </a:cubicBezTo>
                  <a:close/>
                  <a:moveTo>
                    <a:pt x="99" y="147"/>
                  </a:moveTo>
                  <a:cubicBezTo>
                    <a:pt x="91" y="144"/>
                    <a:pt x="84" y="141"/>
                    <a:pt x="76" y="137"/>
                  </a:cubicBezTo>
                  <a:cubicBezTo>
                    <a:pt x="71" y="135"/>
                    <a:pt x="63" y="133"/>
                    <a:pt x="60" y="129"/>
                  </a:cubicBezTo>
                  <a:cubicBezTo>
                    <a:pt x="58" y="125"/>
                    <a:pt x="59" y="117"/>
                    <a:pt x="59" y="111"/>
                  </a:cubicBezTo>
                  <a:cubicBezTo>
                    <a:pt x="59" y="97"/>
                    <a:pt x="59" y="83"/>
                    <a:pt x="59" y="69"/>
                  </a:cubicBezTo>
                  <a:cubicBezTo>
                    <a:pt x="59" y="51"/>
                    <a:pt x="59" y="34"/>
                    <a:pt x="59" y="16"/>
                  </a:cubicBezTo>
                  <a:cubicBezTo>
                    <a:pt x="59" y="15"/>
                    <a:pt x="60" y="14"/>
                    <a:pt x="60" y="13"/>
                  </a:cubicBezTo>
                  <a:cubicBezTo>
                    <a:pt x="61" y="13"/>
                    <a:pt x="62" y="13"/>
                    <a:pt x="63" y="14"/>
                  </a:cubicBezTo>
                  <a:cubicBezTo>
                    <a:pt x="74" y="18"/>
                    <a:pt x="85" y="23"/>
                    <a:pt x="96" y="28"/>
                  </a:cubicBezTo>
                  <a:cubicBezTo>
                    <a:pt x="98" y="29"/>
                    <a:pt x="99" y="31"/>
                    <a:pt x="99" y="33"/>
                  </a:cubicBezTo>
                  <a:cubicBezTo>
                    <a:pt x="99" y="70"/>
                    <a:pt x="99" y="107"/>
                    <a:pt x="99" y="145"/>
                  </a:cubicBezTo>
                  <a:cubicBezTo>
                    <a:pt x="99" y="145"/>
                    <a:pt x="99" y="146"/>
                    <a:pt x="99" y="147"/>
                  </a:cubicBezTo>
                  <a:close/>
                  <a:moveTo>
                    <a:pt x="144" y="132"/>
                  </a:moveTo>
                  <a:cubicBezTo>
                    <a:pt x="134" y="136"/>
                    <a:pt x="124" y="141"/>
                    <a:pt x="114" y="145"/>
                  </a:cubicBezTo>
                  <a:cubicBezTo>
                    <a:pt x="112" y="146"/>
                    <a:pt x="111" y="146"/>
                    <a:pt x="109" y="147"/>
                  </a:cubicBezTo>
                  <a:cubicBezTo>
                    <a:pt x="109" y="145"/>
                    <a:pt x="109" y="143"/>
                    <a:pt x="109" y="141"/>
                  </a:cubicBezTo>
                  <a:cubicBezTo>
                    <a:pt x="109" y="106"/>
                    <a:pt x="109" y="71"/>
                    <a:pt x="109" y="35"/>
                  </a:cubicBezTo>
                  <a:cubicBezTo>
                    <a:pt x="109" y="31"/>
                    <a:pt x="110" y="29"/>
                    <a:pt x="114" y="28"/>
                  </a:cubicBezTo>
                  <a:cubicBezTo>
                    <a:pt x="125" y="23"/>
                    <a:pt x="137" y="18"/>
                    <a:pt x="149" y="12"/>
                  </a:cubicBezTo>
                  <a:cubicBezTo>
                    <a:pt x="149" y="15"/>
                    <a:pt x="149" y="17"/>
                    <a:pt x="149" y="18"/>
                  </a:cubicBezTo>
                  <a:cubicBezTo>
                    <a:pt x="149" y="54"/>
                    <a:pt x="149" y="89"/>
                    <a:pt x="149" y="124"/>
                  </a:cubicBezTo>
                  <a:cubicBezTo>
                    <a:pt x="149" y="128"/>
                    <a:pt x="148" y="130"/>
                    <a:pt x="144" y="132"/>
                  </a:cubicBezTo>
                  <a:close/>
                  <a:moveTo>
                    <a:pt x="198" y="146"/>
                  </a:moveTo>
                  <a:cubicBezTo>
                    <a:pt x="198" y="146"/>
                    <a:pt x="198" y="146"/>
                    <a:pt x="198" y="147"/>
                  </a:cubicBezTo>
                  <a:cubicBezTo>
                    <a:pt x="197" y="147"/>
                    <a:pt x="196" y="146"/>
                    <a:pt x="195" y="146"/>
                  </a:cubicBezTo>
                  <a:cubicBezTo>
                    <a:pt x="184" y="141"/>
                    <a:pt x="173" y="136"/>
                    <a:pt x="162" y="131"/>
                  </a:cubicBezTo>
                  <a:cubicBezTo>
                    <a:pt x="160" y="130"/>
                    <a:pt x="159" y="128"/>
                    <a:pt x="159" y="126"/>
                  </a:cubicBezTo>
                  <a:cubicBezTo>
                    <a:pt x="158" y="89"/>
                    <a:pt x="158" y="52"/>
                    <a:pt x="158" y="15"/>
                  </a:cubicBezTo>
                  <a:cubicBezTo>
                    <a:pt x="158" y="14"/>
                    <a:pt x="159" y="14"/>
                    <a:pt x="159" y="12"/>
                  </a:cubicBezTo>
                  <a:cubicBezTo>
                    <a:pt x="172" y="18"/>
                    <a:pt x="184" y="23"/>
                    <a:pt x="196" y="29"/>
                  </a:cubicBezTo>
                  <a:cubicBezTo>
                    <a:pt x="197" y="29"/>
                    <a:pt x="199" y="32"/>
                    <a:pt x="199" y="33"/>
                  </a:cubicBezTo>
                  <a:cubicBezTo>
                    <a:pt x="199" y="70"/>
                    <a:pt x="199" y="108"/>
                    <a:pt x="198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1808"/>
            <p:cNvSpPr>
              <a:spLocks noEditPoints="1"/>
            </p:cNvSpPr>
            <p:nvPr/>
          </p:nvSpPr>
          <p:spPr bwMode="gray">
            <a:xfrm>
              <a:off x="5752226" y="5209047"/>
              <a:ext cx="427720" cy="578072"/>
            </a:xfrm>
            <a:custGeom>
              <a:avLst/>
              <a:gdLst>
                <a:gd name="T0" fmla="*/ 46 w 70"/>
                <a:gd name="T1" fmla="*/ 3 h 94"/>
                <a:gd name="T2" fmla="*/ 10 w 70"/>
                <a:gd name="T3" fmla="*/ 15 h 94"/>
                <a:gd name="T4" fmla="*/ 8 w 70"/>
                <a:gd name="T5" fmla="*/ 52 h 94"/>
                <a:gd name="T6" fmla="*/ 37 w 70"/>
                <a:gd name="T7" fmla="*/ 94 h 94"/>
                <a:gd name="T8" fmla="*/ 50 w 70"/>
                <a:gd name="T9" fmla="*/ 75 h 94"/>
                <a:gd name="T10" fmla="*/ 64 w 70"/>
                <a:gd name="T11" fmla="*/ 55 h 94"/>
                <a:gd name="T12" fmla="*/ 70 w 70"/>
                <a:gd name="T13" fmla="*/ 32 h 94"/>
                <a:gd name="T14" fmla="*/ 46 w 70"/>
                <a:gd name="T15" fmla="*/ 3 h 94"/>
                <a:gd name="T16" fmla="*/ 37 w 70"/>
                <a:gd name="T17" fmla="*/ 53 h 94"/>
                <a:gd name="T18" fmla="*/ 19 w 70"/>
                <a:gd name="T19" fmla="*/ 35 h 94"/>
                <a:gd name="T20" fmla="*/ 37 w 70"/>
                <a:gd name="T21" fmla="*/ 19 h 94"/>
                <a:gd name="T22" fmla="*/ 54 w 70"/>
                <a:gd name="T23" fmla="*/ 35 h 94"/>
                <a:gd name="T24" fmla="*/ 37 w 70"/>
                <a:gd name="T2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46" y="3"/>
                  </a:moveTo>
                  <a:cubicBezTo>
                    <a:pt x="32" y="0"/>
                    <a:pt x="20" y="4"/>
                    <a:pt x="10" y="15"/>
                  </a:cubicBezTo>
                  <a:cubicBezTo>
                    <a:pt x="2" y="25"/>
                    <a:pt x="0" y="41"/>
                    <a:pt x="8" y="52"/>
                  </a:cubicBezTo>
                  <a:cubicBezTo>
                    <a:pt x="17" y="67"/>
                    <a:pt x="27" y="80"/>
                    <a:pt x="37" y="94"/>
                  </a:cubicBezTo>
                  <a:cubicBezTo>
                    <a:pt x="41" y="88"/>
                    <a:pt x="45" y="81"/>
                    <a:pt x="50" y="75"/>
                  </a:cubicBezTo>
                  <a:cubicBezTo>
                    <a:pt x="54" y="68"/>
                    <a:pt x="60" y="62"/>
                    <a:pt x="64" y="55"/>
                  </a:cubicBezTo>
                  <a:cubicBezTo>
                    <a:pt x="67" y="48"/>
                    <a:pt x="70" y="40"/>
                    <a:pt x="70" y="32"/>
                  </a:cubicBezTo>
                  <a:cubicBezTo>
                    <a:pt x="69" y="18"/>
                    <a:pt x="59" y="7"/>
                    <a:pt x="46" y="3"/>
                  </a:cubicBezTo>
                  <a:close/>
                  <a:moveTo>
                    <a:pt x="37" y="53"/>
                  </a:moveTo>
                  <a:cubicBezTo>
                    <a:pt x="27" y="53"/>
                    <a:pt x="19" y="45"/>
                    <a:pt x="19" y="35"/>
                  </a:cubicBezTo>
                  <a:cubicBezTo>
                    <a:pt x="20" y="26"/>
                    <a:pt x="28" y="19"/>
                    <a:pt x="37" y="19"/>
                  </a:cubicBezTo>
                  <a:cubicBezTo>
                    <a:pt x="46" y="19"/>
                    <a:pt x="53" y="26"/>
                    <a:pt x="54" y="35"/>
                  </a:cubicBezTo>
                  <a:cubicBezTo>
                    <a:pt x="54" y="45"/>
                    <a:pt x="46" y="53"/>
                    <a:pt x="37" y="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9" name="Gruppe 48"/>
          <p:cNvGrpSpPr/>
          <p:nvPr/>
        </p:nvGrpSpPr>
        <p:grpSpPr>
          <a:xfrm>
            <a:off x="6312024" y="3784887"/>
            <a:ext cx="5330443" cy="1763079"/>
            <a:chOff x="6312024" y="3784887"/>
            <a:chExt cx="5330443" cy="1763079"/>
          </a:xfrm>
        </p:grpSpPr>
        <p:sp>
          <p:nvSpPr>
            <p:cNvPr id="9" name="Rechteck 77"/>
            <p:cNvSpPr/>
            <p:nvPr/>
          </p:nvSpPr>
          <p:spPr>
            <a:xfrm>
              <a:off x="6313875" y="3784887"/>
              <a:ext cx="5328592" cy="176307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 algn="ctr">
                <a:spcAft>
                  <a:spcPts val="800"/>
                </a:spcAft>
              </a:pPr>
              <a:endParaRPr 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6" name="Gerade Verbindung 116"/>
            <p:cNvCxnSpPr/>
            <p:nvPr/>
          </p:nvCxnSpPr>
          <p:spPr>
            <a:xfrm>
              <a:off x="6312024" y="5541910"/>
              <a:ext cx="5328592" cy="232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kstSylinder 49"/>
          <p:cNvSpPr txBox="1"/>
          <p:nvPr/>
        </p:nvSpPr>
        <p:spPr>
          <a:xfrm>
            <a:off x="7974876" y="4223668"/>
            <a:ext cx="333657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2400" dirty="0"/>
              <a:t>Viktig med informasjon og opplæring</a:t>
            </a:r>
          </a:p>
          <a:p>
            <a:endParaRPr lang="nb-NO" sz="2400" dirty="0"/>
          </a:p>
        </p:txBody>
      </p:sp>
      <p:cxnSp>
        <p:nvCxnSpPr>
          <p:cNvPr id="59" name="Gerade Verbindung 116"/>
          <p:cNvCxnSpPr/>
          <p:nvPr/>
        </p:nvCxnSpPr>
        <p:spPr>
          <a:xfrm>
            <a:off x="6312024" y="3442263"/>
            <a:ext cx="5328592" cy="2324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ieren 16"/>
          <p:cNvGrpSpPr>
            <a:grpSpLocks noChangeAspect="1"/>
          </p:cNvGrpSpPr>
          <p:nvPr/>
        </p:nvGrpSpPr>
        <p:grpSpPr bwMode="gray">
          <a:xfrm>
            <a:off x="6624146" y="2098289"/>
            <a:ext cx="859990" cy="857068"/>
            <a:chOff x="-557213" y="3470275"/>
            <a:chExt cx="466725" cy="465138"/>
          </a:xfrm>
          <a:solidFill>
            <a:srgbClr val="00315C"/>
          </a:solidFill>
        </p:grpSpPr>
        <p:sp>
          <p:nvSpPr>
            <p:cNvPr id="66" name="Freeform 58"/>
            <p:cNvSpPr>
              <a:spLocks/>
            </p:cNvSpPr>
            <p:nvPr/>
          </p:nvSpPr>
          <p:spPr bwMode="gray">
            <a:xfrm>
              <a:off x="-325438" y="3470275"/>
              <a:ext cx="153988" cy="212725"/>
            </a:xfrm>
            <a:custGeom>
              <a:avLst/>
              <a:gdLst>
                <a:gd name="T0" fmla="*/ 75 w 75"/>
                <a:gd name="T1" fmla="*/ 28 h 103"/>
                <a:gd name="T2" fmla="*/ 0 w 75"/>
                <a:gd name="T3" fmla="*/ 0 h 103"/>
                <a:gd name="T4" fmla="*/ 0 w 75"/>
                <a:gd name="T5" fmla="*/ 103 h 103"/>
                <a:gd name="T6" fmla="*/ 75 w 75"/>
                <a:gd name="T7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03">
                  <a:moveTo>
                    <a:pt x="75" y="28"/>
                  </a:moveTo>
                  <a:cubicBezTo>
                    <a:pt x="56" y="9"/>
                    <a:pt x="28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7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gray">
            <a:xfrm>
              <a:off x="-309563" y="3540125"/>
              <a:ext cx="219075" cy="147637"/>
            </a:xfrm>
            <a:custGeom>
              <a:avLst/>
              <a:gdLst>
                <a:gd name="T0" fmla="*/ 106 w 106"/>
                <a:gd name="T1" fmla="*/ 72 h 72"/>
                <a:gd name="T2" fmla="*/ 73 w 106"/>
                <a:gd name="T3" fmla="*/ 0 h 72"/>
                <a:gd name="T4" fmla="*/ 0 w 106"/>
                <a:gd name="T5" fmla="*/ 72 h 72"/>
                <a:gd name="T6" fmla="*/ 106 w 106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72">
                  <a:moveTo>
                    <a:pt x="106" y="72"/>
                  </a:moveTo>
                  <a:cubicBezTo>
                    <a:pt x="106" y="46"/>
                    <a:pt x="93" y="20"/>
                    <a:pt x="73" y="0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10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gray">
            <a:xfrm>
              <a:off x="-557213" y="3703638"/>
              <a:ext cx="466725" cy="231775"/>
            </a:xfrm>
            <a:custGeom>
              <a:avLst/>
              <a:gdLst>
                <a:gd name="T0" fmla="*/ 226 w 226"/>
                <a:gd name="T1" fmla="*/ 0 h 113"/>
                <a:gd name="T2" fmla="*/ 113 w 226"/>
                <a:gd name="T3" fmla="*/ 0 h 113"/>
                <a:gd name="T4" fmla="*/ 0 w 226"/>
                <a:gd name="T5" fmla="*/ 0 h 113"/>
                <a:gd name="T6" fmla="*/ 113 w 226"/>
                <a:gd name="T7" fmla="*/ 113 h 113"/>
                <a:gd name="T8" fmla="*/ 226 w 22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13">
                  <a:moveTo>
                    <a:pt x="226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50" y="113"/>
                    <a:pt x="113" y="113"/>
                  </a:cubicBezTo>
                  <a:cubicBezTo>
                    <a:pt x="175" y="113"/>
                    <a:pt x="226" y="63"/>
                    <a:pt x="2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gray">
            <a:xfrm>
              <a:off x="-554038" y="3471863"/>
              <a:ext cx="211138" cy="215900"/>
            </a:xfrm>
            <a:custGeom>
              <a:avLst/>
              <a:gdLst>
                <a:gd name="T0" fmla="*/ 103 w 103"/>
                <a:gd name="T1" fmla="*/ 0 h 105"/>
                <a:gd name="T2" fmla="*/ 0 w 103"/>
                <a:gd name="T3" fmla="*/ 105 h 105"/>
                <a:gd name="T4" fmla="*/ 103 w 103"/>
                <a:gd name="T5" fmla="*/ 105 h 105"/>
                <a:gd name="T6" fmla="*/ 103 w 103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5">
                  <a:moveTo>
                    <a:pt x="103" y="0"/>
                  </a:moveTo>
                  <a:cubicBezTo>
                    <a:pt x="46" y="0"/>
                    <a:pt x="0" y="48"/>
                    <a:pt x="0" y="105"/>
                  </a:cubicBezTo>
                  <a:cubicBezTo>
                    <a:pt x="103" y="105"/>
                    <a:pt x="103" y="105"/>
                    <a:pt x="103" y="105"/>
                  </a:cubicBezTo>
                  <a:lnTo>
                    <a:pt x="1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0" name="METRO ICON - info"/>
          <p:cNvGrpSpPr>
            <a:grpSpLocks noChangeAspect="1"/>
          </p:cNvGrpSpPr>
          <p:nvPr/>
        </p:nvGrpSpPr>
        <p:grpSpPr bwMode="gray">
          <a:xfrm>
            <a:off x="6671896" y="4256055"/>
            <a:ext cx="893578" cy="800871"/>
            <a:chOff x="7618559" y="4017437"/>
            <a:chExt cx="774072" cy="693763"/>
          </a:xfrm>
          <a:solidFill>
            <a:srgbClr val="00315C"/>
          </a:solidFill>
        </p:grpSpPr>
        <p:sp>
          <p:nvSpPr>
            <p:cNvPr id="71" name="Freeform 35"/>
            <p:cNvSpPr>
              <a:spLocks noEditPoints="1"/>
            </p:cNvSpPr>
            <p:nvPr/>
          </p:nvSpPr>
          <p:spPr bwMode="gray">
            <a:xfrm>
              <a:off x="7618559" y="4017437"/>
              <a:ext cx="774072" cy="693763"/>
            </a:xfrm>
            <a:custGeom>
              <a:avLst/>
              <a:gdLst>
                <a:gd name="T0" fmla="*/ 16 w 487"/>
                <a:gd name="T1" fmla="*/ 436 h 436"/>
                <a:gd name="T2" fmla="*/ 35 w 487"/>
                <a:gd name="T3" fmla="*/ 392 h 436"/>
                <a:gd name="T4" fmla="*/ 54 w 487"/>
                <a:gd name="T5" fmla="*/ 319 h 436"/>
                <a:gd name="T6" fmla="*/ 50 w 487"/>
                <a:gd name="T7" fmla="*/ 307 h 436"/>
                <a:gd name="T8" fmla="*/ 57 w 487"/>
                <a:gd name="T9" fmla="*/ 89 h 436"/>
                <a:gd name="T10" fmla="*/ 184 w 487"/>
                <a:gd name="T11" fmla="*/ 14 h 436"/>
                <a:gd name="T12" fmla="*/ 353 w 487"/>
                <a:gd name="T13" fmla="*/ 28 h 436"/>
                <a:gd name="T14" fmla="*/ 466 w 487"/>
                <a:gd name="T15" fmla="*/ 138 h 436"/>
                <a:gd name="T16" fmla="*/ 455 w 487"/>
                <a:gd name="T17" fmla="*/ 289 h 436"/>
                <a:gd name="T18" fmla="*/ 331 w 487"/>
                <a:gd name="T19" fmla="*/ 384 h 436"/>
                <a:gd name="T20" fmla="*/ 174 w 487"/>
                <a:gd name="T21" fmla="*/ 388 h 436"/>
                <a:gd name="T22" fmla="*/ 167 w 487"/>
                <a:gd name="T23" fmla="*/ 389 h 436"/>
                <a:gd name="T24" fmla="*/ 98 w 487"/>
                <a:gd name="T25" fmla="*/ 416 h 436"/>
                <a:gd name="T26" fmla="*/ 21 w 487"/>
                <a:gd name="T27" fmla="*/ 436 h 436"/>
                <a:gd name="T28" fmla="*/ 16 w 487"/>
                <a:gd name="T29" fmla="*/ 436 h 436"/>
                <a:gd name="T30" fmla="*/ 88 w 487"/>
                <a:gd name="T31" fmla="*/ 375 h 436"/>
                <a:gd name="T32" fmla="*/ 91 w 487"/>
                <a:gd name="T33" fmla="*/ 374 h 436"/>
                <a:gd name="T34" fmla="*/ 162 w 487"/>
                <a:gd name="T35" fmla="*/ 344 h 436"/>
                <a:gd name="T36" fmla="*/ 175 w 487"/>
                <a:gd name="T37" fmla="*/ 341 h 436"/>
                <a:gd name="T38" fmla="*/ 288 w 487"/>
                <a:gd name="T39" fmla="*/ 348 h 436"/>
                <a:gd name="T40" fmla="*/ 394 w 487"/>
                <a:gd name="T41" fmla="*/ 295 h 436"/>
                <a:gd name="T42" fmla="*/ 434 w 487"/>
                <a:gd name="T43" fmla="*/ 208 h 436"/>
                <a:gd name="T44" fmla="*/ 390 w 487"/>
                <a:gd name="T45" fmla="*/ 106 h 436"/>
                <a:gd name="T46" fmla="*/ 265 w 487"/>
                <a:gd name="T47" fmla="*/ 52 h 436"/>
                <a:gd name="T48" fmla="*/ 160 w 487"/>
                <a:gd name="T49" fmla="*/ 69 h 436"/>
                <a:gd name="T50" fmla="*/ 70 w 487"/>
                <a:gd name="T51" fmla="*/ 153 h 436"/>
                <a:gd name="T52" fmla="*/ 69 w 487"/>
                <a:gd name="T53" fmla="*/ 250 h 436"/>
                <a:gd name="T54" fmla="*/ 101 w 487"/>
                <a:gd name="T55" fmla="*/ 296 h 436"/>
                <a:gd name="T56" fmla="*/ 104 w 487"/>
                <a:gd name="T57" fmla="*/ 306 h 436"/>
                <a:gd name="T58" fmla="*/ 100 w 487"/>
                <a:gd name="T59" fmla="*/ 327 h 436"/>
                <a:gd name="T60" fmla="*/ 88 w 487"/>
                <a:gd name="T61" fmla="*/ 37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436">
                  <a:moveTo>
                    <a:pt x="16" y="436"/>
                  </a:moveTo>
                  <a:cubicBezTo>
                    <a:pt x="23" y="421"/>
                    <a:pt x="29" y="407"/>
                    <a:pt x="35" y="392"/>
                  </a:cubicBezTo>
                  <a:cubicBezTo>
                    <a:pt x="44" y="369"/>
                    <a:pt x="52" y="345"/>
                    <a:pt x="54" y="319"/>
                  </a:cubicBezTo>
                  <a:cubicBezTo>
                    <a:pt x="54" y="315"/>
                    <a:pt x="53" y="311"/>
                    <a:pt x="50" y="307"/>
                  </a:cubicBezTo>
                  <a:cubicBezTo>
                    <a:pt x="0" y="240"/>
                    <a:pt x="2" y="152"/>
                    <a:pt x="57" y="89"/>
                  </a:cubicBezTo>
                  <a:cubicBezTo>
                    <a:pt x="91" y="49"/>
                    <a:pt x="134" y="26"/>
                    <a:pt x="184" y="14"/>
                  </a:cubicBezTo>
                  <a:cubicBezTo>
                    <a:pt x="242" y="0"/>
                    <a:pt x="299" y="5"/>
                    <a:pt x="353" y="28"/>
                  </a:cubicBezTo>
                  <a:cubicBezTo>
                    <a:pt x="404" y="51"/>
                    <a:pt x="445" y="85"/>
                    <a:pt x="466" y="138"/>
                  </a:cubicBezTo>
                  <a:cubicBezTo>
                    <a:pt x="487" y="190"/>
                    <a:pt x="483" y="241"/>
                    <a:pt x="455" y="289"/>
                  </a:cubicBezTo>
                  <a:cubicBezTo>
                    <a:pt x="427" y="337"/>
                    <a:pt x="384" y="367"/>
                    <a:pt x="331" y="384"/>
                  </a:cubicBezTo>
                  <a:cubicBezTo>
                    <a:pt x="279" y="401"/>
                    <a:pt x="227" y="400"/>
                    <a:pt x="174" y="388"/>
                  </a:cubicBezTo>
                  <a:cubicBezTo>
                    <a:pt x="172" y="388"/>
                    <a:pt x="169" y="388"/>
                    <a:pt x="167" y="389"/>
                  </a:cubicBezTo>
                  <a:cubicBezTo>
                    <a:pt x="145" y="401"/>
                    <a:pt x="122" y="409"/>
                    <a:pt x="98" y="416"/>
                  </a:cubicBezTo>
                  <a:cubicBezTo>
                    <a:pt x="73" y="423"/>
                    <a:pt x="47" y="429"/>
                    <a:pt x="21" y="436"/>
                  </a:cubicBezTo>
                  <a:cubicBezTo>
                    <a:pt x="20" y="436"/>
                    <a:pt x="18" y="436"/>
                    <a:pt x="16" y="436"/>
                  </a:cubicBezTo>
                  <a:close/>
                  <a:moveTo>
                    <a:pt x="88" y="375"/>
                  </a:moveTo>
                  <a:cubicBezTo>
                    <a:pt x="89" y="375"/>
                    <a:pt x="90" y="375"/>
                    <a:pt x="91" y="374"/>
                  </a:cubicBezTo>
                  <a:cubicBezTo>
                    <a:pt x="115" y="367"/>
                    <a:pt x="139" y="357"/>
                    <a:pt x="162" y="344"/>
                  </a:cubicBezTo>
                  <a:cubicBezTo>
                    <a:pt x="166" y="341"/>
                    <a:pt x="170" y="340"/>
                    <a:pt x="175" y="341"/>
                  </a:cubicBezTo>
                  <a:cubicBezTo>
                    <a:pt x="212" y="351"/>
                    <a:pt x="250" y="354"/>
                    <a:pt x="288" y="348"/>
                  </a:cubicBezTo>
                  <a:cubicBezTo>
                    <a:pt x="329" y="341"/>
                    <a:pt x="365" y="325"/>
                    <a:pt x="394" y="295"/>
                  </a:cubicBezTo>
                  <a:cubicBezTo>
                    <a:pt x="418" y="270"/>
                    <a:pt x="432" y="242"/>
                    <a:pt x="434" y="208"/>
                  </a:cubicBezTo>
                  <a:cubicBezTo>
                    <a:pt x="436" y="167"/>
                    <a:pt x="419" y="133"/>
                    <a:pt x="390" y="106"/>
                  </a:cubicBezTo>
                  <a:cubicBezTo>
                    <a:pt x="355" y="72"/>
                    <a:pt x="312" y="56"/>
                    <a:pt x="265" y="52"/>
                  </a:cubicBezTo>
                  <a:cubicBezTo>
                    <a:pt x="229" y="50"/>
                    <a:pt x="194" y="54"/>
                    <a:pt x="160" y="69"/>
                  </a:cubicBezTo>
                  <a:cubicBezTo>
                    <a:pt x="120" y="86"/>
                    <a:pt x="88" y="112"/>
                    <a:pt x="70" y="153"/>
                  </a:cubicBezTo>
                  <a:cubicBezTo>
                    <a:pt x="56" y="185"/>
                    <a:pt x="56" y="218"/>
                    <a:pt x="69" y="250"/>
                  </a:cubicBezTo>
                  <a:cubicBezTo>
                    <a:pt x="76" y="268"/>
                    <a:pt x="88" y="283"/>
                    <a:pt x="101" y="296"/>
                  </a:cubicBezTo>
                  <a:cubicBezTo>
                    <a:pt x="104" y="299"/>
                    <a:pt x="105" y="302"/>
                    <a:pt x="104" y="306"/>
                  </a:cubicBezTo>
                  <a:cubicBezTo>
                    <a:pt x="103" y="313"/>
                    <a:pt x="102" y="320"/>
                    <a:pt x="100" y="327"/>
                  </a:cubicBezTo>
                  <a:cubicBezTo>
                    <a:pt x="96" y="343"/>
                    <a:pt x="92" y="359"/>
                    <a:pt x="88" y="3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gray">
            <a:xfrm>
              <a:off x="7975479" y="4305203"/>
              <a:ext cx="87000" cy="189613"/>
            </a:xfrm>
            <a:custGeom>
              <a:avLst/>
              <a:gdLst>
                <a:gd name="T0" fmla="*/ 0 w 55"/>
                <a:gd name="T1" fmla="*/ 118 h 118"/>
                <a:gd name="T2" fmla="*/ 0 w 55"/>
                <a:gd name="T3" fmla="*/ 0 h 118"/>
                <a:gd name="T4" fmla="*/ 55 w 55"/>
                <a:gd name="T5" fmla="*/ 0 h 118"/>
                <a:gd name="T6" fmla="*/ 55 w 55"/>
                <a:gd name="T7" fmla="*/ 118 h 118"/>
                <a:gd name="T8" fmla="*/ 0 w 55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8">
                  <a:moveTo>
                    <a:pt x="0" y="118"/>
                  </a:moveTo>
                  <a:cubicBezTo>
                    <a:pt x="0" y="78"/>
                    <a:pt x="0" y="39"/>
                    <a:pt x="0" y="0"/>
                  </a:cubicBezTo>
                  <a:cubicBezTo>
                    <a:pt x="18" y="0"/>
                    <a:pt x="36" y="0"/>
                    <a:pt x="55" y="0"/>
                  </a:cubicBezTo>
                  <a:cubicBezTo>
                    <a:pt x="55" y="39"/>
                    <a:pt x="55" y="78"/>
                    <a:pt x="55" y="118"/>
                  </a:cubicBezTo>
                  <a:cubicBezTo>
                    <a:pt x="36" y="118"/>
                    <a:pt x="18" y="118"/>
                    <a:pt x="0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gray">
            <a:xfrm>
              <a:off x="7971017" y="4166897"/>
              <a:ext cx="95923" cy="95922"/>
            </a:xfrm>
            <a:custGeom>
              <a:avLst/>
              <a:gdLst>
                <a:gd name="T0" fmla="*/ 30 w 61"/>
                <a:gd name="T1" fmla="*/ 60 h 60"/>
                <a:gd name="T2" fmla="*/ 0 w 61"/>
                <a:gd name="T3" fmla="*/ 30 h 60"/>
                <a:gd name="T4" fmla="*/ 30 w 61"/>
                <a:gd name="T5" fmla="*/ 0 h 60"/>
                <a:gd name="T6" fmla="*/ 60 w 61"/>
                <a:gd name="T7" fmla="*/ 30 h 60"/>
                <a:gd name="T8" fmla="*/ 30 w 6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1" y="13"/>
                    <a:pt x="14" y="0"/>
                    <a:pt x="30" y="0"/>
                  </a:cubicBezTo>
                  <a:cubicBezTo>
                    <a:pt x="47" y="0"/>
                    <a:pt x="61" y="14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034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Foto: </a:t>
            </a:r>
            <a:r>
              <a:rPr lang="nb-NO" dirty="0" err="1"/>
              <a:t>Colourbox</a:t>
            </a:r>
            <a:r>
              <a:rPr lang="nb-NO" dirty="0"/>
              <a:t>, KMD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36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Lavere arbeidsledighet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409069"/>
            <a:ext cx="7449342" cy="1044115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Registrert arbeidsledighet i prosent av arbeidsstyrken. </a:t>
            </a:r>
          </a:p>
          <a:p>
            <a:pPr marL="0" indent="0">
              <a:buNone/>
            </a:pPr>
            <a:r>
              <a:rPr lang="nb-NO" sz="2000" dirty="0"/>
              <a:t>Sesongjusterte tall. 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26935"/>
              </p:ext>
            </p:extLst>
          </p:nvPr>
        </p:nvGraphicFramePr>
        <p:xfrm>
          <a:off x="1055440" y="2540036"/>
          <a:ext cx="7397427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4272" y="1736990"/>
            <a:ext cx="3407123" cy="365722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127448" y="56398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Kilde: NAV</a:t>
            </a:r>
          </a:p>
        </p:txBody>
      </p:sp>
    </p:spTree>
    <p:extLst>
      <p:ext uri="{BB962C8B-B14F-4D97-AF65-F5344CB8AC3E}">
        <p14:creationId xmlns:p14="http://schemas.microsoft.com/office/powerpoint/2010/main" val="41055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9526828" y="5542073"/>
            <a:ext cx="12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Kilde: NAV</a:t>
            </a:r>
          </a:p>
        </p:txBody>
      </p:sp>
      <p:grpSp>
        <p:nvGrpSpPr>
          <p:cNvPr id="90" name="Gruppe 89"/>
          <p:cNvGrpSpPr/>
          <p:nvPr/>
        </p:nvGrpSpPr>
        <p:grpSpPr>
          <a:xfrm>
            <a:off x="1228524" y="1700808"/>
            <a:ext cx="3598880" cy="1946371"/>
            <a:chOff x="8276510" y="1618386"/>
            <a:chExt cx="3598880" cy="1946371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6511" y="1618386"/>
              <a:ext cx="3353091" cy="1946371"/>
            </a:xfrm>
            <a:prstGeom prst="rect">
              <a:avLst/>
            </a:prstGeom>
          </p:spPr>
        </p:pic>
        <p:sp>
          <p:nvSpPr>
            <p:cNvPr id="10" name="TekstSylinder 9"/>
            <p:cNvSpPr txBox="1"/>
            <p:nvPr/>
          </p:nvSpPr>
          <p:spPr>
            <a:xfrm>
              <a:off x="8521918" y="1858597"/>
              <a:ext cx="3353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/>
                <a:t>Landsgjennomsnitt:</a:t>
              </a:r>
            </a:p>
          </p:txBody>
        </p:sp>
        <p:cxnSp>
          <p:nvCxnSpPr>
            <p:cNvPr id="11" name="Gerade Verbindung 108"/>
            <p:cNvCxnSpPr/>
            <p:nvPr/>
          </p:nvCxnSpPr>
          <p:spPr>
            <a:xfrm>
              <a:off x="8276510" y="3564757"/>
              <a:ext cx="3368141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kstSylinder 88"/>
            <p:cNvSpPr txBox="1"/>
            <p:nvPr/>
          </p:nvSpPr>
          <p:spPr>
            <a:xfrm>
              <a:off x="9236997" y="2499932"/>
              <a:ext cx="17604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4800" b="1" dirty="0"/>
                <a:t>2,2 %</a:t>
              </a:r>
            </a:p>
          </p:txBody>
        </p:sp>
      </p:grpSp>
      <p:grpSp>
        <p:nvGrpSpPr>
          <p:cNvPr id="3" name="Gruppe 2"/>
          <p:cNvGrpSpPr/>
          <p:nvPr/>
        </p:nvGrpSpPr>
        <p:grpSpPr>
          <a:xfrm>
            <a:off x="1229381" y="4010520"/>
            <a:ext cx="3714491" cy="1946371"/>
            <a:chOff x="1229381" y="4010520"/>
            <a:chExt cx="3714491" cy="1946371"/>
          </a:xfrm>
        </p:grpSpPr>
        <p:grpSp>
          <p:nvGrpSpPr>
            <p:cNvPr id="91" name="Gruppe 90"/>
            <p:cNvGrpSpPr/>
            <p:nvPr/>
          </p:nvGrpSpPr>
          <p:grpSpPr>
            <a:xfrm>
              <a:off x="1229381" y="4010520"/>
              <a:ext cx="3368141" cy="1946371"/>
              <a:chOff x="8276510" y="1618386"/>
              <a:chExt cx="3368141" cy="1946371"/>
            </a:xfrm>
          </p:grpSpPr>
          <p:pic>
            <p:nvPicPr>
              <p:cNvPr id="92" name="Bilde 9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6511" y="1618386"/>
                <a:ext cx="3353091" cy="1946371"/>
              </a:xfrm>
              <a:prstGeom prst="rect">
                <a:avLst/>
              </a:prstGeom>
            </p:spPr>
          </p:pic>
          <p:cxnSp>
            <p:nvCxnSpPr>
              <p:cNvPr id="94" name="Gerade Verbindung 108"/>
              <p:cNvCxnSpPr/>
              <p:nvPr/>
            </p:nvCxnSpPr>
            <p:spPr>
              <a:xfrm>
                <a:off x="8276510" y="3564757"/>
                <a:ext cx="3368141" cy="0"/>
              </a:xfrm>
              <a:prstGeom prst="line">
                <a:avLst/>
              </a:prstGeom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kstSylinder 95"/>
            <p:cNvSpPr txBox="1"/>
            <p:nvPr/>
          </p:nvSpPr>
          <p:spPr>
            <a:xfrm>
              <a:off x="1620451" y="4155138"/>
              <a:ext cx="3323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/>
                <a:t>Lavest og høyest:</a:t>
              </a:r>
            </a:p>
          </p:txBody>
        </p:sp>
        <p:cxnSp>
          <p:nvCxnSpPr>
            <p:cNvPr id="98" name="Rett linje 97"/>
            <p:cNvCxnSpPr/>
            <p:nvPr/>
          </p:nvCxnSpPr>
          <p:spPr>
            <a:xfrm>
              <a:off x="3041574" y="4721048"/>
              <a:ext cx="0" cy="8210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kstSylinder 100"/>
            <p:cNvSpPr txBox="1"/>
            <p:nvPr/>
          </p:nvSpPr>
          <p:spPr>
            <a:xfrm>
              <a:off x="1544048" y="4714456"/>
              <a:ext cx="1497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4000" b="1" dirty="0"/>
                <a:t>1,4 %</a:t>
              </a:r>
            </a:p>
          </p:txBody>
        </p:sp>
        <p:sp>
          <p:nvSpPr>
            <p:cNvPr id="102" name="TekstSylinder 101"/>
            <p:cNvSpPr txBox="1"/>
            <p:nvPr/>
          </p:nvSpPr>
          <p:spPr>
            <a:xfrm>
              <a:off x="3060178" y="4721048"/>
              <a:ext cx="1497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4000" b="1" dirty="0"/>
                <a:t>3,0 %</a:t>
              </a:r>
            </a:p>
          </p:txBody>
        </p:sp>
      </p:grpSp>
      <p:sp>
        <p:nvSpPr>
          <p:cNvPr id="103" name="Tittel 1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Registrert ledighet september 2019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6530584" y="2582354"/>
            <a:ext cx="3655972" cy="1946371"/>
            <a:chOff x="8302938" y="1700534"/>
            <a:chExt cx="3655972" cy="1946371"/>
          </a:xfrm>
        </p:grpSpPr>
        <p:grpSp>
          <p:nvGrpSpPr>
            <p:cNvPr id="21" name="Gruppe 20"/>
            <p:cNvGrpSpPr/>
            <p:nvPr/>
          </p:nvGrpSpPr>
          <p:grpSpPr>
            <a:xfrm>
              <a:off x="8302938" y="1700534"/>
              <a:ext cx="3368141" cy="1946371"/>
              <a:chOff x="8276510" y="1618386"/>
              <a:chExt cx="3368141" cy="1946371"/>
            </a:xfrm>
          </p:grpSpPr>
          <p:pic>
            <p:nvPicPr>
              <p:cNvPr id="22" name="Bilde 2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6511" y="1618386"/>
                <a:ext cx="3353091" cy="1946371"/>
              </a:xfrm>
              <a:prstGeom prst="rect">
                <a:avLst/>
              </a:prstGeom>
            </p:spPr>
          </p:pic>
          <p:cxnSp>
            <p:nvCxnSpPr>
              <p:cNvPr id="23" name="Gerade Verbindung 108"/>
              <p:cNvCxnSpPr/>
              <p:nvPr/>
            </p:nvCxnSpPr>
            <p:spPr>
              <a:xfrm>
                <a:off x="8276510" y="3564757"/>
                <a:ext cx="3368141" cy="0"/>
              </a:xfrm>
              <a:prstGeom prst="line">
                <a:avLst/>
              </a:prstGeom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kstSylinder 23"/>
            <p:cNvSpPr txBox="1"/>
            <p:nvPr/>
          </p:nvSpPr>
          <p:spPr>
            <a:xfrm>
              <a:off x="8635489" y="1827100"/>
              <a:ext cx="3323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/>
                <a:t>Rogaland:</a:t>
              </a:r>
            </a:p>
          </p:txBody>
        </p:sp>
        <p:sp>
          <p:nvSpPr>
            <p:cNvPr id="28" name="TekstSylinder 27"/>
            <p:cNvSpPr txBox="1"/>
            <p:nvPr/>
          </p:nvSpPr>
          <p:spPr>
            <a:xfrm>
              <a:off x="8948474" y="2411062"/>
              <a:ext cx="1497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4000" b="1" dirty="0"/>
                <a:t>2,2 %</a:t>
              </a:r>
            </a:p>
          </p:txBody>
        </p:sp>
        <p:sp>
          <p:nvSpPr>
            <p:cNvPr id="29" name="TekstSylinder 28"/>
            <p:cNvSpPr txBox="1"/>
            <p:nvPr/>
          </p:nvSpPr>
          <p:spPr>
            <a:xfrm>
              <a:off x="10112469" y="2411062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4000" b="1" dirty="0"/>
            </a:p>
          </p:txBody>
        </p:sp>
      </p:grpSp>
      <p:sp>
        <p:nvSpPr>
          <p:cNvPr id="32" name="Rektangel 31"/>
          <p:cNvSpPr/>
          <p:nvPr/>
        </p:nvSpPr>
        <p:spPr>
          <a:xfrm>
            <a:off x="12192000" y="0"/>
            <a:ext cx="1224136" cy="10039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Ett lysark pr. fylke som besøkes.</a:t>
            </a:r>
          </a:p>
        </p:txBody>
      </p:sp>
    </p:spTree>
    <p:extLst>
      <p:ext uri="{BB962C8B-B14F-4D97-AF65-F5344CB8AC3E}">
        <p14:creationId xmlns:p14="http://schemas.microsoft.com/office/powerpoint/2010/main" val="23538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innhold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124" y="1628800"/>
            <a:ext cx="4449103" cy="45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e 4"/>
          <p:cNvGrpSpPr/>
          <p:nvPr/>
        </p:nvGrpSpPr>
        <p:grpSpPr>
          <a:xfrm>
            <a:off x="5298850" y="1628800"/>
            <a:ext cx="6212617" cy="4500538"/>
            <a:chOff x="5298850" y="1652864"/>
            <a:chExt cx="6212617" cy="3951434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8850" y="1652864"/>
              <a:ext cx="6212617" cy="3948250"/>
            </a:xfrm>
            <a:prstGeom prst="rect">
              <a:avLst/>
            </a:prstGeom>
          </p:spPr>
        </p:pic>
        <p:cxnSp>
          <p:nvCxnSpPr>
            <p:cNvPr id="7" name="Gerade Verbindung 116"/>
            <p:cNvCxnSpPr/>
            <p:nvPr/>
          </p:nvCxnSpPr>
          <p:spPr>
            <a:xfrm flipV="1">
              <a:off x="5303910" y="5601114"/>
              <a:ext cx="6207557" cy="318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kstSylinder 8"/>
          <p:cNvSpPr txBox="1"/>
          <p:nvPr/>
        </p:nvSpPr>
        <p:spPr>
          <a:xfrm>
            <a:off x="5519936" y="1844824"/>
            <a:ext cx="59046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Økt barnehagedekning for de minste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Elevene gjør det bedre i grunnskolen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Flere gjennomfører videregående opplæring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Flere læreplasser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Flere årsverk i barnevernet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dirty="0"/>
              <a:t>Tjenestetilbudet bygges stadig ut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555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Kommuneøkonomien 2019</a:t>
            </a:r>
            <a:endParaRPr lang="nb-NO" dirty="0"/>
          </a:p>
        </p:txBody>
      </p:sp>
      <p:grpSp>
        <p:nvGrpSpPr>
          <p:cNvPr id="32" name="Gruppe 31"/>
          <p:cNvGrpSpPr/>
          <p:nvPr/>
        </p:nvGrpSpPr>
        <p:grpSpPr>
          <a:xfrm>
            <a:off x="623392" y="4262391"/>
            <a:ext cx="3456384" cy="1206819"/>
            <a:chOff x="623392" y="4101842"/>
            <a:chExt cx="3306848" cy="1079338"/>
          </a:xfrm>
        </p:grpSpPr>
        <p:sp>
          <p:nvSpPr>
            <p:cNvPr id="7" name="Rektangel 6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623392" y="4431430"/>
              <a:ext cx="3306848" cy="6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Høyere inntektsvekst enn tidligere anslått</a:t>
              </a:r>
              <a:endParaRPr lang="nb-NO" sz="2000" dirty="0"/>
            </a:p>
          </p:txBody>
        </p:sp>
        <p:cxnSp>
          <p:nvCxnSpPr>
            <p:cNvPr id="14" name="Gerade Verbindung 107"/>
            <p:cNvCxnSpPr/>
            <p:nvPr/>
          </p:nvCxnSpPr>
          <p:spPr>
            <a:xfrm flipV="1">
              <a:off x="623392" y="5174088"/>
              <a:ext cx="3237955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e 32"/>
          <p:cNvGrpSpPr/>
          <p:nvPr/>
        </p:nvGrpSpPr>
        <p:grpSpPr>
          <a:xfrm>
            <a:off x="4367370" y="4254461"/>
            <a:ext cx="3456384" cy="1206819"/>
            <a:chOff x="623392" y="4101842"/>
            <a:chExt cx="3306848" cy="1079338"/>
          </a:xfrm>
        </p:grpSpPr>
        <p:sp>
          <p:nvSpPr>
            <p:cNvPr id="34" name="Rektangel 33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623392" y="4431430"/>
              <a:ext cx="3306848" cy="6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Skatteinntektene oppjustert med 4,9 mrd. kroner</a:t>
              </a:r>
              <a:endParaRPr lang="nb-NO" sz="2000" dirty="0"/>
            </a:p>
          </p:txBody>
        </p:sp>
        <p:cxnSp>
          <p:nvCxnSpPr>
            <p:cNvPr id="37" name="Gerade Verbindung 107"/>
            <p:cNvCxnSpPr/>
            <p:nvPr/>
          </p:nvCxnSpPr>
          <p:spPr>
            <a:xfrm flipV="1">
              <a:off x="623392" y="5174088"/>
              <a:ext cx="3239724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>
            <a:off x="8041260" y="4246118"/>
            <a:ext cx="3456313" cy="1206819"/>
            <a:chOff x="556336" y="4101842"/>
            <a:chExt cx="3306780" cy="1079338"/>
          </a:xfrm>
        </p:grpSpPr>
        <p:sp>
          <p:nvSpPr>
            <p:cNvPr id="39" name="Rektangel 38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TekstSylinder 39"/>
            <p:cNvSpPr txBox="1"/>
            <p:nvPr/>
          </p:nvSpPr>
          <p:spPr>
            <a:xfrm>
              <a:off x="556336" y="4418965"/>
              <a:ext cx="3239724" cy="6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Historisk lavt antall </a:t>
              </a:r>
            </a:p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kommuner i ROBEK</a:t>
              </a:r>
            </a:p>
          </p:txBody>
        </p:sp>
        <p:cxnSp>
          <p:nvCxnSpPr>
            <p:cNvPr id="42" name="Gerade Verbindung 107"/>
            <p:cNvCxnSpPr/>
            <p:nvPr/>
          </p:nvCxnSpPr>
          <p:spPr>
            <a:xfrm flipV="1">
              <a:off x="623392" y="5174088"/>
              <a:ext cx="3239724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Bilde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348" y="1971072"/>
            <a:ext cx="3386225" cy="2479846"/>
          </a:xfrm>
          <a:prstGeom prst="rect">
            <a:avLst/>
          </a:prstGeom>
        </p:spPr>
      </p:pic>
      <p:pic>
        <p:nvPicPr>
          <p:cNvPr id="44" name="Bilde 4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808" y="1971072"/>
            <a:ext cx="3383109" cy="2467862"/>
          </a:xfrm>
          <a:prstGeom prst="rect">
            <a:avLst/>
          </a:prstGeom>
        </p:spPr>
      </p:pic>
      <p:pic>
        <p:nvPicPr>
          <p:cNvPr id="45" name="Bilde 4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47" y="1971073"/>
            <a:ext cx="3391931" cy="24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9387" y="306388"/>
            <a:ext cx="9793225" cy="1143000"/>
          </a:xfrm>
        </p:spPr>
        <p:txBody>
          <a:bodyPr/>
          <a:lstStyle/>
          <a:p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inntektsvekst og resultater</a:t>
            </a:r>
            <a:endParaRPr lang="nb-NO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765245"/>
              </p:ext>
            </p:extLst>
          </p:nvPr>
        </p:nvGraphicFramePr>
        <p:xfrm>
          <a:off x="767408" y="1441030"/>
          <a:ext cx="4536572" cy="45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543090"/>
              </p:ext>
            </p:extLst>
          </p:nvPr>
        </p:nvGraphicFramePr>
        <p:xfrm>
          <a:off x="6096372" y="1441029"/>
          <a:ext cx="5688632" cy="435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6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407368" y="1124744"/>
          <a:ext cx="10874101" cy="48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tel 1"/>
          <p:cNvSpPr txBox="1">
            <a:spLocks/>
          </p:cNvSpPr>
          <p:nvPr/>
        </p:nvSpPr>
        <p:spPr bwMode="auto">
          <a:xfrm>
            <a:off x="1351350" y="44624"/>
            <a:ext cx="979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dirty="0"/>
              <a:t>Kommuner i ROBEK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0417373" y="37890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005426"/>
                </a:solidFill>
              </a:rPr>
              <a:t>10 kommuner</a:t>
            </a:r>
          </a:p>
        </p:txBody>
      </p:sp>
      <p:sp>
        <p:nvSpPr>
          <p:cNvPr id="3" name="Pil ned 2"/>
          <p:cNvSpPr/>
          <p:nvPr/>
        </p:nvSpPr>
        <p:spPr>
          <a:xfrm rot="824643">
            <a:off x="11001006" y="4554419"/>
            <a:ext cx="287139" cy="504056"/>
          </a:xfrm>
          <a:prstGeom prst="downArrow">
            <a:avLst/>
          </a:prstGeom>
          <a:solidFill>
            <a:srgbClr val="005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6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Kommuneopplegget 2020 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623392" y="4262391"/>
            <a:ext cx="3456384" cy="1206819"/>
            <a:chOff x="623392" y="4101842"/>
            <a:chExt cx="3306848" cy="1079338"/>
          </a:xfrm>
        </p:grpSpPr>
        <p:sp>
          <p:nvSpPr>
            <p:cNvPr id="5" name="Rektangel 4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623392" y="4431430"/>
              <a:ext cx="3306848" cy="6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2000" dirty="0">
                  <a:latin typeface="Arial" panose="020B0604020202020204" pitchFamily="34" charset="0"/>
                  <a:cs typeface="Arial" panose="020B0604020202020204" pitchFamily="34" charset="0"/>
                </a:rPr>
                <a:t>Vekst i frie inntekter på om lag 1,3 mrd. kroner </a:t>
              </a:r>
              <a:endParaRPr lang="nb-NO" sz="2000" dirty="0"/>
            </a:p>
          </p:txBody>
        </p:sp>
        <p:cxnSp>
          <p:nvCxnSpPr>
            <p:cNvPr id="7" name="Gerade Verbindung 107"/>
            <p:cNvCxnSpPr/>
            <p:nvPr/>
          </p:nvCxnSpPr>
          <p:spPr>
            <a:xfrm flipV="1">
              <a:off x="623392" y="5174088"/>
              <a:ext cx="3237955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e 7"/>
          <p:cNvGrpSpPr/>
          <p:nvPr/>
        </p:nvGrpSpPr>
        <p:grpSpPr>
          <a:xfrm>
            <a:off x="4364762" y="4270320"/>
            <a:ext cx="3458992" cy="1198889"/>
            <a:chOff x="620897" y="4116027"/>
            <a:chExt cx="3309343" cy="1072246"/>
          </a:xfrm>
        </p:grpSpPr>
        <p:sp>
          <p:nvSpPr>
            <p:cNvPr id="9" name="Rektangel 8"/>
            <p:cNvSpPr/>
            <p:nvPr/>
          </p:nvSpPr>
          <p:spPr>
            <a:xfrm>
              <a:off x="620897" y="4116027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623392" y="4431430"/>
              <a:ext cx="3306848" cy="6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Lavere vekst i demografi- og pensjonskostnadene </a:t>
              </a:r>
              <a:endParaRPr lang="nb-NO" sz="2000" dirty="0"/>
            </a:p>
          </p:txBody>
        </p:sp>
        <p:cxnSp>
          <p:nvCxnSpPr>
            <p:cNvPr id="11" name="Gerade Verbindung 107"/>
            <p:cNvCxnSpPr/>
            <p:nvPr/>
          </p:nvCxnSpPr>
          <p:spPr>
            <a:xfrm flipV="1">
              <a:off x="623392" y="5174088"/>
              <a:ext cx="3239724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e 11"/>
          <p:cNvGrpSpPr/>
          <p:nvPr/>
        </p:nvGrpSpPr>
        <p:grpSpPr>
          <a:xfrm>
            <a:off x="8111348" y="4246118"/>
            <a:ext cx="3456384" cy="1206819"/>
            <a:chOff x="623392" y="4101842"/>
            <a:chExt cx="3306848" cy="1079338"/>
          </a:xfrm>
        </p:grpSpPr>
        <p:sp>
          <p:nvSpPr>
            <p:cNvPr id="13" name="Rektangel 12"/>
            <p:cNvSpPr/>
            <p:nvPr/>
          </p:nvSpPr>
          <p:spPr>
            <a:xfrm>
              <a:off x="623460" y="4101842"/>
              <a:ext cx="3239656" cy="1072246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623392" y="4431430"/>
              <a:ext cx="3306848" cy="63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All vekst i frie inntekter til kommunene i 2020</a:t>
              </a:r>
            </a:p>
          </p:txBody>
        </p:sp>
        <p:cxnSp>
          <p:nvCxnSpPr>
            <p:cNvPr id="15" name="Gerade Verbindung 107"/>
            <p:cNvCxnSpPr/>
            <p:nvPr/>
          </p:nvCxnSpPr>
          <p:spPr>
            <a:xfrm flipV="1">
              <a:off x="623392" y="5174088"/>
              <a:ext cx="3239724" cy="7092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1"/>
          <a:stretch/>
        </p:blipFill>
        <p:spPr>
          <a:xfrm>
            <a:off x="623392" y="1953928"/>
            <a:ext cx="3384376" cy="2473992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808" y="1971072"/>
            <a:ext cx="3383109" cy="246786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4"/>
          <a:stretch/>
        </p:blipFill>
        <p:spPr>
          <a:xfrm>
            <a:off x="8108739" y="1971072"/>
            <a:ext cx="3388833" cy="2466040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807" y="1963759"/>
            <a:ext cx="3383109" cy="24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R_MAL for departementene">
  <a:themeElements>
    <a:clrScheme name="DSS - KMD">
      <a:dk1>
        <a:sysClr val="windowText" lastClr="000000"/>
      </a:dk1>
      <a:lt1>
        <a:sysClr val="window" lastClr="FFFFFF"/>
      </a:lt1>
      <a:dk2>
        <a:srgbClr val="AB989D"/>
      </a:dk2>
      <a:lt2>
        <a:srgbClr val="EAE8E5"/>
      </a:lt2>
      <a:accent1>
        <a:srgbClr val="AB989D"/>
      </a:accent1>
      <a:accent2>
        <a:srgbClr val="C6DAE7"/>
      </a:accent2>
      <a:accent3>
        <a:srgbClr val="0082BA"/>
      </a:accent3>
      <a:accent4>
        <a:srgbClr val="00305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mmprop 2017 A.potx" id="{686F4E25-E378-4114-B065-2DFD632950BC}" vid="{E34FC447-8071-4836-A8E7-4AFEBF4204A4}"/>
    </a:ext>
  </a:extLst>
</a:theme>
</file>

<file path=ppt/theme/theme2.xml><?xml version="1.0" encoding="utf-8"?>
<a:theme xmlns:a="http://schemas.openxmlformats.org/drawingml/2006/main" name="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mmprop 2017 A.potx" id="{686F4E25-E378-4114-B065-2DFD632950BC}" vid="{06C34159-8E05-4A43-89F9-73AA90BB6A3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Kommprop 2017 A</Template>
  <TotalTime>0</TotalTime>
  <Words>541</Words>
  <Application>Microsoft Office PowerPoint</Application>
  <PresentationFormat>Widescreen</PresentationFormat>
  <Paragraphs>151</Paragraphs>
  <Slides>24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Open Sans</vt:lpstr>
      <vt:lpstr>Verdana</vt:lpstr>
      <vt:lpstr>MOR_MAL for departementene</vt:lpstr>
      <vt:lpstr>Bokmål pptmal_16-9_KMD</vt:lpstr>
      <vt:lpstr>PowerPoint-presentasjon</vt:lpstr>
      <vt:lpstr>Det går godt i norsk økonomi </vt:lpstr>
      <vt:lpstr>Lavere arbeidsledighet</vt:lpstr>
      <vt:lpstr>Registrert ledighet september 2019</vt:lpstr>
      <vt:lpstr>Tjenestetilbudet bygges stadig ut</vt:lpstr>
      <vt:lpstr>Kommuneøkonomien 2019</vt:lpstr>
      <vt:lpstr>God inntektsvekst og resultater</vt:lpstr>
      <vt:lpstr>PowerPoint-presentasjon</vt:lpstr>
      <vt:lpstr>Kommuneopplegget 2020 </vt:lpstr>
      <vt:lpstr>Demografi- og pensjonskostnader </vt:lpstr>
      <vt:lpstr>PowerPoint-presentasjon</vt:lpstr>
      <vt:lpstr> Vekst i frie inntekter 2020 – handlingsrom </vt:lpstr>
      <vt:lpstr>Handlingsrom i frie inntekter 2011–2020  </vt:lpstr>
      <vt:lpstr>PowerPoint-presentasjon</vt:lpstr>
      <vt:lpstr>Mange viktige satsinger</vt:lpstr>
      <vt:lpstr>Ressurskrevende tjenester</vt:lpstr>
      <vt:lpstr>PowerPoint-presentasjon</vt:lpstr>
      <vt:lpstr>Gode økonomiske virkemidler i kommunereformen</vt:lpstr>
      <vt:lpstr>Harmonisering av eiendomsskatt ved sammenslåing</vt:lpstr>
      <vt:lpstr>Regionreform</vt:lpstr>
      <vt:lpstr>Innlemming av øremerkede tilskudd</vt:lpstr>
      <vt:lpstr>Ferjeavløsningsordningen utvides</vt:lpstr>
      <vt:lpstr>Ny kommunelov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2019-10-08T13:09:22Z</dcterms:created>
  <dcterms:modified xsi:type="dcterms:W3CDTF">2019-10-08T13:10:43Z</dcterms:modified>
</cp:coreProperties>
</file>