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iddels stil 3 – uthevin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ys stil 3 – uthev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ys stil 3 – uthev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ys stil 3 – uthev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ys stil 3 – uthevin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ys stil 3 – uthev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6327" autoAdjust="0"/>
  </p:normalViewPr>
  <p:slideViewPr>
    <p:cSldViewPr snapToGrid="0">
      <p:cViewPr varScale="1">
        <p:scale>
          <a:sx n="66" d="100"/>
          <a:sy n="66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17CF8-F7AD-438D-9D24-AEAB36254636}" type="datetimeFigureOut">
              <a:rPr lang="nb-NO" smtClean="0"/>
              <a:t>07.06.2021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2BB01-7D36-46BC-A791-ABB2D90BF4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15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3138D440-93AA-4A6F-86F8-692FFA8BFA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4"/>
            <a:ext cx="2433949" cy="99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6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EE24A3-D241-4333-A11D-DDCEE0385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9558337" cy="109065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3EA4E40-F9AE-4698-855B-97E54C40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9DC781-D1DD-4DD0-B236-31B92345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57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F78AA53-93BA-490A-B5C3-5D3AAD59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7006ABE-4B6A-44EB-9F75-CC33C02D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008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43D691-4678-4567-B4E5-62C407BBB7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5" y="2220354"/>
            <a:ext cx="9512303" cy="923330"/>
          </a:xfrm>
        </p:spPr>
        <p:txBody>
          <a:bodyPr/>
          <a:lstStyle>
            <a:lvl1pPr>
              <a:lnSpc>
                <a:spcPts val="5760"/>
              </a:lnSpc>
              <a:defRPr sz="4800"/>
            </a:lvl1pPr>
          </a:lstStyle>
          <a:p>
            <a:r>
              <a:rPr lang="nb-NO" dirty="0"/>
              <a:t>«Klikk for å legge til sitat»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8750AFF-9931-4E82-9DBF-8E124508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8817CA-9285-43F1-B5E9-07001DDF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978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mø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43D691-4678-4567-B4E5-62C407BBB7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5" y="2220354"/>
            <a:ext cx="9512303" cy="923330"/>
          </a:xfrm>
        </p:spPr>
        <p:txBody>
          <a:bodyPr/>
          <a:lstStyle>
            <a:lvl1pPr>
              <a:lnSpc>
                <a:spcPts val="576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«Klikk for å legge til sitat»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8750AFF-9931-4E82-9DBF-8E124508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8817CA-9285-43F1-B5E9-07001DDF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6" name="Symbol">
            <a:extLst>
              <a:ext uri="{FF2B5EF4-FFF2-40B4-BE49-F238E27FC236}">
                <a16:creationId xmlns:a16="http://schemas.microsoft.com/office/drawing/2014/main" id="{D06D71DA-4A6E-4052-BC7C-7EE2C208AB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38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forside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7" name="Mønster">
            <a:extLst>
              <a:ext uri="{FF2B5EF4-FFF2-40B4-BE49-F238E27FC236}">
                <a16:creationId xmlns:a16="http://schemas.microsoft.com/office/drawing/2014/main" id="{56F4B0F2-3D39-4623-9E3B-3A7D74704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6892" y="3484562"/>
            <a:ext cx="4033933" cy="3019107"/>
          </a:xfrm>
          <a:prstGeom prst="rect">
            <a:avLst/>
          </a:prstGeom>
        </p:spPr>
      </p:pic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5D6BE45A-AA11-40B2-83D6-12C4CCA6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Miljødirektoratet | Bunntekst (og sidetall aktiveres ved behov)</a:t>
            </a:r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id="{FFFFB599-DBF8-40A8-BBC4-A782D3BE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791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forside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7" name="Mønster">
            <a:extLst>
              <a:ext uri="{FF2B5EF4-FFF2-40B4-BE49-F238E27FC236}">
                <a16:creationId xmlns:a16="http://schemas.microsoft.com/office/drawing/2014/main" id="{56F4B0F2-3D39-4623-9E3B-3A7D74704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46892" y="3484562"/>
            <a:ext cx="4033932" cy="3019107"/>
          </a:xfrm>
          <a:prstGeom prst="rect">
            <a:avLst/>
          </a:prstGeom>
        </p:spPr>
      </p:pic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5D6BE45A-AA11-40B2-83D6-12C4CCA6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id="{FFFFB599-DBF8-40A8-BBC4-A782D3BE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3218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925569-0CFC-4203-9E6A-E0689A376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8" y="1619470"/>
            <a:ext cx="9558337" cy="551433"/>
          </a:xfrm>
        </p:spPr>
        <p:txBody>
          <a:bodyPr anchor="b" anchorCtr="0">
            <a:spAutoFit/>
          </a:bodyPr>
          <a:lstStyle>
            <a:lvl1pPr>
              <a:lnSpc>
                <a:spcPts val="432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CA33ADE-8CF9-48B2-85C6-3B6A2FC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8FAE8C0-6B48-404B-A812-2FCAD9AEB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6038" y="2436020"/>
            <a:ext cx="9558337" cy="3710780"/>
          </a:xfrm>
        </p:spPr>
        <p:txBody>
          <a:bodyPr/>
          <a:lstStyle>
            <a:lvl1pPr marL="457200" indent="-457200">
              <a:spcBef>
                <a:spcPts val="500"/>
              </a:spcBef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>
              <a:defRPr>
                <a:solidFill>
                  <a:schemeClr val="bg1"/>
                </a:solidFill>
              </a:defRPr>
            </a:lvl2pPr>
            <a:lvl3pPr marL="684000">
              <a:defRPr>
                <a:solidFill>
                  <a:schemeClr val="bg1"/>
                </a:solidFill>
              </a:defRPr>
            </a:lvl3pPr>
            <a:lvl4pPr marL="684000">
              <a:defRPr>
                <a:solidFill>
                  <a:schemeClr val="bg1"/>
                </a:solidFill>
              </a:defRPr>
            </a:lvl4pPr>
            <a:lvl5pPr marL="684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bunntekst 10">
            <a:extLst>
              <a:ext uri="{FF2B5EF4-FFF2-40B4-BE49-F238E27FC236}">
                <a16:creationId xmlns:a16="http://schemas.microsoft.com/office/drawing/2014/main" id="{AFE06230-C768-4024-99DD-15EFBC2DCA3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pic>
        <p:nvPicPr>
          <p:cNvPr id="6" name="Symbol">
            <a:extLst>
              <a:ext uri="{FF2B5EF4-FFF2-40B4-BE49-F238E27FC236}">
                <a16:creationId xmlns:a16="http://schemas.microsoft.com/office/drawing/2014/main" id="{CEC1DC35-372E-4252-AF96-601AFBF061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74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925569-0CFC-4203-9E6A-E0689A376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8" y="1619470"/>
            <a:ext cx="9558337" cy="551433"/>
          </a:xfrm>
        </p:spPr>
        <p:txBody>
          <a:bodyPr anchor="b" anchorCtr="0">
            <a:spAutoFit/>
          </a:bodyPr>
          <a:lstStyle>
            <a:lvl1pPr>
              <a:lnSpc>
                <a:spcPts val="4320"/>
              </a:lnSpc>
              <a:defRPr sz="3600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CA33ADE-8CF9-48B2-85C6-3B6A2FC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8FAE8C0-6B48-404B-A812-2FCAD9AEB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6038" y="2436020"/>
            <a:ext cx="9558337" cy="3710780"/>
          </a:xfrm>
        </p:spPr>
        <p:txBody>
          <a:bodyPr/>
          <a:lstStyle>
            <a:lvl1pPr marL="457200" indent="-457200">
              <a:spcBef>
                <a:spcPts val="500"/>
              </a:spcBef>
              <a:buFont typeface="+mj-lt"/>
              <a:buAutoNum type="arabicPeriod"/>
              <a:defRPr/>
            </a:lvl1pPr>
            <a:lvl2pPr marL="684000">
              <a:defRPr/>
            </a:lvl2pPr>
            <a:lvl3pPr marL="684000">
              <a:defRPr/>
            </a:lvl3pPr>
            <a:lvl4pPr marL="684000">
              <a:defRPr/>
            </a:lvl4pPr>
            <a:lvl5pPr marL="68400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bunntekst 10">
            <a:extLst>
              <a:ext uri="{FF2B5EF4-FFF2-40B4-BE49-F238E27FC236}">
                <a16:creationId xmlns:a16="http://schemas.microsoft.com/office/drawing/2014/main" id="{AFE06230-C768-4024-99DD-15EFBC2DCA3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250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Mønster">
            <a:extLst>
              <a:ext uri="{FF2B5EF4-FFF2-40B4-BE49-F238E27FC236}">
                <a16:creationId xmlns:a16="http://schemas.microsoft.com/office/drawing/2014/main" id="{4286F1F3-CEA2-4569-8281-246B961742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3814" y="4515563"/>
            <a:ext cx="4043362" cy="1983536"/>
          </a:xfrm>
          <a:prstGeom prst="rect">
            <a:avLst/>
          </a:prstGeom>
        </p:spPr>
      </p:pic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8F12A97-E74E-47F5-9915-5AE6E28B63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8" y="2455073"/>
            <a:ext cx="4421187" cy="312738"/>
          </a:xfrm>
        </p:spPr>
        <p:txBody>
          <a:bodyPr anchor="b" anchorCtr="0">
            <a:spAutoFit/>
          </a:bodyPr>
          <a:lstStyle>
            <a:lvl1pPr marL="0" indent="0">
              <a:lnSpc>
                <a:spcPts val="2400"/>
              </a:lnSpc>
              <a:buNone/>
              <a:defRPr b="1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AE6262DA-83C4-4CF7-AC2E-6ABD187FDE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16038" y="2770985"/>
            <a:ext cx="4421187" cy="312738"/>
          </a:xfrm>
        </p:spPr>
        <p:txBody>
          <a:bodyPr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stillingstittel, avdeling eller seksjon</a:t>
            </a:r>
          </a:p>
        </p:txBody>
      </p:sp>
      <p:sp>
        <p:nvSpPr>
          <p:cNvPr id="11" name="Plassholder for tekst 8">
            <a:extLst>
              <a:ext uri="{FF2B5EF4-FFF2-40B4-BE49-F238E27FC236}">
                <a16:creationId xmlns:a16="http://schemas.microsoft.com/office/drawing/2014/main" id="{143F7A50-9DFB-4293-ABD4-6B35837703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43075" y="3380589"/>
            <a:ext cx="3994150" cy="312738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00 00 00 00 </a:t>
            </a:r>
          </a:p>
        </p:txBody>
      </p:sp>
      <p:sp>
        <p:nvSpPr>
          <p:cNvPr id="12" name="Plassholder for tekst 8">
            <a:extLst>
              <a:ext uri="{FF2B5EF4-FFF2-40B4-BE49-F238E27FC236}">
                <a16:creationId xmlns:a16="http://schemas.microsoft.com/office/drawing/2014/main" id="{91C1F1A5-1470-4D1B-A74E-8E55CF1695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16038" y="3686975"/>
            <a:ext cx="4459287" cy="312738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epostadresse</a:t>
            </a: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EDC4D63F-05B7-4CE7-B13B-DF4D2C02874B}"/>
              </a:ext>
            </a:extLst>
          </p:cNvPr>
          <p:cNvSpPr txBox="1"/>
          <p:nvPr userDrawn="1"/>
        </p:nvSpPr>
        <p:spPr>
          <a:xfrm>
            <a:off x="1316039" y="3379198"/>
            <a:ext cx="379412" cy="314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dirty="0" err="1">
                <a:solidFill>
                  <a:schemeClr val="bg1"/>
                </a:solidFill>
              </a:rPr>
              <a:t>Tlf</a:t>
            </a:r>
            <a:r>
              <a:rPr lang="nb-NO" sz="20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43006CE2-F936-469D-967E-3FCCE6743314}"/>
              </a:ext>
            </a:extLst>
          </p:cNvPr>
          <p:cNvSpPr txBox="1"/>
          <p:nvPr userDrawn="1"/>
        </p:nvSpPr>
        <p:spPr>
          <a:xfrm>
            <a:off x="6172199" y="2445346"/>
            <a:ext cx="2543175" cy="314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b="1" dirty="0" err="1">
                <a:solidFill>
                  <a:schemeClr val="bg1"/>
                </a:solidFill>
              </a:rPr>
              <a:t>Miljødirektoratet</a:t>
            </a:r>
            <a:endParaRPr lang="nb-NO" sz="2000" b="1" dirty="0">
              <a:solidFill>
                <a:schemeClr val="bg1"/>
              </a:solidFill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A76C9838-F58D-4558-B12D-C97B2B42748C}"/>
              </a:ext>
            </a:extLst>
          </p:cNvPr>
          <p:cNvSpPr txBox="1"/>
          <p:nvPr userDrawn="1"/>
        </p:nvSpPr>
        <p:spPr>
          <a:xfrm>
            <a:off x="6172199" y="3055861"/>
            <a:ext cx="4559301" cy="12602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Pb. 5672, </a:t>
            </a:r>
            <a:r>
              <a:rPr lang="nb-NO" sz="2000" b="0" dirty="0" err="1">
                <a:solidFill>
                  <a:schemeClr val="bg1"/>
                </a:solidFill>
              </a:rPr>
              <a:t>Torgarden</a:t>
            </a:r>
            <a:r>
              <a:rPr lang="nb-NO" sz="2000" b="0" dirty="0">
                <a:solidFill>
                  <a:schemeClr val="bg1"/>
                </a:solidFill>
              </a:rPr>
              <a:t>, 7485 Trondheim </a:t>
            </a:r>
          </a:p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miljodirektoratet.no | miljostatus.no </a:t>
            </a:r>
          </a:p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73 58 05 00 | post@miljodir.no</a:t>
            </a:r>
          </a:p>
        </p:txBody>
      </p:sp>
    </p:spTree>
    <p:extLst>
      <p:ext uri="{BB962C8B-B14F-4D97-AF65-F5344CB8AC3E}">
        <p14:creationId xmlns:p14="http://schemas.microsoft.com/office/powerpoint/2010/main" val="2722054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ogo">
            <a:extLst>
              <a:ext uri="{FF2B5EF4-FFF2-40B4-BE49-F238E27FC236}">
                <a16:creationId xmlns:a16="http://schemas.microsoft.com/office/drawing/2014/main" id="{2DE494A3-B823-4FC7-B481-FAA5AD457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4432" y="2442010"/>
            <a:ext cx="4837268" cy="198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93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1"/>
            <a:ext cx="9558337" cy="106024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D336B7-059C-4D0A-975F-EE81CB5744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16036" y="2269864"/>
            <a:ext cx="9558337" cy="37487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Malen inneholder flere oppsett. Velg ved å trykke på pila under «Nytt lysbilde»-knappen. </a:t>
            </a:r>
            <a:br>
              <a:rPr lang="nb-NO" dirty="0"/>
            </a:br>
            <a:r>
              <a:rPr lang="nb-NO" dirty="0"/>
              <a:t>Lim inn tekst og innhold med valget «Bruk </a:t>
            </a:r>
            <a:r>
              <a:rPr lang="nb-NO" dirty="0" err="1"/>
              <a:t>målfomatering</a:t>
            </a:r>
            <a:r>
              <a:rPr lang="nb-NO" dirty="0"/>
              <a:t>» eller «Bare tekst» for å unngå at stiler følger med fra andre steder. </a:t>
            </a:r>
            <a:br>
              <a:rPr lang="nb-NO" dirty="0"/>
            </a:br>
            <a:r>
              <a:rPr lang="nb-NO" dirty="0"/>
              <a:t>For å vise sidetall og bunntekst, gå til Sett inn-fanen, og trykk på «Topptekst og bunntekst».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419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ogo">
            <a:extLst>
              <a:ext uri="{FF2B5EF4-FFF2-40B4-BE49-F238E27FC236}">
                <a16:creationId xmlns:a16="http://schemas.microsoft.com/office/drawing/2014/main" id="{2DE494A3-B823-4FC7-B481-FAA5AD457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4433" y="2442011"/>
            <a:ext cx="4837265" cy="198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09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imasjon / 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dir_2021_Logo1_16x9_01">
            <a:hlinkClick r:id="" action="ppaction://media"/>
            <a:extLst>
              <a:ext uri="{FF2B5EF4-FFF2-40B4-BE49-F238E27FC236}">
                <a16:creationId xmlns:a16="http://schemas.microsoft.com/office/drawing/2014/main" id="{F28001D5-496D-48FC-8964-9454E7A0B599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9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ønster">
            <a:extLst>
              <a:ext uri="{FF2B5EF4-FFF2-40B4-BE49-F238E27FC236}">
                <a16:creationId xmlns:a16="http://schemas.microsoft.com/office/drawing/2014/main" id="{41F1936B-A9F7-4143-A948-2CC5C3FBA9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5563" y="3011808"/>
            <a:ext cx="5275262" cy="3499933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F4FBDA18-72C6-4D6F-9467-9D61328E41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4"/>
            <a:ext cx="2433949" cy="99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5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ønster">
            <a:extLst>
              <a:ext uri="{FF2B5EF4-FFF2-40B4-BE49-F238E27FC236}">
                <a16:creationId xmlns:a16="http://schemas.microsoft.com/office/drawing/2014/main" id="{41F1936B-A9F7-4143-A948-2CC5C3FBA9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5563" y="3011808"/>
            <a:ext cx="5275262" cy="3499933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tx2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3138D440-93AA-4A6F-86F8-692FFA8BFA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3"/>
            <a:ext cx="2433949" cy="99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23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1"/>
            <a:ext cx="9558337" cy="10476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03F193CA-8B48-46FD-B9C5-20C7B31165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6036" y="2269864"/>
            <a:ext cx="4702177" cy="374874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0CD4362A-AE06-4DAF-A65F-4177D3EA60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72198" y="2269864"/>
            <a:ext cx="4702177" cy="374874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130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graf/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4702175" cy="104361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C87EFFAA-D78C-4AAE-A291-857B286C6F5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73789" y="748902"/>
            <a:ext cx="4702177" cy="506406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nb-NO" dirty="0"/>
              <a:t>Klikk på ikonet for å legge til graf/tabell.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DD5350E-13A6-494B-9812-688A8674FC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2201" y="5945195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Kilde: Kildens navn</a:t>
            </a:r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F80475E0-B6D3-4976-8545-FF19AF290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6036" y="2269864"/>
            <a:ext cx="4702177" cy="3748745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147329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0" y="748902"/>
            <a:ext cx="5508625" cy="104762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tekst 11">
            <a:extLst>
              <a:ext uri="{FF2B5EF4-FFF2-40B4-BE49-F238E27FC236}">
                <a16:creationId xmlns:a16="http://schemas.microsoft.com/office/drawing/2014/main" id="{5327DCA0-7053-4AB8-A4C7-1F9FC7AFFD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6321163"/>
            <a:ext cx="4702174" cy="184666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336E3119-9405-4B5D-9F16-7F76274118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0"/>
            <a:ext cx="5746751" cy="6857433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13" name="Plassholder for tekst 10">
            <a:extLst>
              <a:ext uri="{FF2B5EF4-FFF2-40B4-BE49-F238E27FC236}">
                <a16:creationId xmlns:a16="http://schemas.microsoft.com/office/drawing/2014/main" id="{B66EF186-073F-4532-B081-665E281F46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1949" y="2269864"/>
            <a:ext cx="5498876" cy="3748745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5167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8BF7E7-EA2F-4FB0-A8E9-DE0E4592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C6EEBD8-9E4C-4A43-A97E-6A9AF63D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6F7FFCF-3DEB-4ED6-9544-44B674C3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866A652-F6F6-4991-93E3-8AD73DF5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ilde 11">
            <a:extLst>
              <a:ext uri="{FF2B5EF4-FFF2-40B4-BE49-F238E27FC236}">
                <a16:creationId xmlns:a16="http://schemas.microsoft.com/office/drawing/2014/main" id="{93E8DA3B-C3B7-4A30-9D79-97F08E96EB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2151529"/>
            <a:ext cx="12190992" cy="4705904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fotografen, og velg synlig tekstfarge.</a:t>
            </a:r>
          </a:p>
        </p:txBody>
      </p:sp>
      <p:sp>
        <p:nvSpPr>
          <p:cNvPr id="9" name="Plassholder for tekst 11">
            <a:extLst>
              <a:ext uri="{FF2B5EF4-FFF2-40B4-BE49-F238E27FC236}">
                <a16:creationId xmlns:a16="http://schemas.microsoft.com/office/drawing/2014/main" id="{9B09A4A1-615D-453B-94F3-1C1F5ED5BE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3414" y="6324596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</p:spTree>
    <p:extLst>
      <p:ext uri="{BB962C8B-B14F-4D97-AF65-F5344CB8AC3E}">
        <p14:creationId xmlns:p14="http://schemas.microsoft.com/office/powerpoint/2010/main" val="270024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C6EEBD8-9E4C-4A43-A97E-6A9AF63D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6F7FFCF-3DEB-4ED6-9544-44B674C3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866A652-F6F6-4991-93E3-8AD73DF5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ilde 11">
            <a:extLst>
              <a:ext uri="{FF2B5EF4-FFF2-40B4-BE49-F238E27FC236}">
                <a16:creationId xmlns:a16="http://schemas.microsoft.com/office/drawing/2014/main" id="{93E8DA3B-C3B7-4A30-9D79-97F08E96EB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0"/>
            <a:ext cx="12190992" cy="6857433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fotografen, og velg synlig tekstfarge.</a:t>
            </a:r>
          </a:p>
        </p:txBody>
      </p:sp>
      <p:sp>
        <p:nvSpPr>
          <p:cNvPr id="9" name="Plassholder for tekst 11">
            <a:extLst>
              <a:ext uri="{FF2B5EF4-FFF2-40B4-BE49-F238E27FC236}">
                <a16:creationId xmlns:a16="http://schemas.microsoft.com/office/drawing/2014/main" id="{9B09A4A1-615D-453B-94F3-1C1F5ED5BE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3414" y="6324596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</p:spTree>
    <p:extLst>
      <p:ext uri="{BB962C8B-B14F-4D97-AF65-F5344CB8AC3E}">
        <p14:creationId xmlns:p14="http://schemas.microsoft.com/office/powerpoint/2010/main" val="255357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olsToo_Slide" descr="ToolsToo_Slide">
            <a:extLst>
              <a:ext uri="{FF2B5EF4-FFF2-40B4-BE49-F238E27FC236}">
                <a16:creationId xmlns:a16="http://schemas.microsoft.com/office/drawing/2014/main" id="{E3830DF3-A46B-4A8E-A76B-828EE4FEE4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283CEF9-ACFD-4105-B88C-EA9E21869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9558337" cy="10602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BDBF4C4-75EC-42F9-8BBB-64AFCC55A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6036" y="2269864"/>
            <a:ext cx="9558337" cy="37487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 (Denne teksten kan være lang og gå over flere linjer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  <a:p>
            <a:pPr lvl="5"/>
            <a:r>
              <a:rPr lang="nb-NO" dirty="0"/>
              <a:t>Sjette nivå</a:t>
            </a:r>
          </a:p>
          <a:p>
            <a:pPr lvl="6"/>
            <a:r>
              <a:rPr lang="nb-NO" dirty="0"/>
              <a:t>Sjuende</a:t>
            </a:r>
          </a:p>
          <a:p>
            <a:pPr lvl="7"/>
            <a:r>
              <a:rPr lang="nb-NO" dirty="0"/>
              <a:t>Åttende</a:t>
            </a:r>
          </a:p>
          <a:p>
            <a:pPr lvl="8"/>
            <a:r>
              <a:rPr lang="nb-NO" dirty="0"/>
              <a:t>Niende</a:t>
            </a:r>
          </a:p>
          <a:p>
            <a:pPr lvl="8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3BEE60-1539-4A27-957B-B046C9631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08369" y="6339478"/>
            <a:ext cx="1066003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CC111E-ADA3-494F-9068-C3269936F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16035" y="6339478"/>
            <a:ext cx="6145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A7CBE6-A0BB-4DE3-84FC-48E3B46F1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339478"/>
            <a:ext cx="655638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Symbol">
            <a:extLst>
              <a:ext uri="{FF2B5EF4-FFF2-40B4-BE49-F238E27FC236}">
                <a16:creationId xmlns:a16="http://schemas.microsoft.com/office/drawing/2014/main" id="{3720D3CD-69C6-4E02-831C-DC924E83278C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54" r:id="rId10"/>
    <p:sldLayoutId id="2147483655" r:id="rId11"/>
    <p:sldLayoutId id="2147483667" r:id="rId12"/>
    <p:sldLayoutId id="2147483668" r:id="rId13"/>
    <p:sldLayoutId id="2147483663" r:id="rId14"/>
    <p:sldLayoutId id="2147483664" r:id="rId15"/>
    <p:sldLayoutId id="2147483666" r:id="rId16"/>
    <p:sldLayoutId id="2147483665" r:id="rId17"/>
    <p:sldLayoutId id="2147483669" r:id="rId18"/>
    <p:sldLayoutId id="2147483670" r:id="rId19"/>
    <p:sldLayoutId id="2147483671" r:id="rId20"/>
    <p:sldLayoutId id="2147483672" r:id="rId21"/>
  </p:sldLayoutIdLst>
  <p:hf sldNum="0" hdr="0" ftr="0" dt="0"/>
  <p:txStyles>
    <p:titleStyle>
      <a:lvl1pPr algn="l" defTabSz="914400" rtl="0" eaLnBrk="1" latinLnBrk="0" hangingPunct="1">
        <a:lnSpc>
          <a:spcPts val="46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000"/>
        </a:lnSpc>
        <a:spcBef>
          <a:spcPts val="2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0" userDrawn="1">
          <p15:clr>
            <a:srgbClr val="F26B43"/>
          </p15:clr>
        </p15:guide>
        <p15:guide id="2" pos="320" userDrawn="1">
          <p15:clr>
            <a:srgbClr val="F26B43"/>
          </p15:clr>
        </p15:guide>
        <p15:guide id="3" pos="7358" userDrawn="1">
          <p15:clr>
            <a:srgbClr val="F26B43"/>
          </p15:clr>
        </p15:guide>
        <p15:guide id="4" orient="horz" pos="3998" userDrawn="1">
          <p15:clr>
            <a:srgbClr val="F26B43"/>
          </p15:clr>
        </p15:guide>
        <p15:guide id="6" pos="3888" userDrawn="1">
          <p15:clr>
            <a:srgbClr val="F26B43"/>
          </p15:clr>
        </p15:guide>
        <p15:guide id="7" orient="horz" pos="2111" userDrawn="1">
          <p15:clr>
            <a:srgbClr val="F26B43"/>
          </p15:clr>
        </p15:guide>
        <p15:guide id="8" orient="horz" pos="2207" userDrawn="1">
          <p15:clr>
            <a:srgbClr val="F26B43"/>
          </p15:clr>
        </p15:guide>
        <p15:guide id="9" pos="3791" userDrawn="1">
          <p15:clr>
            <a:srgbClr val="F26B43"/>
          </p15:clr>
        </p15:guide>
        <p15:guide id="10" pos="733" userDrawn="1">
          <p15:clr>
            <a:srgbClr val="C35EA4"/>
          </p15:clr>
        </p15:guide>
        <p15:guide id="11" pos="829" userDrawn="1">
          <p15:clr>
            <a:srgbClr val="C35EA4"/>
          </p15:clr>
        </p15:guide>
        <p15:guide id="12" pos="1242" userDrawn="1">
          <p15:clr>
            <a:srgbClr val="C35EA4"/>
          </p15:clr>
        </p15:guide>
        <p15:guide id="13" pos="1338" userDrawn="1">
          <p15:clr>
            <a:srgbClr val="C35EA4"/>
          </p15:clr>
        </p15:guide>
        <p15:guide id="14" pos="1753" userDrawn="1">
          <p15:clr>
            <a:srgbClr val="C35EA4"/>
          </p15:clr>
        </p15:guide>
        <p15:guide id="15" pos="1849" userDrawn="1">
          <p15:clr>
            <a:srgbClr val="C35EA4"/>
          </p15:clr>
        </p15:guide>
        <p15:guide id="16" pos="2263" userDrawn="1">
          <p15:clr>
            <a:srgbClr val="C35EA4"/>
          </p15:clr>
        </p15:guide>
        <p15:guide id="17" pos="2359" userDrawn="1">
          <p15:clr>
            <a:srgbClr val="C35EA4"/>
          </p15:clr>
        </p15:guide>
        <p15:guide id="18" pos="2771" userDrawn="1">
          <p15:clr>
            <a:srgbClr val="C35EA4"/>
          </p15:clr>
        </p15:guide>
        <p15:guide id="19" pos="2867" userDrawn="1">
          <p15:clr>
            <a:srgbClr val="C35EA4"/>
          </p15:clr>
        </p15:guide>
        <p15:guide id="20" pos="3284" userDrawn="1">
          <p15:clr>
            <a:srgbClr val="C35EA4"/>
          </p15:clr>
        </p15:guide>
        <p15:guide id="21" pos="3378" userDrawn="1">
          <p15:clr>
            <a:srgbClr val="C35EA4"/>
          </p15:clr>
        </p15:guide>
        <p15:guide id="22" pos="4300" userDrawn="1">
          <p15:clr>
            <a:srgbClr val="C35EA4"/>
          </p15:clr>
        </p15:guide>
        <p15:guide id="23" pos="4396" userDrawn="1">
          <p15:clr>
            <a:srgbClr val="C35EA4"/>
          </p15:clr>
        </p15:guide>
        <p15:guide id="24" pos="4811" userDrawn="1">
          <p15:clr>
            <a:srgbClr val="C35EA4"/>
          </p15:clr>
        </p15:guide>
        <p15:guide id="25" pos="4907" userDrawn="1">
          <p15:clr>
            <a:srgbClr val="C35EA4"/>
          </p15:clr>
        </p15:guide>
        <p15:guide id="26" pos="5319" userDrawn="1">
          <p15:clr>
            <a:srgbClr val="C35EA4"/>
          </p15:clr>
        </p15:guide>
        <p15:guide id="27" pos="5416" userDrawn="1">
          <p15:clr>
            <a:srgbClr val="C35EA4"/>
          </p15:clr>
        </p15:guide>
        <p15:guide id="28" pos="5830" userDrawn="1">
          <p15:clr>
            <a:srgbClr val="C35EA4"/>
          </p15:clr>
        </p15:guide>
        <p15:guide id="29" pos="5926" userDrawn="1">
          <p15:clr>
            <a:srgbClr val="C35EA4"/>
          </p15:clr>
        </p15:guide>
        <p15:guide id="30" pos="6339" userDrawn="1">
          <p15:clr>
            <a:srgbClr val="C35EA4"/>
          </p15:clr>
        </p15:guide>
        <p15:guide id="31" pos="6435" userDrawn="1">
          <p15:clr>
            <a:srgbClr val="C35EA4"/>
          </p15:clr>
        </p15:guide>
        <p15:guide id="32" pos="6850" userDrawn="1">
          <p15:clr>
            <a:srgbClr val="C35EA4"/>
          </p15:clr>
        </p15:guide>
        <p15:guide id="33" pos="6946" userDrawn="1">
          <p15:clr>
            <a:srgbClr val="C35EA4"/>
          </p15:clr>
        </p15:guide>
        <p15:guide id="34" orient="horz" pos="697" userDrawn="1">
          <p15:clr>
            <a:srgbClr val="C35EA4"/>
          </p15:clr>
        </p15:guide>
        <p15:guide id="35" orient="horz" pos="599" userDrawn="1">
          <p15:clr>
            <a:srgbClr val="C35EA4"/>
          </p15:clr>
        </p15:guide>
        <p15:guide id="36" orient="horz" pos="979" userDrawn="1">
          <p15:clr>
            <a:srgbClr val="C35EA4"/>
          </p15:clr>
        </p15:guide>
        <p15:guide id="37" orient="horz" pos="1074" userDrawn="1">
          <p15:clr>
            <a:srgbClr val="C35EA4"/>
          </p15:clr>
        </p15:guide>
        <p15:guide id="38" orient="horz" pos="1357" userDrawn="1">
          <p15:clr>
            <a:srgbClr val="C35EA4"/>
          </p15:clr>
        </p15:guide>
        <p15:guide id="39" orient="horz" pos="1453" userDrawn="1">
          <p15:clr>
            <a:srgbClr val="C35EA4"/>
          </p15:clr>
        </p15:guide>
        <p15:guide id="40" orient="horz" pos="1733" userDrawn="1">
          <p15:clr>
            <a:srgbClr val="C35EA4"/>
          </p15:clr>
        </p15:guide>
        <p15:guide id="41" orient="horz" pos="1829" userDrawn="1">
          <p15:clr>
            <a:srgbClr val="C35EA4"/>
          </p15:clr>
        </p15:guide>
        <p15:guide id="42" orient="horz" pos="2489" userDrawn="1">
          <p15:clr>
            <a:srgbClr val="C35EA4"/>
          </p15:clr>
        </p15:guide>
        <p15:guide id="43" orient="horz" pos="2585" userDrawn="1">
          <p15:clr>
            <a:srgbClr val="C35EA4"/>
          </p15:clr>
        </p15:guide>
        <p15:guide id="44" orient="horz" pos="2866" userDrawn="1">
          <p15:clr>
            <a:srgbClr val="C35EA4"/>
          </p15:clr>
        </p15:guide>
        <p15:guide id="45" orient="horz" pos="2961" userDrawn="1">
          <p15:clr>
            <a:srgbClr val="C35EA4"/>
          </p15:clr>
        </p15:guide>
        <p15:guide id="46" orient="horz" pos="3244" userDrawn="1">
          <p15:clr>
            <a:srgbClr val="C35EA4"/>
          </p15:clr>
        </p15:guide>
        <p15:guide id="47" orient="horz" pos="3340" userDrawn="1">
          <p15:clr>
            <a:srgbClr val="C35EA4"/>
          </p15:clr>
        </p15:guide>
        <p15:guide id="48" orient="horz" pos="3622" userDrawn="1">
          <p15:clr>
            <a:srgbClr val="C35EA4"/>
          </p15:clr>
        </p15:guide>
        <p15:guide id="49" orient="horz" pos="3718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E589D-AA3E-4622-86F6-881D833DC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Klagesaker barmark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075BD15-E03A-4B6F-B525-1AA6939122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Eksempler på klagesaker om dispensasjoner etter forskriften § 6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DDA9F82-C5A1-4C79-A6FC-F905D65E3D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Pål Foss Digre</a:t>
            </a:r>
          </a:p>
        </p:txBody>
      </p:sp>
    </p:spTree>
    <p:extLst>
      <p:ext uri="{BB962C8B-B14F-4D97-AF65-F5344CB8AC3E}">
        <p14:creationId xmlns:p14="http://schemas.microsoft.com/office/powerpoint/2010/main" val="153532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822060-3A49-49D2-AFC1-54D5CB4C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Kjøring til utleiehytter -  videre 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87B34A2-3815-4057-8F99-FB71686A4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Klima- og miljødepartementet stadfestet vår tolkning i brev til USS</a:t>
            </a:r>
          </a:p>
          <a:p>
            <a:endParaRPr lang="nb-NO" dirty="0"/>
          </a:p>
          <a:p>
            <a:r>
              <a:rPr lang="nb-NO" dirty="0"/>
              <a:t>En kommune har etablert felles helikopterordning</a:t>
            </a:r>
          </a:p>
        </p:txBody>
      </p:sp>
    </p:spTree>
    <p:extLst>
      <p:ext uri="{BB962C8B-B14F-4D97-AF65-F5344CB8AC3E}">
        <p14:creationId xmlns:p14="http://schemas.microsoft.com/office/powerpoint/2010/main" val="3874274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7E4B641E-E928-4748-8610-937603DC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jeg skal snakke om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F65BF8-8574-B444-BEF1-E118EEB9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Klagesaker</a:t>
            </a:r>
            <a:r>
              <a:rPr lang="en-GB" dirty="0"/>
              <a:t> om </a:t>
            </a:r>
            <a:r>
              <a:rPr lang="en-GB" dirty="0" err="1"/>
              <a:t>dispensasjon</a:t>
            </a:r>
            <a:r>
              <a:rPr lang="en-GB" dirty="0"/>
              <a:t> </a:t>
            </a:r>
            <a:r>
              <a:rPr lang="en-GB" dirty="0" err="1"/>
              <a:t>etter</a:t>
            </a:r>
            <a:r>
              <a:rPr lang="en-GB" dirty="0"/>
              <a:t> forskriften § 6 for </a:t>
            </a:r>
            <a:r>
              <a:rPr lang="en-GB" dirty="0" err="1"/>
              <a:t>kjøring</a:t>
            </a:r>
            <a:r>
              <a:rPr lang="en-GB" dirty="0"/>
              <a:t> med ATV for:</a:t>
            </a:r>
          </a:p>
          <a:p>
            <a:pPr lvl="1"/>
            <a:r>
              <a:rPr lang="en-GB" dirty="0"/>
              <a:t>Privat </a:t>
            </a:r>
            <a:r>
              <a:rPr lang="en-GB" dirty="0" err="1"/>
              <a:t>veduttak</a:t>
            </a:r>
            <a:endParaRPr lang="en-GB" dirty="0"/>
          </a:p>
          <a:p>
            <a:pPr lvl="1"/>
            <a:r>
              <a:rPr lang="en-GB" dirty="0" err="1"/>
              <a:t>Elgjakt</a:t>
            </a:r>
            <a:endParaRPr lang="en-GB" dirty="0"/>
          </a:p>
          <a:p>
            <a:pPr lvl="1"/>
            <a:r>
              <a:rPr lang="en-GB" dirty="0" err="1"/>
              <a:t>Kjøring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utleiehytter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012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ECEF7B-2352-4328-8CC6-099706446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Privat </a:t>
            </a:r>
            <a:r>
              <a:rPr lang="nb-NO" dirty="0" err="1"/>
              <a:t>veduttak</a:t>
            </a:r>
            <a:r>
              <a:rPr lang="nb-NO" dirty="0"/>
              <a:t> – hva gjaldt sakene?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6A8C7D-B607-40EA-9A94-E3FFE3167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To tillatelser til kjøring med ATV til privatpersoner som ønsket å ta ut ved fra egen eiendom</a:t>
            </a:r>
          </a:p>
          <a:p>
            <a:r>
              <a:rPr lang="nb-NO" dirty="0"/>
              <a:t>Vist til forskriften § 6 som hjemmel</a:t>
            </a:r>
          </a:p>
          <a:p>
            <a:r>
              <a:rPr lang="nb-NO" dirty="0"/>
              <a:t>Vedtakene inneholdt ingen nærmere vurdering av vilkårene i § 6</a:t>
            </a:r>
          </a:p>
          <a:p>
            <a:pPr lvl="1"/>
            <a:r>
              <a:rPr lang="nb-NO" dirty="0"/>
              <a:t>Et av vedtakene oppga ingen begrunnelse</a:t>
            </a:r>
          </a:p>
          <a:p>
            <a:pPr lvl="1"/>
            <a:r>
              <a:rPr lang="nb-NO" dirty="0"/>
              <a:t>Det andre oppga at kjøringa skulle skje på traktorveg og at den derfor var skånsom for terrenget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812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6C97B9-EFEF-4DB6-84E2-3EB6A2B2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Privat </a:t>
            </a:r>
            <a:r>
              <a:rPr lang="nb-NO" dirty="0" err="1"/>
              <a:t>veduttak</a:t>
            </a:r>
            <a:r>
              <a:rPr lang="nb-NO" dirty="0"/>
              <a:t> – Miljødirektoratets vurdering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D931A1-9C77-4887-A175-90FAB9C17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Rundskriv: barmarkskjøring skal vurderes strengt. </a:t>
            </a:r>
          </a:p>
          <a:p>
            <a:r>
              <a:rPr lang="nb-NO" dirty="0"/>
              <a:t>private kan kjøre ved på vinterføre, jf. §§ 3 bokstav g og 5 bokstav e – behov for vedkjøring kan dekkes på annen måte enn barmarkskjøring</a:t>
            </a:r>
          </a:p>
          <a:p>
            <a:pPr lvl="1"/>
            <a:r>
              <a:rPr lang="nb-NO" dirty="0"/>
              <a:t>(og det spiller ingen rolle at søker har ATV, men ikke snøskuter)</a:t>
            </a:r>
          </a:p>
          <a:p>
            <a:r>
              <a:rPr lang="nb-NO" dirty="0"/>
              <a:t>Ønske om hogst i egen skog er heller ikke et «særlig behov» i seg selv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091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EF0AF9-EF49-43BF-A201-3CC74C43C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Elgjakt – hva gjaldt saken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98267E-F21F-4517-BD36-5D6EB8998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Søknad </a:t>
            </a:r>
            <a:r>
              <a:rPr lang="nb-NO" dirty="0" err="1"/>
              <a:t>oml</a:t>
            </a:r>
            <a:r>
              <a:rPr lang="nb-NO" dirty="0"/>
              <a:t> å kjøre ATV og snøskuter til hytte i elgjakta «på grunn av helsemessige årsaker» - ikke langs skogsbilveg, ikke angitt hva som skulle transporteres  </a:t>
            </a:r>
          </a:p>
          <a:p>
            <a:pPr lvl="1"/>
            <a:r>
              <a:rPr lang="nb-NO" dirty="0"/>
              <a:t>Administrasjonen innstilte på avslag – elgjakt ikke «særlig behov» </a:t>
            </a:r>
          </a:p>
          <a:p>
            <a:pPr lvl="1"/>
            <a:r>
              <a:rPr lang="nb-NO" dirty="0"/>
              <a:t>Politisk utvalg ga dispensasjon uten å si noe konkret om vilkårene</a:t>
            </a:r>
          </a:p>
          <a:p>
            <a:r>
              <a:rPr lang="nb-NO" dirty="0"/>
              <a:t>Opphevet av Fylkesmannen som et </a:t>
            </a:r>
            <a:r>
              <a:rPr lang="nb-NO" dirty="0" err="1"/>
              <a:t>ugylig</a:t>
            </a:r>
            <a:r>
              <a:rPr lang="nb-NO" dirty="0"/>
              <a:t> vedtak</a:t>
            </a:r>
          </a:p>
          <a:p>
            <a:pPr lvl="1"/>
            <a:r>
              <a:rPr lang="nb-NO" dirty="0"/>
              <a:t>Manglende begrunnelse</a:t>
            </a:r>
          </a:p>
          <a:p>
            <a:pPr lvl="1"/>
            <a:r>
              <a:rPr lang="nb-NO" dirty="0"/>
              <a:t>Ikke «særlig behov»</a:t>
            </a:r>
          </a:p>
        </p:txBody>
      </p:sp>
    </p:spTree>
    <p:extLst>
      <p:ext uri="{BB962C8B-B14F-4D97-AF65-F5344CB8AC3E}">
        <p14:creationId xmlns:p14="http://schemas.microsoft.com/office/powerpoint/2010/main" val="362214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E3BF61-03FE-48E2-9CE6-371C0DEF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Elgjakt – Miljødirektoratets vurdering – generelle utgangspunkter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96D8B8-44CD-47F0-9808-F9D2BDC9F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vilkårene i § 6 er oppfylt er ikke opp til kommunens frie skjønn, men en juridisk vurdering</a:t>
            </a:r>
          </a:p>
          <a:p>
            <a:r>
              <a:rPr lang="nb-NO" dirty="0"/>
              <a:t>Forskriften § 2 bokstav c – bare uttransport av felt vilt</a:t>
            </a:r>
          </a:p>
          <a:p>
            <a:r>
              <a:rPr lang="nb-NO" dirty="0"/>
              <a:t>Rundskriv: </a:t>
            </a:r>
          </a:p>
          <a:p>
            <a:pPr lvl="1"/>
            <a:r>
              <a:rPr lang="nb-NO" dirty="0"/>
              <a:t>transport av utstyr i forbindelse med jakt vil som hovedregel ikke oppfylle vilkårene i § 6</a:t>
            </a:r>
          </a:p>
          <a:p>
            <a:pPr lvl="1"/>
            <a:r>
              <a:rPr lang="nb-NO" dirty="0"/>
              <a:t>barmarkstransport til hytte bare på traktorveg etter en streng vurdering</a:t>
            </a:r>
          </a:p>
          <a:p>
            <a:pPr lvl="1"/>
            <a:r>
              <a:rPr lang="nb-NO" dirty="0"/>
              <a:t>bevegelseshemmede kan ha «særskilt behov», betydning om kjøringa skjer langs skogsbilveg eller annen opparbeidet trase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740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117F4D-3E39-4280-99D2-1E9205EB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Elgjakt – Miljødirektoratets vurdering - konkret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62A628-86DF-4C18-93E3-C5BDC1A0B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Kommunen har ikke tatt stilling til om søker kan anses «bevegelseshemmet» </a:t>
            </a:r>
          </a:p>
          <a:p>
            <a:r>
              <a:rPr lang="nb-NO" dirty="0"/>
              <a:t>Siden det ikke er oppgitt hva som skal transporteres, er det ikke mulig å si om transporten dekke et «særlig behov» eller om transportbehovet «kan dekkes på annen måte»</a:t>
            </a:r>
          </a:p>
          <a:p>
            <a:r>
              <a:rPr lang="nb-NO" dirty="0"/>
              <a:t>Vedtaket mangler vurdering etter naturmangfoldloven §§ 8-12.</a:t>
            </a:r>
          </a:p>
          <a:p>
            <a:r>
              <a:rPr lang="nb-NO" dirty="0"/>
              <a:t>Konklusjon: ugyldig vedtak som oppheves og sendes tilbake til kommunen</a:t>
            </a:r>
          </a:p>
        </p:txBody>
      </p:sp>
    </p:spTree>
    <p:extLst>
      <p:ext uri="{BB962C8B-B14F-4D97-AF65-F5344CB8AC3E}">
        <p14:creationId xmlns:p14="http://schemas.microsoft.com/office/powerpoint/2010/main" val="283300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0ECD70-0FAE-4960-B628-0F0FA494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Kjøring til utleiehytter – hva sakene gjaldt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81111A-78C3-4D3A-81AD-9F0EC2579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Flere kommuner hadde over tid gitt dispensasjoner til næringsutøvere, som ville kjøre utstyr og proviant for </a:t>
            </a:r>
            <a:r>
              <a:rPr lang="nb-NO" dirty="0" err="1"/>
              <a:t>måviltjegere</a:t>
            </a:r>
            <a:r>
              <a:rPr lang="nb-NO" dirty="0"/>
              <a:t> og fiskere som leide hytter som ikke var til nyttet traktorveg</a:t>
            </a:r>
          </a:p>
          <a:p>
            <a:r>
              <a:rPr lang="nb-NO" dirty="0"/>
              <a:t>Fylkesmannen hadde vært kjent med tillatelsene uten å reagere, etter fylkessammenslåing reagerte det nye embetet og omgjorde tillatelsene som ugyldige</a:t>
            </a:r>
          </a:p>
        </p:txBody>
      </p:sp>
    </p:spTree>
    <p:extLst>
      <p:ext uri="{BB962C8B-B14F-4D97-AF65-F5344CB8AC3E}">
        <p14:creationId xmlns:p14="http://schemas.microsoft.com/office/powerpoint/2010/main" val="187244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61D1FE-C956-493C-89E0-DF732CC13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Kjøring til utleiehytter – Miljødirektoratets vurdering, generelt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7AA979-66A3-40AF-BD63-E8CBCDE7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vilkårene i § 6 er oppfylt er ikke opp til kommunens frie skjønn, men en juridisk vurdering</a:t>
            </a:r>
          </a:p>
          <a:p>
            <a:r>
              <a:rPr lang="nb-NO" dirty="0"/>
              <a:t>Forskriften § 5a, gir hjemmel til transport til utleiehytter «langs traktorvei» (og  langs godt etablerte </a:t>
            </a:r>
            <a:r>
              <a:rPr lang="nb-NO" dirty="0" err="1"/>
              <a:t>barmarkstraseer</a:t>
            </a:r>
            <a:r>
              <a:rPr lang="nb-NO" dirty="0"/>
              <a:t> i Finnmark)</a:t>
            </a:r>
          </a:p>
          <a:p>
            <a:r>
              <a:rPr lang="nb-NO" dirty="0"/>
              <a:t>Forskriften må leses i sammenheng - § 6 skal ikke brukes til å omgå begrensningene i andre bestemmelser</a:t>
            </a:r>
          </a:p>
          <a:p>
            <a:r>
              <a:rPr lang="nb-NO" dirty="0"/>
              <a:t>Helikopter et reelt alternativ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76458935"/>
      </p:ext>
    </p:extLst>
  </p:cSld>
  <p:clrMapOvr>
    <a:masterClrMapping/>
  </p:clrMapOvr>
</p:sld>
</file>

<file path=ppt/theme/theme1.xml><?xml version="1.0" encoding="utf-8"?>
<a:theme xmlns:a="http://schemas.openxmlformats.org/drawingml/2006/main" name="Miljødirektoratet">
  <a:themeElements>
    <a:clrScheme name="Miljødirektoratet">
      <a:dk1>
        <a:srgbClr val="000000"/>
      </a:dk1>
      <a:lt1>
        <a:srgbClr val="FFFFFF"/>
      </a:lt1>
      <a:dk2>
        <a:srgbClr val="005E5D"/>
      </a:dk2>
      <a:lt2>
        <a:srgbClr val="FCFAF6"/>
      </a:lt2>
      <a:accent1>
        <a:srgbClr val="005E5D"/>
      </a:accent1>
      <a:accent2>
        <a:srgbClr val="337E7D"/>
      </a:accent2>
      <a:accent3>
        <a:srgbClr val="40C1AC"/>
      </a:accent3>
      <a:accent4>
        <a:srgbClr val="D86018"/>
      </a:accent4>
      <a:accent5>
        <a:srgbClr val="EFBE7D"/>
      </a:accent5>
      <a:accent6>
        <a:srgbClr val="F5F1E5"/>
      </a:accent6>
      <a:hlink>
        <a:srgbClr val="0072CE"/>
      </a:hlink>
      <a:folHlink>
        <a:srgbClr val="B9D9EB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ir_presentasjonsmal_justert.potx" id="{06FD54F8-7791-4B0E-9AAB-E9AC4C438B13}" vid="{E5945554-0D1E-4386-A349-540989926EC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Miljødirektoratet</Template>
  <TotalTime>456</TotalTime>
  <Words>549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Open Sans</vt:lpstr>
      <vt:lpstr>Miljødirektoratet</vt:lpstr>
      <vt:lpstr>Klagesaker barmark</vt:lpstr>
      <vt:lpstr>Hva jeg skal snakke om</vt:lpstr>
      <vt:lpstr>Privat veduttak – hva gjaldt sakene?</vt:lpstr>
      <vt:lpstr>Privat veduttak – Miljødirektoratets vurdering</vt:lpstr>
      <vt:lpstr>Elgjakt – hva gjaldt saken</vt:lpstr>
      <vt:lpstr>Elgjakt – Miljødirektoratets vurdering – generelle utgangspunkter</vt:lpstr>
      <vt:lpstr>Elgjakt – Miljødirektoratets vurdering - konkret</vt:lpstr>
      <vt:lpstr>Kjøring til utleiehytter – hva sakene gjaldt </vt:lpstr>
      <vt:lpstr>Kjøring til utleiehytter – Miljødirektoratets vurdering, generelt </vt:lpstr>
      <vt:lpstr>Kjøring til utleiehytter -  videre utvikling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Pål Foss Digre</dc:creator>
  <cp:lastModifiedBy>Pål Foss Digre</cp:lastModifiedBy>
  <cp:revision>23</cp:revision>
  <dcterms:created xsi:type="dcterms:W3CDTF">2021-06-04T11:10:34Z</dcterms:created>
  <dcterms:modified xsi:type="dcterms:W3CDTF">2021-06-07T12:27:20Z</dcterms:modified>
</cp:coreProperties>
</file>