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handoutMasterIdLst>
    <p:handoutMasterId r:id="rId33"/>
  </p:handoutMasterIdLst>
  <p:sldIdLst>
    <p:sldId id="256" r:id="rId2"/>
    <p:sldId id="334" r:id="rId3"/>
    <p:sldId id="335" r:id="rId4"/>
    <p:sldId id="336" r:id="rId5"/>
    <p:sldId id="260" r:id="rId6"/>
    <p:sldId id="327" r:id="rId7"/>
    <p:sldId id="337" r:id="rId8"/>
    <p:sldId id="329" r:id="rId9"/>
    <p:sldId id="262" r:id="rId10"/>
    <p:sldId id="276" r:id="rId11"/>
    <p:sldId id="277" r:id="rId12"/>
    <p:sldId id="279" r:id="rId13"/>
    <p:sldId id="338" r:id="rId14"/>
    <p:sldId id="333" r:id="rId15"/>
    <p:sldId id="339" r:id="rId16"/>
    <p:sldId id="340" r:id="rId17"/>
    <p:sldId id="263" r:id="rId18"/>
    <p:sldId id="301" r:id="rId19"/>
    <p:sldId id="314" r:id="rId20"/>
    <p:sldId id="315" r:id="rId21"/>
    <p:sldId id="316" r:id="rId22"/>
    <p:sldId id="313" r:id="rId23"/>
    <p:sldId id="304" r:id="rId24"/>
    <p:sldId id="305" r:id="rId25"/>
    <p:sldId id="306" r:id="rId26"/>
    <p:sldId id="341" r:id="rId27"/>
    <p:sldId id="309" r:id="rId28"/>
    <p:sldId id="310" r:id="rId29"/>
    <p:sldId id="311" r:id="rId30"/>
    <p:sldId id="330" r:id="rId31"/>
  </p:sldIdLst>
  <p:sldSz cx="9144000" cy="5143500" type="screen16x9"/>
  <p:notesSz cx="6797675" cy="9926638"/>
  <p:custDataLst>
    <p:tags r:id="rId34"/>
  </p:custDataLst>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7100" autoAdjust="0"/>
  </p:normalViewPr>
  <p:slideViewPr>
    <p:cSldViewPr>
      <p:cViewPr varScale="1">
        <p:scale>
          <a:sx n="68" d="100"/>
          <a:sy n="68" d="100"/>
        </p:scale>
        <p:origin x="1314" y="7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95A7260-E45F-DF41-AC35-FD7CB6AC0999}" type="doc">
      <dgm:prSet loTypeId="urn:microsoft.com/office/officeart/2005/8/layout/cycle3" loCatId="" qsTypeId="urn:microsoft.com/office/officeart/2005/8/quickstyle/simple5" qsCatId="simple" csTypeId="urn:microsoft.com/office/officeart/2005/8/colors/accent2_2" csCatId="accent2" phldr="1"/>
      <dgm:spPr/>
      <dgm:t>
        <a:bodyPr/>
        <a:lstStyle/>
        <a:p>
          <a:endParaRPr lang="nb-NO"/>
        </a:p>
      </dgm:t>
    </dgm:pt>
    <dgm:pt modelId="{30E056BC-8DB0-A447-8F50-CE78464B4C48}">
      <dgm:prSet phldrT="[Tekst]"/>
      <dgm:spPr>
        <a:solidFill>
          <a:schemeClr val="accent1"/>
        </a:solidFill>
      </dgm:spPr>
      <dgm:t>
        <a:bodyPr/>
        <a:lstStyle/>
        <a:p>
          <a:r>
            <a:rPr lang="nb-NO" b="1" dirty="0" smtClean="0"/>
            <a:t>Videreføring &amp; Forarbeid</a:t>
          </a:r>
          <a:endParaRPr lang="nb-NO" b="1" dirty="0"/>
        </a:p>
      </dgm:t>
    </dgm:pt>
    <dgm:pt modelId="{C6085EFD-22D9-E044-A638-DC9FC2F1F46A}" type="parTrans" cxnId="{8E6BFDE5-A66A-FB4D-A895-E72F99A44D0B}">
      <dgm:prSet/>
      <dgm:spPr/>
      <dgm:t>
        <a:bodyPr/>
        <a:lstStyle/>
        <a:p>
          <a:endParaRPr lang="nb-NO"/>
        </a:p>
      </dgm:t>
    </dgm:pt>
    <dgm:pt modelId="{1C9591D6-BC90-B74E-99D2-F681271B6393}" type="sibTrans" cxnId="{8E6BFDE5-A66A-FB4D-A895-E72F99A44D0B}">
      <dgm:prSet/>
      <dgm:spPr/>
      <dgm:t>
        <a:bodyPr/>
        <a:lstStyle/>
        <a:p>
          <a:endParaRPr lang="nb-NO" b="1"/>
        </a:p>
      </dgm:t>
    </dgm:pt>
    <dgm:pt modelId="{5FE3608C-C594-A04F-90C1-CE48EF1B0FD9}">
      <dgm:prSet phldrT="[Tekst]"/>
      <dgm:spPr/>
      <dgm:t>
        <a:bodyPr/>
        <a:lstStyle/>
        <a:p>
          <a:r>
            <a:rPr lang="nb-NO" b="1" dirty="0" smtClean="0"/>
            <a:t>2017</a:t>
          </a:r>
        </a:p>
        <a:p>
          <a:r>
            <a:rPr lang="nb-NO" b="1" dirty="0" smtClean="0"/>
            <a:t>Kartlegging 1</a:t>
          </a:r>
          <a:endParaRPr lang="nb-NO" b="1" dirty="0"/>
        </a:p>
      </dgm:t>
    </dgm:pt>
    <dgm:pt modelId="{7EB545B1-098B-CA41-A2F7-3D73A53628AC}" type="parTrans" cxnId="{33D9C32B-BE07-B942-B7E8-61223C2D4837}">
      <dgm:prSet/>
      <dgm:spPr/>
      <dgm:t>
        <a:bodyPr/>
        <a:lstStyle/>
        <a:p>
          <a:endParaRPr lang="nb-NO"/>
        </a:p>
      </dgm:t>
    </dgm:pt>
    <dgm:pt modelId="{3118861C-6F4B-CF44-96A8-485164AF581D}" type="sibTrans" cxnId="{33D9C32B-BE07-B942-B7E8-61223C2D4837}">
      <dgm:prSet/>
      <dgm:spPr/>
      <dgm:t>
        <a:bodyPr/>
        <a:lstStyle/>
        <a:p>
          <a:endParaRPr lang="nb-NO"/>
        </a:p>
      </dgm:t>
    </dgm:pt>
    <dgm:pt modelId="{85AC55AF-65D8-BE49-BE05-6596BC9DB30B}">
      <dgm:prSet phldrT="[Tekst]"/>
      <dgm:spPr>
        <a:solidFill>
          <a:schemeClr val="accent1"/>
        </a:solidFill>
      </dgm:spPr>
      <dgm:t>
        <a:bodyPr/>
        <a:lstStyle/>
        <a:p>
          <a:r>
            <a:rPr lang="nb-NO" b="1" dirty="0" smtClean="0"/>
            <a:t>Analyse</a:t>
          </a:r>
        </a:p>
        <a:p>
          <a:r>
            <a:rPr lang="nb-NO" b="1" dirty="0" smtClean="0"/>
            <a:t>Kompetanseutvikling</a:t>
          </a:r>
          <a:endParaRPr lang="nb-NO" b="1" dirty="0"/>
        </a:p>
      </dgm:t>
    </dgm:pt>
    <dgm:pt modelId="{63BBA5A2-AB54-794C-9BDC-B626CE28DD61}" type="parTrans" cxnId="{65234127-5348-DA4E-B63C-20409914999C}">
      <dgm:prSet/>
      <dgm:spPr/>
      <dgm:t>
        <a:bodyPr/>
        <a:lstStyle/>
        <a:p>
          <a:endParaRPr lang="nb-NO"/>
        </a:p>
      </dgm:t>
    </dgm:pt>
    <dgm:pt modelId="{00CD27F1-B41F-E641-A9E3-5E79BDBB6D5F}" type="sibTrans" cxnId="{65234127-5348-DA4E-B63C-20409914999C}">
      <dgm:prSet/>
      <dgm:spPr/>
      <dgm:t>
        <a:bodyPr/>
        <a:lstStyle/>
        <a:p>
          <a:endParaRPr lang="nb-NO"/>
        </a:p>
      </dgm:t>
    </dgm:pt>
    <dgm:pt modelId="{2AA26230-448D-E940-99C2-2735BF638A96}">
      <dgm:prSet phldrT="[Tekst]"/>
      <dgm:spPr/>
      <dgm:t>
        <a:bodyPr/>
        <a:lstStyle/>
        <a:p>
          <a:r>
            <a:rPr lang="nb-NO" b="1" dirty="0" smtClean="0"/>
            <a:t>2019 </a:t>
          </a:r>
        </a:p>
        <a:p>
          <a:r>
            <a:rPr lang="nb-NO" b="1" dirty="0" smtClean="0"/>
            <a:t>Kartlegging 2</a:t>
          </a:r>
          <a:endParaRPr lang="nb-NO" b="1" dirty="0"/>
        </a:p>
      </dgm:t>
    </dgm:pt>
    <dgm:pt modelId="{94DAE45E-61C6-AF42-AFAA-136411A55A41}" type="parTrans" cxnId="{13C72811-4793-BE4D-A7DB-7975C9F2CA14}">
      <dgm:prSet/>
      <dgm:spPr/>
      <dgm:t>
        <a:bodyPr/>
        <a:lstStyle/>
        <a:p>
          <a:endParaRPr lang="nb-NO"/>
        </a:p>
      </dgm:t>
    </dgm:pt>
    <dgm:pt modelId="{9A95875D-C925-F544-AD6A-9729856B2D25}" type="sibTrans" cxnId="{13C72811-4793-BE4D-A7DB-7975C9F2CA14}">
      <dgm:prSet/>
      <dgm:spPr/>
      <dgm:t>
        <a:bodyPr/>
        <a:lstStyle/>
        <a:p>
          <a:endParaRPr lang="nb-NO"/>
        </a:p>
      </dgm:t>
    </dgm:pt>
    <dgm:pt modelId="{2472E4B7-64EE-0549-AD49-CAFDB07CDF73}">
      <dgm:prSet phldrT="[Tekst]"/>
      <dgm:spPr>
        <a:solidFill>
          <a:schemeClr val="accent1"/>
        </a:solidFill>
      </dgm:spPr>
      <dgm:t>
        <a:bodyPr/>
        <a:lstStyle/>
        <a:p>
          <a:r>
            <a:rPr lang="nb-NO" b="1" dirty="0" smtClean="0"/>
            <a:t>Analyse</a:t>
          </a:r>
        </a:p>
        <a:p>
          <a:r>
            <a:rPr lang="nb-NO" b="1" dirty="0" smtClean="0"/>
            <a:t>Kompetanseutvikling</a:t>
          </a:r>
          <a:endParaRPr lang="nb-NO" b="1" dirty="0"/>
        </a:p>
      </dgm:t>
    </dgm:pt>
    <dgm:pt modelId="{747E0A43-89A4-C349-BB03-DE4331DBFCD3}" type="parTrans" cxnId="{430B88EF-9254-F040-9E1F-B47E175524BD}">
      <dgm:prSet/>
      <dgm:spPr/>
      <dgm:t>
        <a:bodyPr/>
        <a:lstStyle/>
        <a:p>
          <a:endParaRPr lang="nb-NO"/>
        </a:p>
      </dgm:t>
    </dgm:pt>
    <dgm:pt modelId="{9242431D-824C-3848-B4F5-CC8AA8FF8FCD}" type="sibTrans" cxnId="{430B88EF-9254-F040-9E1F-B47E175524BD}">
      <dgm:prSet/>
      <dgm:spPr/>
      <dgm:t>
        <a:bodyPr/>
        <a:lstStyle/>
        <a:p>
          <a:endParaRPr lang="nb-NO"/>
        </a:p>
      </dgm:t>
    </dgm:pt>
    <dgm:pt modelId="{36A8CCFF-F883-EB47-B47B-3991D07D8B5C}">
      <dgm:prSet phldrT="[Tekst]"/>
      <dgm:spPr/>
      <dgm:t>
        <a:bodyPr/>
        <a:lstStyle/>
        <a:p>
          <a:r>
            <a:rPr lang="nb-NO" b="1" dirty="0" smtClean="0"/>
            <a:t>2021</a:t>
          </a:r>
        </a:p>
        <a:p>
          <a:r>
            <a:rPr lang="nb-NO" b="1" dirty="0" smtClean="0"/>
            <a:t> Kartlegging 3</a:t>
          </a:r>
          <a:endParaRPr lang="nb-NO" b="1" dirty="0"/>
        </a:p>
      </dgm:t>
    </dgm:pt>
    <dgm:pt modelId="{1185C579-629A-D847-B2FD-4F0681DA3633}" type="parTrans" cxnId="{53852AF5-821F-4241-9AF2-F00BF732A834}">
      <dgm:prSet/>
      <dgm:spPr/>
      <dgm:t>
        <a:bodyPr/>
        <a:lstStyle/>
        <a:p>
          <a:endParaRPr lang="nb-NO"/>
        </a:p>
      </dgm:t>
    </dgm:pt>
    <dgm:pt modelId="{093635E9-A768-2A48-A9E4-927BBF52493E}" type="sibTrans" cxnId="{53852AF5-821F-4241-9AF2-F00BF732A834}">
      <dgm:prSet/>
      <dgm:spPr/>
      <dgm:t>
        <a:bodyPr/>
        <a:lstStyle/>
        <a:p>
          <a:endParaRPr lang="nb-NO"/>
        </a:p>
      </dgm:t>
    </dgm:pt>
    <dgm:pt modelId="{7E4300E0-D706-8448-8793-85D4AC06E701}" type="pres">
      <dgm:prSet presAssocID="{495A7260-E45F-DF41-AC35-FD7CB6AC0999}" presName="Name0" presStyleCnt="0">
        <dgm:presLayoutVars>
          <dgm:dir/>
          <dgm:resizeHandles val="exact"/>
        </dgm:presLayoutVars>
      </dgm:prSet>
      <dgm:spPr/>
      <dgm:t>
        <a:bodyPr/>
        <a:lstStyle/>
        <a:p>
          <a:endParaRPr lang="nb-NO"/>
        </a:p>
      </dgm:t>
    </dgm:pt>
    <dgm:pt modelId="{BC7E8356-CCE0-2640-9BB7-E21A74953E84}" type="pres">
      <dgm:prSet presAssocID="{495A7260-E45F-DF41-AC35-FD7CB6AC0999}" presName="cycle" presStyleCnt="0"/>
      <dgm:spPr/>
      <dgm:t>
        <a:bodyPr/>
        <a:lstStyle/>
        <a:p>
          <a:endParaRPr lang="nb-NO"/>
        </a:p>
      </dgm:t>
    </dgm:pt>
    <dgm:pt modelId="{B1F88F05-1F1B-0A46-BF6E-DEF34EF607E7}" type="pres">
      <dgm:prSet presAssocID="{30E056BC-8DB0-A447-8F50-CE78464B4C48}" presName="nodeFirstNode" presStyleLbl="node1" presStyleIdx="0" presStyleCnt="6">
        <dgm:presLayoutVars>
          <dgm:bulletEnabled val="1"/>
        </dgm:presLayoutVars>
      </dgm:prSet>
      <dgm:spPr/>
      <dgm:t>
        <a:bodyPr/>
        <a:lstStyle/>
        <a:p>
          <a:endParaRPr lang="nb-NO"/>
        </a:p>
      </dgm:t>
    </dgm:pt>
    <dgm:pt modelId="{9A16BCA2-F1AF-EB42-97F6-747291101ECD}" type="pres">
      <dgm:prSet presAssocID="{1C9591D6-BC90-B74E-99D2-F681271B6393}" presName="sibTransFirstNode" presStyleLbl="bgShp" presStyleIdx="0" presStyleCnt="1"/>
      <dgm:spPr/>
      <dgm:t>
        <a:bodyPr/>
        <a:lstStyle/>
        <a:p>
          <a:endParaRPr lang="nb-NO"/>
        </a:p>
      </dgm:t>
    </dgm:pt>
    <dgm:pt modelId="{C5B47757-18EF-EB43-B55C-AC8A3ED05B12}" type="pres">
      <dgm:prSet presAssocID="{5FE3608C-C594-A04F-90C1-CE48EF1B0FD9}" presName="nodeFollowingNodes" presStyleLbl="node1" presStyleIdx="1" presStyleCnt="6" custRadScaleRad="103624" custRadScaleInc="2025">
        <dgm:presLayoutVars>
          <dgm:bulletEnabled val="1"/>
        </dgm:presLayoutVars>
      </dgm:prSet>
      <dgm:spPr/>
      <dgm:t>
        <a:bodyPr/>
        <a:lstStyle/>
        <a:p>
          <a:endParaRPr lang="nb-NO"/>
        </a:p>
      </dgm:t>
    </dgm:pt>
    <dgm:pt modelId="{DFF29F59-1BCE-544A-9305-1B12F83DD186}" type="pres">
      <dgm:prSet presAssocID="{85AC55AF-65D8-BE49-BE05-6596BC9DB30B}" presName="nodeFollowingNodes" presStyleLbl="node1" presStyleIdx="2" presStyleCnt="6">
        <dgm:presLayoutVars>
          <dgm:bulletEnabled val="1"/>
        </dgm:presLayoutVars>
      </dgm:prSet>
      <dgm:spPr/>
      <dgm:t>
        <a:bodyPr/>
        <a:lstStyle/>
        <a:p>
          <a:endParaRPr lang="nb-NO"/>
        </a:p>
      </dgm:t>
    </dgm:pt>
    <dgm:pt modelId="{580A8A46-512E-1A4E-973D-9637D0E32E19}" type="pres">
      <dgm:prSet presAssocID="{2AA26230-448D-E940-99C2-2735BF638A96}" presName="nodeFollowingNodes" presStyleLbl="node1" presStyleIdx="3" presStyleCnt="6">
        <dgm:presLayoutVars>
          <dgm:bulletEnabled val="1"/>
        </dgm:presLayoutVars>
      </dgm:prSet>
      <dgm:spPr/>
      <dgm:t>
        <a:bodyPr/>
        <a:lstStyle/>
        <a:p>
          <a:endParaRPr lang="nb-NO"/>
        </a:p>
      </dgm:t>
    </dgm:pt>
    <dgm:pt modelId="{781AAB0C-8DFD-E94A-8734-2372401E2E01}" type="pres">
      <dgm:prSet presAssocID="{2472E4B7-64EE-0549-AD49-CAFDB07CDF73}" presName="nodeFollowingNodes" presStyleLbl="node1" presStyleIdx="4" presStyleCnt="6">
        <dgm:presLayoutVars>
          <dgm:bulletEnabled val="1"/>
        </dgm:presLayoutVars>
      </dgm:prSet>
      <dgm:spPr/>
      <dgm:t>
        <a:bodyPr/>
        <a:lstStyle/>
        <a:p>
          <a:endParaRPr lang="nb-NO"/>
        </a:p>
      </dgm:t>
    </dgm:pt>
    <dgm:pt modelId="{A7E3F74A-52CB-B14A-BC7B-40D178236189}" type="pres">
      <dgm:prSet presAssocID="{36A8CCFF-F883-EB47-B47B-3991D07D8B5C}" presName="nodeFollowingNodes" presStyleLbl="node1" presStyleIdx="5" presStyleCnt="6">
        <dgm:presLayoutVars>
          <dgm:bulletEnabled val="1"/>
        </dgm:presLayoutVars>
      </dgm:prSet>
      <dgm:spPr/>
      <dgm:t>
        <a:bodyPr/>
        <a:lstStyle/>
        <a:p>
          <a:endParaRPr lang="nb-NO"/>
        </a:p>
      </dgm:t>
    </dgm:pt>
  </dgm:ptLst>
  <dgm:cxnLst>
    <dgm:cxn modelId="{8E6BFDE5-A66A-FB4D-A895-E72F99A44D0B}" srcId="{495A7260-E45F-DF41-AC35-FD7CB6AC0999}" destId="{30E056BC-8DB0-A447-8F50-CE78464B4C48}" srcOrd="0" destOrd="0" parTransId="{C6085EFD-22D9-E044-A638-DC9FC2F1F46A}" sibTransId="{1C9591D6-BC90-B74E-99D2-F681271B6393}"/>
    <dgm:cxn modelId="{11E97863-9809-426D-9EBD-617F2520F1B9}" type="presOf" srcId="{2AA26230-448D-E940-99C2-2735BF638A96}" destId="{580A8A46-512E-1A4E-973D-9637D0E32E19}" srcOrd="0" destOrd="0" presId="urn:microsoft.com/office/officeart/2005/8/layout/cycle3"/>
    <dgm:cxn modelId="{001F041A-0E01-443E-B3B4-9722DA9BD261}" type="presOf" srcId="{1C9591D6-BC90-B74E-99D2-F681271B6393}" destId="{9A16BCA2-F1AF-EB42-97F6-747291101ECD}" srcOrd="0" destOrd="0" presId="urn:microsoft.com/office/officeart/2005/8/layout/cycle3"/>
    <dgm:cxn modelId="{65234127-5348-DA4E-B63C-20409914999C}" srcId="{495A7260-E45F-DF41-AC35-FD7CB6AC0999}" destId="{85AC55AF-65D8-BE49-BE05-6596BC9DB30B}" srcOrd="2" destOrd="0" parTransId="{63BBA5A2-AB54-794C-9BDC-B626CE28DD61}" sibTransId="{00CD27F1-B41F-E641-A9E3-5E79BDBB6D5F}"/>
    <dgm:cxn modelId="{13C72811-4793-BE4D-A7DB-7975C9F2CA14}" srcId="{495A7260-E45F-DF41-AC35-FD7CB6AC0999}" destId="{2AA26230-448D-E940-99C2-2735BF638A96}" srcOrd="3" destOrd="0" parTransId="{94DAE45E-61C6-AF42-AFAA-136411A55A41}" sibTransId="{9A95875D-C925-F544-AD6A-9729856B2D25}"/>
    <dgm:cxn modelId="{0FE90805-D2BF-4ACF-9C65-D269142D2B02}" type="presOf" srcId="{36A8CCFF-F883-EB47-B47B-3991D07D8B5C}" destId="{A7E3F74A-52CB-B14A-BC7B-40D178236189}" srcOrd="0" destOrd="0" presId="urn:microsoft.com/office/officeart/2005/8/layout/cycle3"/>
    <dgm:cxn modelId="{A1F92BE9-F138-439F-B5AE-3AD1D12DBFED}" type="presOf" srcId="{85AC55AF-65D8-BE49-BE05-6596BC9DB30B}" destId="{DFF29F59-1BCE-544A-9305-1B12F83DD186}" srcOrd="0" destOrd="0" presId="urn:microsoft.com/office/officeart/2005/8/layout/cycle3"/>
    <dgm:cxn modelId="{F41B75AA-BA66-4EE8-9D22-8AC75DBF8BCD}" type="presOf" srcId="{5FE3608C-C594-A04F-90C1-CE48EF1B0FD9}" destId="{C5B47757-18EF-EB43-B55C-AC8A3ED05B12}" srcOrd="0" destOrd="0" presId="urn:microsoft.com/office/officeart/2005/8/layout/cycle3"/>
    <dgm:cxn modelId="{33D9C32B-BE07-B942-B7E8-61223C2D4837}" srcId="{495A7260-E45F-DF41-AC35-FD7CB6AC0999}" destId="{5FE3608C-C594-A04F-90C1-CE48EF1B0FD9}" srcOrd="1" destOrd="0" parTransId="{7EB545B1-098B-CA41-A2F7-3D73A53628AC}" sibTransId="{3118861C-6F4B-CF44-96A8-485164AF581D}"/>
    <dgm:cxn modelId="{53852AF5-821F-4241-9AF2-F00BF732A834}" srcId="{495A7260-E45F-DF41-AC35-FD7CB6AC0999}" destId="{36A8CCFF-F883-EB47-B47B-3991D07D8B5C}" srcOrd="5" destOrd="0" parTransId="{1185C579-629A-D847-B2FD-4F0681DA3633}" sibTransId="{093635E9-A768-2A48-A9E4-927BBF52493E}"/>
    <dgm:cxn modelId="{56F1624F-DD09-46E7-AE4A-3A6B72D3A725}" type="presOf" srcId="{2472E4B7-64EE-0549-AD49-CAFDB07CDF73}" destId="{781AAB0C-8DFD-E94A-8734-2372401E2E01}" srcOrd="0" destOrd="0" presId="urn:microsoft.com/office/officeart/2005/8/layout/cycle3"/>
    <dgm:cxn modelId="{430B88EF-9254-F040-9E1F-B47E175524BD}" srcId="{495A7260-E45F-DF41-AC35-FD7CB6AC0999}" destId="{2472E4B7-64EE-0549-AD49-CAFDB07CDF73}" srcOrd="4" destOrd="0" parTransId="{747E0A43-89A4-C349-BB03-DE4331DBFCD3}" sibTransId="{9242431D-824C-3848-B4F5-CC8AA8FF8FCD}"/>
    <dgm:cxn modelId="{C32B0238-EA71-4ECF-82F7-D9AB7BF6FB5A}" type="presOf" srcId="{495A7260-E45F-DF41-AC35-FD7CB6AC0999}" destId="{7E4300E0-D706-8448-8793-85D4AC06E701}" srcOrd="0" destOrd="0" presId="urn:microsoft.com/office/officeart/2005/8/layout/cycle3"/>
    <dgm:cxn modelId="{648CACED-4D5D-4FDD-9B95-C46AF918976B}" type="presOf" srcId="{30E056BC-8DB0-A447-8F50-CE78464B4C48}" destId="{B1F88F05-1F1B-0A46-BF6E-DEF34EF607E7}" srcOrd="0" destOrd="0" presId="urn:microsoft.com/office/officeart/2005/8/layout/cycle3"/>
    <dgm:cxn modelId="{6BF9DE8B-B817-4189-9560-64ACDA05EEB5}" type="presParOf" srcId="{7E4300E0-D706-8448-8793-85D4AC06E701}" destId="{BC7E8356-CCE0-2640-9BB7-E21A74953E84}" srcOrd="0" destOrd="0" presId="urn:microsoft.com/office/officeart/2005/8/layout/cycle3"/>
    <dgm:cxn modelId="{F95CF895-E660-47B6-A6CA-6B3A58FBFB5A}" type="presParOf" srcId="{BC7E8356-CCE0-2640-9BB7-E21A74953E84}" destId="{B1F88F05-1F1B-0A46-BF6E-DEF34EF607E7}" srcOrd="0" destOrd="0" presId="urn:microsoft.com/office/officeart/2005/8/layout/cycle3"/>
    <dgm:cxn modelId="{DEB6A34E-E601-4AD3-9376-9D18A80FDF1C}" type="presParOf" srcId="{BC7E8356-CCE0-2640-9BB7-E21A74953E84}" destId="{9A16BCA2-F1AF-EB42-97F6-747291101ECD}" srcOrd="1" destOrd="0" presId="urn:microsoft.com/office/officeart/2005/8/layout/cycle3"/>
    <dgm:cxn modelId="{877119EA-8D8C-482F-8EA4-73BB3AF4C1F1}" type="presParOf" srcId="{BC7E8356-CCE0-2640-9BB7-E21A74953E84}" destId="{C5B47757-18EF-EB43-B55C-AC8A3ED05B12}" srcOrd="2" destOrd="0" presId="urn:microsoft.com/office/officeart/2005/8/layout/cycle3"/>
    <dgm:cxn modelId="{A5F94E2D-F72E-431B-97A8-95E61214BE91}" type="presParOf" srcId="{BC7E8356-CCE0-2640-9BB7-E21A74953E84}" destId="{DFF29F59-1BCE-544A-9305-1B12F83DD186}" srcOrd="3" destOrd="0" presId="urn:microsoft.com/office/officeart/2005/8/layout/cycle3"/>
    <dgm:cxn modelId="{07002F99-83A9-42F4-983A-A8CEA8BF1C40}" type="presParOf" srcId="{BC7E8356-CCE0-2640-9BB7-E21A74953E84}" destId="{580A8A46-512E-1A4E-973D-9637D0E32E19}" srcOrd="4" destOrd="0" presId="urn:microsoft.com/office/officeart/2005/8/layout/cycle3"/>
    <dgm:cxn modelId="{2ED97F77-E727-418A-85E5-CD6111F6A245}" type="presParOf" srcId="{BC7E8356-CCE0-2640-9BB7-E21A74953E84}" destId="{781AAB0C-8DFD-E94A-8734-2372401E2E01}" srcOrd="5" destOrd="0" presId="urn:microsoft.com/office/officeart/2005/8/layout/cycle3"/>
    <dgm:cxn modelId="{CE7B036F-7A74-4B4F-A927-8440BCB3B480}" type="presParOf" srcId="{BC7E8356-CCE0-2640-9BB7-E21A74953E84}" destId="{A7E3F74A-52CB-B14A-BC7B-40D178236189}" srcOrd="6"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16BCA2-F1AF-EB42-97F6-747291101ECD}">
      <dsp:nvSpPr>
        <dsp:cNvPr id="0" name=""/>
        <dsp:cNvSpPr/>
      </dsp:nvSpPr>
      <dsp:spPr>
        <a:xfrm>
          <a:off x="1956814" y="-4576"/>
          <a:ext cx="4773982" cy="4773982"/>
        </a:xfrm>
        <a:prstGeom prst="circularArrow">
          <a:avLst>
            <a:gd name="adj1" fmla="val 5274"/>
            <a:gd name="adj2" fmla="val 312630"/>
            <a:gd name="adj3" fmla="val 14223477"/>
            <a:gd name="adj4" fmla="val 17129743"/>
            <a:gd name="adj5" fmla="val 5477"/>
          </a:avLst>
        </a:prstGeom>
        <a:solidFill>
          <a:schemeClr val="accent2">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B1F88F05-1F1B-0A46-BF6E-DEF34EF607E7}">
      <dsp:nvSpPr>
        <dsp:cNvPr id="0" name=""/>
        <dsp:cNvSpPr/>
      </dsp:nvSpPr>
      <dsp:spPr>
        <a:xfrm>
          <a:off x="3433897" y="1175"/>
          <a:ext cx="1819817" cy="909908"/>
        </a:xfrm>
        <a:prstGeom prst="roundRect">
          <a:avLst/>
        </a:prstGeom>
        <a:solidFill>
          <a:schemeClr val="accent1"/>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nb-NO" sz="1200" b="1" kern="1200" dirty="0" smtClean="0"/>
            <a:t>Videreføring &amp; Forarbeid</a:t>
          </a:r>
          <a:endParaRPr lang="nb-NO" sz="1200" b="1" kern="1200" dirty="0"/>
        </a:p>
      </dsp:txBody>
      <dsp:txXfrm>
        <a:off x="3478315" y="45593"/>
        <a:ext cx="1730981" cy="821072"/>
      </dsp:txXfrm>
    </dsp:sp>
    <dsp:sp modelId="{C5B47757-18EF-EB43-B55C-AC8A3ED05B12}">
      <dsp:nvSpPr>
        <dsp:cNvPr id="0" name=""/>
        <dsp:cNvSpPr/>
      </dsp:nvSpPr>
      <dsp:spPr>
        <a:xfrm>
          <a:off x="5189868" y="966190"/>
          <a:ext cx="1819817" cy="909908"/>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nb-NO" sz="1200" b="1" kern="1200" dirty="0" smtClean="0"/>
            <a:t>2017</a:t>
          </a:r>
        </a:p>
        <a:p>
          <a:pPr lvl="0" algn="ctr" defTabSz="533400">
            <a:lnSpc>
              <a:spcPct val="90000"/>
            </a:lnSpc>
            <a:spcBef>
              <a:spcPct val="0"/>
            </a:spcBef>
            <a:spcAft>
              <a:spcPct val="35000"/>
            </a:spcAft>
          </a:pPr>
          <a:r>
            <a:rPr lang="nb-NO" sz="1200" b="1" kern="1200" dirty="0" smtClean="0"/>
            <a:t>Kartlegging 1</a:t>
          </a:r>
          <a:endParaRPr lang="nb-NO" sz="1200" b="1" kern="1200" dirty="0"/>
        </a:p>
      </dsp:txBody>
      <dsp:txXfrm>
        <a:off x="5234286" y="1010608"/>
        <a:ext cx="1730981" cy="821072"/>
      </dsp:txXfrm>
    </dsp:sp>
    <dsp:sp modelId="{DFF29F59-1BCE-544A-9305-1B12F83DD186}">
      <dsp:nvSpPr>
        <dsp:cNvPr id="0" name=""/>
        <dsp:cNvSpPr/>
      </dsp:nvSpPr>
      <dsp:spPr>
        <a:xfrm>
          <a:off x="5111134" y="2906235"/>
          <a:ext cx="1819817" cy="909908"/>
        </a:xfrm>
        <a:prstGeom prst="roundRect">
          <a:avLst/>
        </a:prstGeom>
        <a:solidFill>
          <a:schemeClr val="accent1"/>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nb-NO" sz="1200" b="1" kern="1200" dirty="0" smtClean="0"/>
            <a:t>Analyse</a:t>
          </a:r>
        </a:p>
        <a:p>
          <a:pPr lvl="0" algn="ctr" defTabSz="533400">
            <a:lnSpc>
              <a:spcPct val="90000"/>
            </a:lnSpc>
            <a:spcBef>
              <a:spcPct val="0"/>
            </a:spcBef>
            <a:spcAft>
              <a:spcPct val="35000"/>
            </a:spcAft>
          </a:pPr>
          <a:r>
            <a:rPr lang="nb-NO" sz="1200" b="1" kern="1200" dirty="0" smtClean="0"/>
            <a:t>Kompetanseutvikling</a:t>
          </a:r>
          <a:endParaRPr lang="nb-NO" sz="1200" b="1" kern="1200" dirty="0"/>
        </a:p>
      </dsp:txBody>
      <dsp:txXfrm>
        <a:off x="5155552" y="2950653"/>
        <a:ext cx="1730981" cy="821072"/>
      </dsp:txXfrm>
    </dsp:sp>
    <dsp:sp modelId="{580A8A46-512E-1A4E-973D-9637D0E32E19}">
      <dsp:nvSpPr>
        <dsp:cNvPr id="0" name=""/>
        <dsp:cNvSpPr/>
      </dsp:nvSpPr>
      <dsp:spPr>
        <a:xfrm>
          <a:off x="3433897" y="3874588"/>
          <a:ext cx="1819817" cy="909908"/>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nb-NO" sz="1200" b="1" kern="1200" dirty="0" smtClean="0"/>
            <a:t>2019 </a:t>
          </a:r>
        </a:p>
        <a:p>
          <a:pPr lvl="0" algn="ctr" defTabSz="533400">
            <a:lnSpc>
              <a:spcPct val="90000"/>
            </a:lnSpc>
            <a:spcBef>
              <a:spcPct val="0"/>
            </a:spcBef>
            <a:spcAft>
              <a:spcPct val="35000"/>
            </a:spcAft>
          </a:pPr>
          <a:r>
            <a:rPr lang="nb-NO" sz="1200" b="1" kern="1200" dirty="0" smtClean="0"/>
            <a:t>Kartlegging 2</a:t>
          </a:r>
          <a:endParaRPr lang="nb-NO" sz="1200" b="1" kern="1200" dirty="0"/>
        </a:p>
      </dsp:txBody>
      <dsp:txXfrm>
        <a:off x="3478315" y="3919006"/>
        <a:ext cx="1730981" cy="821072"/>
      </dsp:txXfrm>
    </dsp:sp>
    <dsp:sp modelId="{781AAB0C-8DFD-E94A-8734-2372401E2E01}">
      <dsp:nvSpPr>
        <dsp:cNvPr id="0" name=""/>
        <dsp:cNvSpPr/>
      </dsp:nvSpPr>
      <dsp:spPr>
        <a:xfrm>
          <a:off x="1756660" y="2906235"/>
          <a:ext cx="1819817" cy="909908"/>
        </a:xfrm>
        <a:prstGeom prst="roundRect">
          <a:avLst/>
        </a:prstGeom>
        <a:solidFill>
          <a:schemeClr val="accent1"/>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nb-NO" sz="1200" b="1" kern="1200" dirty="0" smtClean="0"/>
            <a:t>Analyse</a:t>
          </a:r>
        </a:p>
        <a:p>
          <a:pPr lvl="0" algn="ctr" defTabSz="533400">
            <a:lnSpc>
              <a:spcPct val="90000"/>
            </a:lnSpc>
            <a:spcBef>
              <a:spcPct val="0"/>
            </a:spcBef>
            <a:spcAft>
              <a:spcPct val="35000"/>
            </a:spcAft>
          </a:pPr>
          <a:r>
            <a:rPr lang="nb-NO" sz="1200" b="1" kern="1200" dirty="0" smtClean="0"/>
            <a:t>Kompetanseutvikling</a:t>
          </a:r>
          <a:endParaRPr lang="nb-NO" sz="1200" b="1" kern="1200" dirty="0"/>
        </a:p>
      </dsp:txBody>
      <dsp:txXfrm>
        <a:off x="1801078" y="2950653"/>
        <a:ext cx="1730981" cy="821072"/>
      </dsp:txXfrm>
    </dsp:sp>
    <dsp:sp modelId="{A7E3F74A-52CB-B14A-BC7B-40D178236189}">
      <dsp:nvSpPr>
        <dsp:cNvPr id="0" name=""/>
        <dsp:cNvSpPr/>
      </dsp:nvSpPr>
      <dsp:spPr>
        <a:xfrm>
          <a:off x="1756660" y="969528"/>
          <a:ext cx="1819817" cy="909908"/>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nb-NO" sz="1200" b="1" kern="1200" dirty="0" smtClean="0"/>
            <a:t>2021</a:t>
          </a:r>
        </a:p>
        <a:p>
          <a:pPr lvl="0" algn="ctr" defTabSz="533400">
            <a:lnSpc>
              <a:spcPct val="90000"/>
            </a:lnSpc>
            <a:spcBef>
              <a:spcPct val="0"/>
            </a:spcBef>
            <a:spcAft>
              <a:spcPct val="35000"/>
            </a:spcAft>
          </a:pPr>
          <a:r>
            <a:rPr lang="nb-NO" sz="1200" b="1" kern="1200" dirty="0" smtClean="0"/>
            <a:t> Kartlegging 3</a:t>
          </a:r>
          <a:endParaRPr lang="nb-NO" sz="1200" b="1" kern="1200" dirty="0"/>
        </a:p>
      </dsp:txBody>
      <dsp:txXfrm>
        <a:off x="1801078" y="1013946"/>
        <a:ext cx="1730981" cy="821072"/>
      </dsp:txXfrm>
    </dsp:sp>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BB67D1DE-72C2-408E-8F68-BD8AE497EE18}" type="datetimeFigureOut">
              <a:rPr lang="nb-NO" smtClean="0"/>
              <a:t>22.01.2018</a:t>
            </a:fld>
            <a:endParaRPr lang="nb-NO"/>
          </a:p>
        </p:txBody>
      </p:sp>
      <p:sp>
        <p:nvSpPr>
          <p:cNvPr id="4" name="Plassholder for bunntekst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nb-NO"/>
          </a:p>
        </p:txBody>
      </p:sp>
      <p:sp>
        <p:nvSpPr>
          <p:cNvPr id="5" name="Plassholder for lysbildenumm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65D78871-E4A1-42DD-8992-B0B34079F799}" type="slidenum">
              <a:rPr lang="nb-NO" smtClean="0"/>
              <a:t>‹#›</a:t>
            </a:fld>
            <a:endParaRPr lang="nb-NO"/>
          </a:p>
        </p:txBody>
      </p:sp>
    </p:spTree>
    <p:extLst>
      <p:ext uri="{BB962C8B-B14F-4D97-AF65-F5344CB8AC3E}">
        <p14:creationId xmlns:p14="http://schemas.microsoft.com/office/powerpoint/2010/main" val="35989062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600BB293-2C9D-47F5-9FE9-C772CB195EE1}" type="datetimeFigureOut">
              <a:rPr lang="nb-NO" smtClean="0"/>
              <a:t>22.01.2018</a:t>
            </a:fld>
            <a:endParaRPr lang="nb-NO"/>
          </a:p>
        </p:txBody>
      </p:sp>
      <p:sp>
        <p:nvSpPr>
          <p:cNvPr id="4" name="Plassholder for lysbilde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6" name="Plassholder for bunntekst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7040EF42-BF8C-4C9D-A1A1-804C046D37DF}" type="slidenum">
              <a:rPr lang="nb-NO" smtClean="0"/>
              <a:t>‹#›</a:t>
            </a:fld>
            <a:endParaRPr lang="nb-NO"/>
          </a:p>
        </p:txBody>
      </p:sp>
    </p:spTree>
    <p:extLst>
      <p:ext uri="{BB962C8B-B14F-4D97-AF65-F5344CB8AC3E}">
        <p14:creationId xmlns:p14="http://schemas.microsoft.com/office/powerpoint/2010/main" val="34905768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C60E2961-5E4A-CE4E-A67A-4AA6F8B7D15E}" type="slidenum">
              <a:rPr lang="nb-NO" smtClean="0"/>
              <a:t>13</a:t>
            </a:fld>
            <a:endParaRPr lang="nb-NO"/>
          </a:p>
        </p:txBody>
      </p:sp>
    </p:spTree>
    <p:extLst>
      <p:ext uri="{BB962C8B-B14F-4D97-AF65-F5344CB8AC3E}">
        <p14:creationId xmlns:p14="http://schemas.microsoft.com/office/powerpoint/2010/main" val="15664534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charset="0"/>
                <a:ea typeface="ＭＳ Ｐゴシック" charset="-128"/>
              </a:defRPr>
            </a:lvl1pPr>
            <a:lvl2pPr marL="742950" indent="-285750" eaLnBrk="0" hangingPunct="0">
              <a:defRPr sz="2400">
                <a:solidFill>
                  <a:schemeClr val="tx1"/>
                </a:solidFill>
                <a:latin typeface="Tahoma" charset="0"/>
                <a:ea typeface="ＭＳ Ｐゴシック" charset="-128"/>
              </a:defRPr>
            </a:lvl2pPr>
            <a:lvl3pPr marL="1143000" indent="-228600" eaLnBrk="0" hangingPunct="0">
              <a:defRPr sz="2400">
                <a:solidFill>
                  <a:schemeClr val="tx1"/>
                </a:solidFill>
                <a:latin typeface="Tahoma" charset="0"/>
                <a:ea typeface="ＭＳ Ｐゴシック" charset="-128"/>
              </a:defRPr>
            </a:lvl3pPr>
            <a:lvl4pPr marL="1600200" indent="-228600" eaLnBrk="0" hangingPunct="0">
              <a:defRPr sz="2400">
                <a:solidFill>
                  <a:schemeClr val="tx1"/>
                </a:solidFill>
                <a:latin typeface="Tahoma" charset="0"/>
                <a:ea typeface="ＭＳ Ｐゴシック" charset="-128"/>
              </a:defRPr>
            </a:lvl4pPr>
            <a:lvl5pPr marL="2057400" indent="-228600" eaLnBrk="0" hangingPunct="0">
              <a:defRPr sz="2400">
                <a:solidFill>
                  <a:schemeClr val="tx1"/>
                </a:solidFill>
                <a:latin typeface="Tahoma" charset="0"/>
                <a:ea typeface="ＭＳ Ｐゴシック" charset="-128"/>
              </a:defRPr>
            </a:lvl5pPr>
            <a:lvl6pPr marL="2514600" indent="-228600" eaLnBrk="0" fontAlgn="base" hangingPunct="0">
              <a:spcBef>
                <a:spcPct val="0"/>
              </a:spcBef>
              <a:spcAft>
                <a:spcPct val="0"/>
              </a:spcAft>
              <a:defRPr sz="2400">
                <a:solidFill>
                  <a:schemeClr val="tx1"/>
                </a:solidFill>
                <a:latin typeface="Tahoma" charset="0"/>
                <a:ea typeface="ＭＳ Ｐゴシック" charset="-128"/>
              </a:defRPr>
            </a:lvl6pPr>
            <a:lvl7pPr marL="2971800" indent="-228600" eaLnBrk="0" fontAlgn="base" hangingPunct="0">
              <a:spcBef>
                <a:spcPct val="0"/>
              </a:spcBef>
              <a:spcAft>
                <a:spcPct val="0"/>
              </a:spcAft>
              <a:defRPr sz="2400">
                <a:solidFill>
                  <a:schemeClr val="tx1"/>
                </a:solidFill>
                <a:latin typeface="Tahoma" charset="0"/>
                <a:ea typeface="ＭＳ Ｐゴシック" charset="-128"/>
              </a:defRPr>
            </a:lvl7pPr>
            <a:lvl8pPr marL="3429000" indent="-228600" eaLnBrk="0" fontAlgn="base" hangingPunct="0">
              <a:spcBef>
                <a:spcPct val="0"/>
              </a:spcBef>
              <a:spcAft>
                <a:spcPct val="0"/>
              </a:spcAft>
              <a:defRPr sz="2400">
                <a:solidFill>
                  <a:schemeClr val="tx1"/>
                </a:solidFill>
                <a:latin typeface="Tahoma" charset="0"/>
                <a:ea typeface="ＭＳ Ｐゴシック" charset="-128"/>
              </a:defRPr>
            </a:lvl8pPr>
            <a:lvl9pPr marL="3886200" indent="-228600" eaLnBrk="0" fontAlgn="base" hangingPunct="0">
              <a:spcBef>
                <a:spcPct val="0"/>
              </a:spcBef>
              <a:spcAft>
                <a:spcPct val="0"/>
              </a:spcAft>
              <a:defRPr sz="2400">
                <a:solidFill>
                  <a:schemeClr val="tx1"/>
                </a:solidFill>
                <a:latin typeface="Tahoma" charset="0"/>
                <a:ea typeface="ＭＳ Ｐゴシック" charset="-128"/>
              </a:defRPr>
            </a:lvl9pPr>
          </a:lstStyle>
          <a:p>
            <a:pPr eaLnBrk="1" hangingPunct="1"/>
            <a:fld id="{A9F3B51A-2EF4-9E4C-BDD4-C59D7D311AD5}" type="slidenum">
              <a:rPr lang="nb-NO" altLang="x-none" sz="1300"/>
              <a:pPr eaLnBrk="1" hangingPunct="1"/>
              <a:t>19</a:t>
            </a:fld>
            <a:endParaRPr lang="nb-NO" altLang="x-none" sz="1300"/>
          </a:p>
        </p:txBody>
      </p:sp>
      <p:sp>
        <p:nvSpPr>
          <p:cNvPr id="100354" name="Rectangle 2"/>
          <p:cNvSpPr>
            <a:spLocks noGrp="1" noRot="1" noChangeAspect="1" noChangeArrowheads="1" noTextEdit="1"/>
          </p:cNvSpPr>
          <p:nvPr>
            <p:ph type="sldImg"/>
          </p:nvPr>
        </p:nvSpPr>
        <p:spPr>
          <a:ln/>
        </p:spPr>
      </p:sp>
      <p:sp>
        <p:nvSpPr>
          <p:cNvPr id="1003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r>
              <a:rPr lang="nb-NO" altLang="x-none" dirty="0" smtClean="0">
                <a:latin typeface="Tahoma" charset="0"/>
                <a:ea typeface="ＭＳ Ｐゴシック" charset="-128"/>
              </a:rPr>
              <a:t>Pedagogisk analyse er kjernekomponenten i forbedringsarbeidet. Den</a:t>
            </a:r>
            <a:r>
              <a:rPr lang="nb-NO" altLang="x-none" baseline="0" dirty="0" smtClean="0">
                <a:latin typeface="Tahoma" charset="0"/>
                <a:ea typeface="ＭＳ Ｐゴシック" charset="-128"/>
              </a:rPr>
              <a:t> er et hjelperedskap i arbeidet «fra data til ny praksis». Sammenlignet med legeyrket så undersøker og analyserer vi før vi stiller diagnose og iverksetter behandling ut fra kunnskap som viser stor sannsynlighet for å ville gi resultater forutsatt at det gjennomføres slik intensjonen har vært.</a:t>
            </a:r>
            <a:endParaRPr lang="x-none" altLang="x-none" dirty="0">
              <a:latin typeface="Tahoma" charset="0"/>
              <a:ea typeface="ＭＳ Ｐゴシック" charset="-128"/>
            </a:endParaRPr>
          </a:p>
        </p:txBody>
      </p:sp>
    </p:spTree>
    <p:extLst>
      <p:ext uri="{BB962C8B-B14F-4D97-AF65-F5344CB8AC3E}">
        <p14:creationId xmlns:p14="http://schemas.microsoft.com/office/powerpoint/2010/main" val="35616476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1A2FAEA-17D8-4184-849C-EB0E8B9BA2F9}" type="slidenum">
              <a:rPr lang="nb-NO" altLang="nb-NO"/>
              <a:pPr/>
              <a:t>28</a:t>
            </a:fld>
            <a:endParaRPr lang="nb-NO" altLang="nb-NO"/>
          </a:p>
        </p:txBody>
      </p:sp>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a:xfrm>
            <a:off x="906357" y="4715153"/>
            <a:ext cx="4984962" cy="4466987"/>
          </a:xfrm>
        </p:spPr>
        <p:txBody>
          <a:bodyPr/>
          <a:lstStyle/>
          <a:p>
            <a:endParaRPr lang="nb-NO" altLang="nb-NO"/>
          </a:p>
        </p:txBody>
      </p:sp>
    </p:spTree>
    <p:extLst>
      <p:ext uri="{BB962C8B-B14F-4D97-AF65-F5344CB8AC3E}">
        <p14:creationId xmlns:p14="http://schemas.microsoft.com/office/powerpoint/2010/main" val="9602803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nb-NO" smtClean="0"/>
              <a:t>Klikk for å redigere tittelstil</a:t>
            </a:r>
            <a:endParaRPr lang="nb-NO" dirty="0"/>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smtClean="0"/>
              <a:t>Klikk for å redigere undertittelstil i malen</a:t>
            </a:r>
            <a:endParaRPr lang="nb-NO" dirty="0"/>
          </a:p>
        </p:txBody>
      </p:sp>
      <p:sp>
        <p:nvSpPr>
          <p:cNvPr id="5" name="Footer Placeholder 4"/>
          <p:cNvSpPr>
            <a:spLocks noGrp="1"/>
          </p:cNvSpPr>
          <p:nvPr>
            <p:ph type="ftr" sz="quarter" idx="11"/>
          </p:nvPr>
        </p:nvSpPr>
        <p:spPr/>
        <p:txBody>
          <a:bodyPr/>
          <a:lstStyle/>
          <a:p>
            <a:endParaRPr lang="nb-NO"/>
          </a:p>
        </p:txBody>
      </p:sp>
    </p:spTree>
    <p:extLst>
      <p:ext uri="{BB962C8B-B14F-4D97-AF65-F5344CB8AC3E}">
        <p14:creationId xmlns:p14="http://schemas.microsoft.com/office/powerpoint/2010/main" val="370217822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smtClean="0"/>
              <a:t>Klikk for å redigere tittelstil</a:t>
            </a:r>
            <a:endParaRPr lang="nb-NO"/>
          </a:p>
        </p:txBody>
      </p:sp>
      <p:sp>
        <p:nvSpPr>
          <p:cNvPr id="3" name="Vertical Text Placeholder 2"/>
          <p:cNvSpPr>
            <a:spLocks noGrp="1"/>
          </p:cNvSpPr>
          <p:nvPr>
            <p:ph type="body" orient="vert" idx="1"/>
          </p:nvPr>
        </p:nvSpPr>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Footer Placeholder 4"/>
          <p:cNvSpPr>
            <a:spLocks noGrp="1"/>
          </p:cNvSpPr>
          <p:nvPr>
            <p:ph type="ftr" sz="quarter" idx="11"/>
          </p:nvPr>
        </p:nvSpPr>
        <p:spPr/>
        <p:txBody>
          <a:bodyPr/>
          <a:lstStyle/>
          <a:p>
            <a:endParaRPr lang="nb-NO"/>
          </a:p>
        </p:txBody>
      </p:sp>
    </p:spTree>
    <p:extLst>
      <p:ext uri="{BB962C8B-B14F-4D97-AF65-F5344CB8AC3E}">
        <p14:creationId xmlns:p14="http://schemas.microsoft.com/office/powerpoint/2010/main" val="4013914749"/>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nb-NO" smtClean="0"/>
              <a:t>Klikk for å redigere tittelstil</a:t>
            </a:r>
            <a:endParaRPr lang="nb-NO"/>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Footer Placeholder 4"/>
          <p:cNvSpPr>
            <a:spLocks noGrp="1"/>
          </p:cNvSpPr>
          <p:nvPr>
            <p:ph type="ftr" sz="quarter" idx="11"/>
          </p:nvPr>
        </p:nvSpPr>
        <p:spPr/>
        <p:txBody>
          <a:bodyPr/>
          <a:lstStyle/>
          <a:p>
            <a:endParaRPr lang="nb-NO"/>
          </a:p>
        </p:txBody>
      </p:sp>
    </p:spTree>
    <p:extLst>
      <p:ext uri="{BB962C8B-B14F-4D97-AF65-F5344CB8AC3E}">
        <p14:creationId xmlns:p14="http://schemas.microsoft.com/office/powerpoint/2010/main" val="294151706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smtClean="0"/>
              <a:t>Klikk for å redigere tittelstil</a:t>
            </a:r>
            <a:endParaRPr lang="nb-NO"/>
          </a:p>
        </p:txBody>
      </p:sp>
      <p:sp>
        <p:nvSpPr>
          <p:cNvPr id="3" name="Content Placeholder 2"/>
          <p:cNvSpPr>
            <a:spLocks noGrp="1"/>
          </p:cNvSpPr>
          <p:nvPr>
            <p:ph idx="1"/>
          </p:nvPr>
        </p:nvSpPr>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Footer Placeholder 4"/>
          <p:cNvSpPr>
            <a:spLocks noGrp="1"/>
          </p:cNvSpPr>
          <p:nvPr>
            <p:ph type="ftr" sz="quarter" idx="11"/>
          </p:nvPr>
        </p:nvSpPr>
        <p:spPr/>
        <p:txBody>
          <a:bodyPr/>
          <a:lstStyle/>
          <a:p>
            <a:endParaRPr lang="nb-NO"/>
          </a:p>
        </p:txBody>
      </p:sp>
    </p:spTree>
    <p:extLst>
      <p:ext uri="{BB962C8B-B14F-4D97-AF65-F5344CB8AC3E}">
        <p14:creationId xmlns:p14="http://schemas.microsoft.com/office/powerpoint/2010/main" val="307722319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nb-NO" smtClean="0"/>
              <a:t>Klikk for å redigere tittelstil</a:t>
            </a:r>
            <a:endParaRPr lang="nb-NO" dirty="0"/>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b-NO" smtClean="0"/>
              <a:t>Klikk for å redigere tekststiler i malen</a:t>
            </a:r>
          </a:p>
        </p:txBody>
      </p:sp>
      <p:sp>
        <p:nvSpPr>
          <p:cNvPr id="5" name="Footer Placeholder 4"/>
          <p:cNvSpPr>
            <a:spLocks noGrp="1"/>
          </p:cNvSpPr>
          <p:nvPr>
            <p:ph type="ftr" sz="quarter" idx="11"/>
          </p:nvPr>
        </p:nvSpPr>
        <p:spPr/>
        <p:txBody>
          <a:bodyPr/>
          <a:lstStyle/>
          <a:p>
            <a:endParaRPr lang="nb-NO"/>
          </a:p>
        </p:txBody>
      </p:sp>
    </p:spTree>
    <p:extLst>
      <p:ext uri="{BB962C8B-B14F-4D97-AF65-F5344CB8AC3E}">
        <p14:creationId xmlns:p14="http://schemas.microsoft.com/office/powerpoint/2010/main" val="135106827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smtClean="0"/>
              <a:t>Klikk for å redigere tittelstil</a:t>
            </a:r>
            <a:endParaRPr lang="nb-NO" dirty="0"/>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dirty="0"/>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6" name="Footer Placeholder 5"/>
          <p:cNvSpPr>
            <a:spLocks noGrp="1"/>
          </p:cNvSpPr>
          <p:nvPr>
            <p:ph type="ftr" sz="quarter" idx="11"/>
          </p:nvPr>
        </p:nvSpPr>
        <p:spPr>
          <a:xfrm>
            <a:off x="3131840" y="4587974"/>
            <a:ext cx="2895600" cy="273844"/>
          </a:xfrm>
        </p:spPr>
        <p:txBody>
          <a:bodyPr/>
          <a:lstStyle/>
          <a:p>
            <a:endParaRPr lang="nb-NO" dirty="0"/>
          </a:p>
        </p:txBody>
      </p:sp>
    </p:spTree>
    <p:extLst>
      <p:ext uri="{BB962C8B-B14F-4D97-AF65-F5344CB8AC3E}">
        <p14:creationId xmlns:p14="http://schemas.microsoft.com/office/powerpoint/2010/main" val="367054915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857250"/>
          </a:xfrm>
        </p:spPr>
        <p:txBody>
          <a:bodyPr/>
          <a:lstStyle>
            <a:lvl1pPr>
              <a:defRPr/>
            </a:lvl1pPr>
          </a:lstStyle>
          <a:p>
            <a:r>
              <a:rPr lang="nb-NO" smtClean="0"/>
              <a:t>Klikk for å redigere tittelstil</a:t>
            </a:r>
            <a:endParaRPr lang="nb-NO"/>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8" name="Footer Placeholder 7"/>
          <p:cNvSpPr>
            <a:spLocks noGrp="1"/>
          </p:cNvSpPr>
          <p:nvPr>
            <p:ph type="ftr" sz="quarter" idx="11"/>
          </p:nvPr>
        </p:nvSpPr>
        <p:spPr/>
        <p:txBody>
          <a:bodyPr/>
          <a:lstStyle/>
          <a:p>
            <a:endParaRPr lang="nb-NO"/>
          </a:p>
        </p:txBody>
      </p:sp>
    </p:spTree>
    <p:extLst>
      <p:ext uri="{BB962C8B-B14F-4D97-AF65-F5344CB8AC3E}">
        <p14:creationId xmlns:p14="http://schemas.microsoft.com/office/powerpoint/2010/main" val="194494592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smtClean="0"/>
              <a:t>Klikk for å redigere tittelstil</a:t>
            </a:r>
            <a:endParaRPr lang="nb-NO"/>
          </a:p>
        </p:txBody>
      </p:sp>
      <p:sp>
        <p:nvSpPr>
          <p:cNvPr id="4" name="Footer Placeholder 3"/>
          <p:cNvSpPr>
            <a:spLocks noGrp="1"/>
          </p:cNvSpPr>
          <p:nvPr>
            <p:ph type="ftr" sz="quarter" idx="11"/>
          </p:nvPr>
        </p:nvSpPr>
        <p:spPr/>
        <p:txBody>
          <a:bodyPr/>
          <a:lstStyle/>
          <a:p>
            <a:endParaRPr lang="nb-NO"/>
          </a:p>
        </p:txBody>
      </p:sp>
    </p:spTree>
    <p:extLst>
      <p:ext uri="{BB962C8B-B14F-4D97-AF65-F5344CB8AC3E}">
        <p14:creationId xmlns:p14="http://schemas.microsoft.com/office/powerpoint/2010/main" val="125959578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nb-NO"/>
          </a:p>
        </p:txBody>
      </p:sp>
    </p:spTree>
    <p:extLst>
      <p:ext uri="{BB962C8B-B14F-4D97-AF65-F5344CB8AC3E}">
        <p14:creationId xmlns:p14="http://schemas.microsoft.com/office/powerpoint/2010/main" val="210565013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nb-NO" smtClean="0"/>
              <a:t>Klikk for å redigere tittelstil</a:t>
            </a:r>
            <a:endParaRPr lang="nb-NO"/>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6" name="Footer Placeholder 5"/>
          <p:cNvSpPr>
            <a:spLocks noGrp="1"/>
          </p:cNvSpPr>
          <p:nvPr>
            <p:ph type="ftr" sz="quarter" idx="11"/>
          </p:nvPr>
        </p:nvSpPr>
        <p:spPr/>
        <p:txBody>
          <a:bodyPr/>
          <a:lstStyle/>
          <a:p>
            <a:endParaRPr lang="nb-NO"/>
          </a:p>
        </p:txBody>
      </p:sp>
    </p:spTree>
    <p:extLst>
      <p:ext uri="{BB962C8B-B14F-4D97-AF65-F5344CB8AC3E}">
        <p14:creationId xmlns:p14="http://schemas.microsoft.com/office/powerpoint/2010/main" val="2264780596"/>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nb-NO" smtClean="0"/>
              <a:t>Klikk for å redigere tittelstil</a:t>
            </a:r>
            <a:endParaRPr lang="nb-NO"/>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smtClean="0"/>
              <a:t>Klikk ikonet for å legge til et bilde</a:t>
            </a:r>
            <a:endParaRPr lang="nb-NO"/>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6" name="Footer Placeholder 5"/>
          <p:cNvSpPr>
            <a:spLocks noGrp="1"/>
          </p:cNvSpPr>
          <p:nvPr>
            <p:ph type="ftr" sz="quarter" idx="11"/>
          </p:nvPr>
        </p:nvSpPr>
        <p:spPr/>
        <p:txBody>
          <a:bodyPr/>
          <a:lstStyle/>
          <a:p>
            <a:endParaRPr lang="nb-NO"/>
          </a:p>
        </p:txBody>
      </p:sp>
    </p:spTree>
    <p:extLst>
      <p:ext uri="{BB962C8B-B14F-4D97-AF65-F5344CB8AC3E}">
        <p14:creationId xmlns:p14="http://schemas.microsoft.com/office/powerpoint/2010/main" val="285513234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8"/>
            <a:ext cx="8229600" cy="857250"/>
          </a:xfrm>
          <a:prstGeom prst="rect">
            <a:avLst/>
          </a:prstGeom>
        </p:spPr>
        <p:txBody>
          <a:bodyPr vert="horz" lIns="91440" tIns="45720" rIns="91440" bIns="45720" rtlCol="0" anchor="ctr">
            <a:normAutofit/>
          </a:bodyPr>
          <a:lstStyle/>
          <a:p>
            <a:r>
              <a:rPr lang="nb-NO" smtClean="0"/>
              <a:t>Klikk for å redigere tittelstil</a:t>
            </a:r>
            <a:endParaRPr lang="nb-NO" dirty="0"/>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dirty="0"/>
          </a:p>
        </p:txBody>
      </p:sp>
      <p:sp>
        <p:nvSpPr>
          <p:cNvPr id="5" name="Footer Placeholder 4"/>
          <p:cNvSpPr>
            <a:spLocks noGrp="1"/>
          </p:cNvSpPr>
          <p:nvPr>
            <p:ph type="ftr" sz="quarter" idx="3"/>
          </p:nvPr>
        </p:nvSpPr>
        <p:spPr>
          <a:xfrm>
            <a:off x="3131840" y="458797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Tree>
    <p:extLst>
      <p:ext uri="{BB962C8B-B14F-4D97-AF65-F5344CB8AC3E}">
        <p14:creationId xmlns:p14="http://schemas.microsoft.com/office/powerpoint/2010/main" val="37413989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cid:image003.jpg@01D38DEC.875F89E0" TargetMode="External"/><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hyperlink" Target="https://mediasite.uit.no/Mediasite/Play/ad9a6a86c2c242e4bc0dcb01ca4f48061d?playFrom=7445&amp;autoStart=true&amp;popout=true"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6.png"/><Relationship Id="rId4" Type="http://schemas.openxmlformats.org/officeDocument/2006/relationships/diagramLayout" Target="../diagrams/layout1.xml"/><Relationship Id="rId9" Type="http://schemas.openxmlformats.org/officeDocument/2006/relationships/image" Target="../media/image5.png"/></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lp.conexus.no/Administrasjon/Membership/login.aspx?ReturnUrl=/administrasjon/"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nb-NO" sz="4000" dirty="0" smtClean="0"/>
              <a:t>Kultur </a:t>
            </a:r>
            <a:r>
              <a:rPr lang="nb-NO" sz="4000" dirty="0"/>
              <a:t>for læring i </a:t>
            </a:r>
            <a:r>
              <a:rPr lang="nb-NO" sz="4000" dirty="0" smtClean="0"/>
              <a:t>barnehagen</a:t>
            </a:r>
            <a:r>
              <a:rPr lang="nb-NO" sz="4000" dirty="0">
                <a:latin typeface="Arial" panose="020B0604020202020204" pitchFamily="34" charset="0"/>
                <a:cs typeface="Arial" panose="020B0604020202020204" pitchFamily="34" charset="0"/>
              </a:rPr>
              <a:t/>
            </a:r>
            <a:br>
              <a:rPr lang="nb-NO" sz="4000" dirty="0">
                <a:latin typeface="Arial" panose="020B0604020202020204" pitchFamily="34" charset="0"/>
                <a:cs typeface="Arial" panose="020B0604020202020204" pitchFamily="34" charset="0"/>
              </a:rPr>
            </a:br>
            <a:r>
              <a:rPr lang="nb-NO" sz="4000" dirty="0" smtClean="0">
                <a:latin typeface="Arial" panose="020B0604020202020204" pitchFamily="34" charset="0"/>
                <a:cs typeface="Arial" panose="020B0604020202020204" pitchFamily="34" charset="0"/>
              </a:rPr>
              <a:t/>
            </a:r>
            <a:br>
              <a:rPr lang="nb-NO" sz="4000" dirty="0" smtClean="0">
                <a:latin typeface="Arial" panose="020B0604020202020204" pitchFamily="34" charset="0"/>
                <a:cs typeface="Arial" panose="020B0604020202020204" pitchFamily="34" charset="0"/>
              </a:rPr>
            </a:br>
            <a:r>
              <a:rPr lang="nb-NO" sz="2200" dirty="0" smtClean="0">
                <a:latin typeface="Arial" panose="020B0604020202020204" pitchFamily="34" charset="0"/>
                <a:cs typeface="Arial" panose="020B0604020202020204" pitchFamily="34" charset="0"/>
              </a:rPr>
              <a:t>Workshop 1</a:t>
            </a:r>
            <a:br>
              <a:rPr lang="nb-NO" sz="2200" dirty="0" smtClean="0">
                <a:latin typeface="Arial" panose="020B0604020202020204" pitchFamily="34" charset="0"/>
                <a:cs typeface="Arial" panose="020B0604020202020204" pitchFamily="34" charset="0"/>
              </a:rPr>
            </a:br>
            <a:r>
              <a:rPr lang="nb-NO" sz="2200" dirty="0" smtClean="0">
                <a:latin typeface="Arial" panose="020B0604020202020204" pitchFamily="34" charset="0"/>
                <a:cs typeface="Arial" panose="020B0604020202020204" pitchFamily="34" charset="0"/>
              </a:rPr>
              <a:t>våren 2018</a:t>
            </a:r>
            <a:endParaRPr lang="nb-NO" sz="2200" dirty="0">
              <a:latin typeface="Arial" panose="020B0604020202020204" pitchFamily="34" charset="0"/>
              <a:cs typeface="Arial" panose="020B0604020202020204" pitchFamily="34" charset="0"/>
            </a:endParaRPr>
          </a:p>
        </p:txBody>
      </p:sp>
      <p:sp>
        <p:nvSpPr>
          <p:cNvPr id="4" name="Undertittel 3"/>
          <p:cNvSpPr>
            <a:spLocks noGrp="1"/>
          </p:cNvSpPr>
          <p:nvPr>
            <p:ph type="subTitle" idx="1"/>
          </p:nvPr>
        </p:nvSpPr>
        <p:spPr>
          <a:xfrm>
            <a:off x="827584" y="3723878"/>
            <a:ext cx="6400800" cy="504056"/>
          </a:xfrm>
        </p:spPr>
        <p:txBody>
          <a:bodyPr>
            <a:normAutofit/>
          </a:bodyPr>
          <a:lstStyle/>
          <a:p>
            <a:r>
              <a:rPr lang="nb-NO" sz="2000" dirty="0" smtClean="0"/>
              <a:t>	Anne-Karin </a:t>
            </a:r>
            <a:r>
              <a:rPr lang="nb-NO" sz="2000" dirty="0" err="1" smtClean="0"/>
              <a:t>Sunnevåg</a:t>
            </a:r>
            <a:r>
              <a:rPr lang="nb-NO" sz="2000" dirty="0" smtClean="0"/>
              <a:t> og Sigrid Ø. Nordahl</a:t>
            </a:r>
            <a:endParaRPr lang="nb-NO" sz="2000" dirty="0"/>
          </a:p>
        </p:txBody>
      </p:sp>
      <p:sp>
        <p:nvSpPr>
          <p:cNvPr id="5" name="Plassholder for bunntekst 3"/>
          <p:cNvSpPr>
            <a:spLocks noGrp="1"/>
          </p:cNvSpPr>
          <p:nvPr>
            <p:ph type="ftr" sz="quarter" idx="4294967295"/>
          </p:nvPr>
        </p:nvSpPr>
        <p:spPr>
          <a:xfrm>
            <a:off x="539552" y="4731990"/>
            <a:ext cx="1348160" cy="198834"/>
          </a:xfrm>
          <a:prstGeom prst="rect">
            <a:avLst/>
          </a:prstGeom>
        </p:spPr>
        <p:txBody>
          <a:bodyPr/>
          <a:lstStyle/>
          <a:p>
            <a:r>
              <a:rPr lang="nb-NO" dirty="0" smtClean="0"/>
              <a:t>www.sepu.no</a:t>
            </a:r>
            <a:endParaRPr lang="nb-NO" dirty="0"/>
          </a:p>
        </p:txBody>
      </p:sp>
    </p:spTree>
    <p:extLst>
      <p:ext uri="{BB962C8B-B14F-4D97-AF65-F5344CB8AC3E}">
        <p14:creationId xmlns:p14="http://schemas.microsoft.com/office/powerpoint/2010/main" val="8899752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5" name="Rectangle 2"/>
          <p:cNvSpPr>
            <a:spLocks noGrp="1" noChangeArrowheads="1"/>
          </p:cNvSpPr>
          <p:nvPr>
            <p:ph type="title"/>
          </p:nvPr>
        </p:nvSpPr>
        <p:spPr/>
        <p:txBody>
          <a:bodyPr>
            <a:noAutofit/>
          </a:bodyPr>
          <a:lstStyle/>
          <a:p>
            <a:pPr eaLnBrk="1" hangingPunct="1"/>
            <a:r>
              <a:rPr lang="nb-NO" sz="2800" dirty="0">
                <a:latin typeface="Tahoma" charset="0"/>
              </a:rPr>
              <a:t>Aritmetisk middelverdi (M)/</a:t>
            </a:r>
            <a:r>
              <a:rPr lang="nb-NO" sz="2800" b="1" dirty="0">
                <a:latin typeface="Tahoma" charset="0"/>
              </a:rPr>
              <a:t>gjennomsnitt</a:t>
            </a:r>
          </a:p>
        </p:txBody>
      </p:sp>
      <p:sp>
        <p:nvSpPr>
          <p:cNvPr id="18435" name="Rectangle 3"/>
          <p:cNvSpPr>
            <a:spLocks noGrp="1" noChangeArrowheads="1"/>
          </p:cNvSpPr>
          <p:nvPr>
            <p:ph idx="1"/>
          </p:nvPr>
        </p:nvSpPr>
        <p:spPr>
          <a:xfrm>
            <a:off x="179511" y="1200151"/>
            <a:ext cx="8784977" cy="3394472"/>
          </a:xfrm>
        </p:spPr>
        <p:txBody>
          <a:bodyPr>
            <a:normAutofit fontScale="25000" lnSpcReduction="20000"/>
          </a:bodyPr>
          <a:lstStyle/>
          <a:p>
            <a:r>
              <a:rPr lang="nb-NO" sz="6400" dirty="0">
                <a:latin typeface="Tahoma" charset="0"/>
              </a:rPr>
              <a:t>Middelverdi/</a:t>
            </a:r>
            <a:r>
              <a:rPr lang="nb-NO" sz="6400" b="1" dirty="0">
                <a:latin typeface="Tahoma" charset="0"/>
              </a:rPr>
              <a:t>gjennomsnitt</a:t>
            </a:r>
            <a:r>
              <a:rPr lang="nb-NO" sz="6400" dirty="0">
                <a:latin typeface="Tahoma" charset="0"/>
              </a:rPr>
              <a:t> = summen av </a:t>
            </a:r>
            <a:r>
              <a:rPr lang="nb-NO" sz="6400" dirty="0" smtClean="0">
                <a:latin typeface="Tahoma" charset="0"/>
              </a:rPr>
              <a:t>svarverdi (x) * frekvens (f) </a:t>
            </a:r>
            <a:r>
              <a:rPr lang="nb-NO" sz="6400" dirty="0">
                <a:latin typeface="Tahoma" charset="0"/>
              </a:rPr>
              <a:t>dividert på </a:t>
            </a:r>
            <a:r>
              <a:rPr lang="nb-NO" sz="6400" dirty="0" smtClean="0">
                <a:latin typeface="Tahoma" charset="0"/>
              </a:rPr>
              <a:t>N (antall informanter)</a:t>
            </a:r>
          </a:p>
          <a:p>
            <a:endParaRPr lang="nb-NO" sz="2000" dirty="0">
              <a:latin typeface="Tahoma" charset="0"/>
            </a:endParaRPr>
          </a:p>
          <a:p>
            <a:endParaRPr lang="nb-NO" sz="2000" dirty="0" smtClean="0">
              <a:latin typeface="Tahoma" charset="0"/>
            </a:endParaRPr>
          </a:p>
          <a:p>
            <a:endParaRPr lang="nb-NO" sz="2000" dirty="0">
              <a:latin typeface="Tahoma" charset="0"/>
            </a:endParaRPr>
          </a:p>
          <a:p>
            <a:endParaRPr lang="nb-NO" sz="2000" dirty="0" smtClean="0">
              <a:latin typeface="Tahoma" charset="0"/>
            </a:endParaRPr>
          </a:p>
          <a:p>
            <a:endParaRPr lang="nb-NO" sz="2000" dirty="0">
              <a:latin typeface="Tahoma" charset="0"/>
            </a:endParaRPr>
          </a:p>
          <a:p>
            <a:endParaRPr lang="nb-NO" sz="2000" dirty="0" smtClean="0">
              <a:latin typeface="Tahoma" charset="0"/>
            </a:endParaRPr>
          </a:p>
          <a:p>
            <a:endParaRPr lang="nb-NO" sz="2000" dirty="0">
              <a:latin typeface="Tahoma" charset="0"/>
            </a:endParaRPr>
          </a:p>
          <a:p>
            <a:endParaRPr lang="nb-NO" sz="2000" dirty="0" smtClean="0">
              <a:latin typeface="Tahoma" charset="0"/>
            </a:endParaRPr>
          </a:p>
          <a:p>
            <a:endParaRPr lang="nb-NO" sz="2000" dirty="0">
              <a:latin typeface="Tahoma" charset="0"/>
            </a:endParaRPr>
          </a:p>
          <a:p>
            <a:endParaRPr lang="nb-NO" sz="2000" dirty="0" smtClean="0">
              <a:latin typeface="Tahoma" charset="0"/>
            </a:endParaRPr>
          </a:p>
          <a:p>
            <a:endParaRPr lang="nb-NO" sz="2000" dirty="0">
              <a:latin typeface="Tahoma" charset="0"/>
            </a:endParaRPr>
          </a:p>
          <a:p>
            <a:endParaRPr lang="nb-NO" sz="2000" dirty="0" smtClean="0">
              <a:latin typeface="Tahoma" charset="0"/>
            </a:endParaRPr>
          </a:p>
          <a:p>
            <a:endParaRPr lang="nb-NO" sz="2000" dirty="0">
              <a:latin typeface="Tahoma" charset="0"/>
            </a:endParaRPr>
          </a:p>
          <a:p>
            <a:endParaRPr lang="nb-NO" sz="2000" dirty="0" smtClean="0">
              <a:latin typeface="Tahoma" charset="0"/>
            </a:endParaRPr>
          </a:p>
          <a:p>
            <a:endParaRPr lang="nb-NO" sz="2000" dirty="0">
              <a:latin typeface="Tahoma" charset="0"/>
            </a:endParaRPr>
          </a:p>
          <a:p>
            <a:endParaRPr lang="nb-NO" sz="2000" dirty="0" smtClean="0">
              <a:latin typeface="Tahoma" charset="0"/>
            </a:endParaRPr>
          </a:p>
          <a:p>
            <a:endParaRPr lang="nb-NO" sz="2000" dirty="0">
              <a:latin typeface="Tahoma" charset="0"/>
            </a:endParaRPr>
          </a:p>
          <a:p>
            <a:endParaRPr lang="nb-NO" sz="2000" dirty="0" smtClean="0">
              <a:latin typeface="Tahoma" charset="0"/>
            </a:endParaRPr>
          </a:p>
          <a:p>
            <a:endParaRPr lang="nb-NO" sz="2000" dirty="0">
              <a:latin typeface="Tahoma" charset="0"/>
            </a:endParaRPr>
          </a:p>
          <a:p>
            <a:endParaRPr lang="nb-NO" sz="2000" dirty="0">
              <a:latin typeface="Tahoma" charset="0"/>
            </a:endParaRPr>
          </a:p>
          <a:p>
            <a:pPr eaLnBrk="1" hangingPunct="1">
              <a:buFont typeface="Wingdings" charset="0"/>
              <a:buNone/>
            </a:pPr>
            <a:endParaRPr lang="nb-NO" sz="2000" dirty="0">
              <a:latin typeface="Tahoma" charset="0"/>
            </a:endParaRPr>
          </a:p>
          <a:p>
            <a:pPr>
              <a:buNone/>
            </a:pPr>
            <a:r>
              <a:rPr lang="nb-NO" sz="2000" dirty="0" smtClean="0">
                <a:latin typeface="Tahoma" charset="0"/>
                <a:cs typeface="Arial" charset="0"/>
              </a:rPr>
              <a:t>		</a:t>
            </a:r>
            <a:r>
              <a:rPr lang="nb-NO" sz="2000" dirty="0" smtClean="0">
                <a:latin typeface="Tahoma" charset="0"/>
              </a:rPr>
              <a:t>		             </a:t>
            </a:r>
            <a:endParaRPr lang="nb-NO" sz="2000" b="1" dirty="0">
              <a:latin typeface="Tahoma" charset="0"/>
            </a:endParaRPr>
          </a:p>
          <a:p>
            <a:pPr marL="57150" indent="0">
              <a:buNone/>
            </a:pPr>
            <a:r>
              <a:rPr lang="nb-NO" sz="4800" dirty="0" smtClean="0">
                <a:latin typeface="Tahoma" charset="0"/>
              </a:rPr>
              <a:t>Eksempel:</a:t>
            </a:r>
            <a:endParaRPr lang="nb-NO" sz="4800" dirty="0">
              <a:latin typeface="Tahoma" charset="0"/>
            </a:endParaRPr>
          </a:p>
          <a:p>
            <a:r>
              <a:rPr lang="nb-NO" sz="4800" dirty="0" smtClean="0">
                <a:latin typeface="Tahoma" charset="0"/>
              </a:rPr>
              <a:t>Hedmark  = 3,00</a:t>
            </a:r>
          </a:p>
          <a:p>
            <a:r>
              <a:rPr lang="nb-NO" sz="4800" dirty="0" smtClean="0">
                <a:latin typeface="Tahoma" charset="0"/>
              </a:rPr>
              <a:t>Barnehage = 3,10</a:t>
            </a:r>
          </a:p>
          <a:p>
            <a:r>
              <a:rPr lang="nb-NO" sz="4800" dirty="0" smtClean="0">
                <a:latin typeface="Tahoma" charset="0"/>
              </a:rPr>
              <a:t>Forskjell på 0,10 i gjennomsnitt. </a:t>
            </a:r>
          </a:p>
          <a:p>
            <a:r>
              <a:rPr lang="nb-NO" sz="4800" dirty="0">
                <a:latin typeface="Tahoma" charset="0"/>
              </a:rPr>
              <a:t>Middelverdi/</a:t>
            </a:r>
            <a:r>
              <a:rPr lang="nb-NO" sz="4800" b="1" dirty="0">
                <a:latin typeface="Tahoma" charset="0"/>
              </a:rPr>
              <a:t>gjennomsnittet</a:t>
            </a:r>
            <a:r>
              <a:rPr lang="nb-NO" sz="4800" dirty="0">
                <a:latin typeface="Tahoma" charset="0"/>
              </a:rPr>
              <a:t> sier ikke noe om </a:t>
            </a:r>
            <a:r>
              <a:rPr lang="nb-NO" sz="4800" u="sng" dirty="0" smtClean="0">
                <a:latin typeface="Tahoma" charset="0"/>
              </a:rPr>
              <a:t>spredning/fordelingen</a:t>
            </a:r>
            <a:r>
              <a:rPr lang="nb-NO" sz="4800" dirty="0" smtClean="0">
                <a:latin typeface="Tahoma" charset="0"/>
              </a:rPr>
              <a:t>, </a:t>
            </a:r>
            <a:r>
              <a:rPr lang="nb-NO" sz="4800" dirty="0">
                <a:latin typeface="Tahoma" charset="0"/>
              </a:rPr>
              <a:t>og sier i seg selv lite om </a:t>
            </a:r>
            <a:r>
              <a:rPr lang="nb-NO" sz="4800" u="sng" dirty="0">
                <a:latin typeface="Tahoma" charset="0"/>
              </a:rPr>
              <a:t>størrelse</a:t>
            </a:r>
            <a:r>
              <a:rPr lang="nb-NO" sz="4800" dirty="0">
                <a:latin typeface="Tahoma" charset="0"/>
              </a:rPr>
              <a:t> på forskjeller.</a:t>
            </a:r>
          </a:p>
          <a:p>
            <a:pPr lvl="1"/>
            <a:endParaRPr lang="nb-NO" sz="1900" dirty="0" smtClean="0">
              <a:latin typeface="Tahoma" charset="0"/>
            </a:endParaRPr>
          </a:p>
          <a:p>
            <a:pPr marL="0" indent="0">
              <a:buNone/>
            </a:pPr>
            <a:endParaRPr lang="nb-NO" sz="1800" dirty="0">
              <a:latin typeface="Tahoma" charset="0"/>
            </a:endParaRPr>
          </a:p>
        </p:txBody>
      </p:sp>
      <p:graphicFrame>
        <p:nvGraphicFramePr>
          <p:cNvPr id="2" name="Tabell 1"/>
          <p:cNvGraphicFramePr>
            <a:graphicFrameLocks noGrp="1"/>
          </p:cNvGraphicFramePr>
          <p:nvPr>
            <p:extLst>
              <p:ext uri="{D42A27DB-BD31-4B8C-83A1-F6EECF244321}">
                <p14:modId xmlns:p14="http://schemas.microsoft.com/office/powerpoint/2010/main" val="760019610"/>
              </p:ext>
            </p:extLst>
          </p:nvPr>
        </p:nvGraphicFramePr>
        <p:xfrm>
          <a:off x="287522" y="2072371"/>
          <a:ext cx="8568953" cy="1000380"/>
        </p:xfrm>
        <a:graphic>
          <a:graphicData uri="http://schemas.openxmlformats.org/drawingml/2006/table">
            <a:tbl>
              <a:tblPr firstRow="1" firstCol="1" bandRow="1">
                <a:tableStyleId>{5C22544A-7EE6-4342-B048-85BDC9FD1C3A}</a:tableStyleId>
              </a:tblPr>
              <a:tblGrid>
                <a:gridCol w="1872209"/>
                <a:gridCol w="792088"/>
                <a:gridCol w="792088"/>
                <a:gridCol w="1044117"/>
                <a:gridCol w="936104"/>
                <a:gridCol w="1008112"/>
                <a:gridCol w="2124235"/>
              </a:tblGrid>
              <a:tr h="0">
                <a:tc>
                  <a:txBody>
                    <a:bodyPr/>
                    <a:lstStyle/>
                    <a:p>
                      <a:pPr>
                        <a:lnSpc>
                          <a:spcPct val="107000"/>
                        </a:lnSpc>
                        <a:spcAft>
                          <a:spcPts val="800"/>
                        </a:spcAft>
                      </a:pPr>
                      <a:r>
                        <a:rPr lang="nb-NO" sz="1000" dirty="0">
                          <a:effectLst/>
                        </a:rPr>
                        <a:t> </a:t>
                      </a:r>
                      <a:endParaRPr lang="nb-N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25400" marB="25400" anchor="ctr"/>
                </a:tc>
                <a:tc>
                  <a:txBody>
                    <a:bodyPr/>
                    <a:lstStyle/>
                    <a:p>
                      <a:pPr algn="ctr">
                        <a:lnSpc>
                          <a:spcPct val="107000"/>
                        </a:lnSpc>
                        <a:spcAft>
                          <a:spcPts val="800"/>
                        </a:spcAft>
                      </a:pPr>
                      <a:r>
                        <a:rPr lang="nb-NO" sz="1100">
                          <a:effectLst/>
                        </a:rPr>
                        <a:t>X = 1</a:t>
                      </a:r>
                      <a:endParaRPr lang="nb-N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25400" marB="25400" anchor="ctr"/>
                </a:tc>
                <a:tc>
                  <a:txBody>
                    <a:bodyPr/>
                    <a:lstStyle/>
                    <a:p>
                      <a:pPr algn="ctr">
                        <a:lnSpc>
                          <a:spcPct val="107000"/>
                        </a:lnSpc>
                        <a:spcAft>
                          <a:spcPts val="800"/>
                        </a:spcAft>
                      </a:pPr>
                      <a:r>
                        <a:rPr lang="nb-NO" sz="1100">
                          <a:effectLst/>
                        </a:rPr>
                        <a:t>X = 2</a:t>
                      </a:r>
                      <a:endParaRPr lang="nb-N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25400" marB="25400" anchor="ctr"/>
                </a:tc>
                <a:tc>
                  <a:txBody>
                    <a:bodyPr/>
                    <a:lstStyle/>
                    <a:p>
                      <a:pPr algn="ctr">
                        <a:lnSpc>
                          <a:spcPct val="107000"/>
                        </a:lnSpc>
                        <a:spcAft>
                          <a:spcPts val="800"/>
                        </a:spcAft>
                      </a:pPr>
                      <a:r>
                        <a:rPr lang="nb-NO" sz="1100">
                          <a:effectLst/>
                        </a:rPr>
                        <a:t>X = 3</a:t>
                      </a:r>
                      <a:endParaRPr lang="nb-N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25400" marB="25400" anchor="ctr"/>
                </a:tc>
                <a:tc>
                  <a:txBody>
                    <a:bodyPr/>
                    <a:lstStyle/>
                    <a:p>
                      <a:pPr algn="ctr">
                        <a:lnSpc>
                          <a:spcPct val="107000"/>
                        </a:lnSpc>
                        <a:spcAft>
                          <a:spcPts val="800"/>
                        </a:spcAft>
                      </a:pPr>
                      <a:r>
                        <a:rPr lang="nb-NO" sz="1100">
                          <a:effectLst/>
                        </a:rPr>
                        <a:t>X = 4</a:t>
                      </a:r>
                      <a:endParaRPr lang="nb-N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25400" marB="25400" anchor="ctr"/>
                </a:tc>
                <a:tc>
                  <a:txBody>
                    <a:bodyPr/>
                    <a:lstStyle/>
                    <a:p>
                      <a:pPr algn="ctr">
                        <a:lnSpc>
                          <a:spcPct val="107000"/>
                        </a:lnSpc>
                        <a:spcAft>
                          <a:spcPts val="800"/>
                        </a:spcAft>
                      </a:pPr>
                      <a:r>
                        <a:rPr lang="nb-NO" sz="1000">
                          <a:effectLst/>
                        </a:rPr>
                        <a:t>Sum</a:t>
                      </a:r>
                      <a:endParaRPr lang="nb-N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25400" marB="25400" anchor="ctr"/>
                </a:tc>
                <a:tc>
                  <a:txBody>
                    <a:bodyPr/>
                    <a:lstStyle/>
                    <a:p>
                      <a:pPr algn="ctr">
                        <a:lnSpc>
                          <a:spcPct val="107000"/>
                        </a:lnSpc>
                        <a:spcAft>
                          <a:spcPts val="800"/>
                        </a:spcAft>
                      </a:pPr>
                      <a:r>
                        <a:rPr lang="nb-NO" sz="1000">
                          <a:effectLst/>
                        </a:rPr>
                        <a:t>Gjennomsnitt</a:t>
                      </a:r>
                      <a:endParaRPr lang="nb-N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a:lnSpc>
                          <a:spcPct val="107000"/>
                        </a:lnSpc>
                        <a:spcAft>
                          <a:spcPts val="800"/>
                        </a:spcAft>
                      </a:pPr>
                      <a:r>
                        <a:rPr lang="nb-NO" sz="1000">
                          <a:effectLst/>
                        </a:rPr>
                        <a:t>Jeg gjør mange morsomme ting i barnehagen</a:t>
                      </a:r>
                      <a:endParaRPr lang="nb-N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25400" marB="25400" anchor="ctr"/>
                </a:tc>
                <a:tc>
                  <a:txBody>
                    <a:bodyPr/>
                    <a:lstStyle/>
                    <a:p>
                      <a:pPr algn="l">
                        <a:lnSpc>
                          <a:spcPct val="107000"/>
                        </a:lnSpc>
                        <a:spcAft>
                          <a:spcPts val="800"/>
                        </a:spcAft>
                      </a:pPr>
                      <a:r>
                        <a:rPr lang="nb-NO" sz="1100" dirty="0">
                          <a:effectLst/>
                        </a:rPr>
                        <a:t>f = 88</a:t>
                      </a:r>
                      <a:endParaRPr lang="nb-N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25400" marB="25400" anchor="ctr"/>
                </a:tc>
                <a:tc>
                  <a:txBody>
                    <a:bodyPr/>
                    <a:lstStyle/>
                    <a:p>
                      <a:pPr algn="l">
                        <a:lnSpc>
                          <a:spcPct val="107000"/>
                        </a:lnSpc>
                        <a:spcAft>
                          <a:spcPts val="800"/>
                        </a:spcAft>
                      </a:pPr>
                      <a:r>
                        <a:rPr lang="nb-NO" sz="1100" dirty="0">
                          <a:effectLst/>
                        </a:rPr>
                        <a:t>f = 100</a:t>
                      </a:r>
                      <a:endParaRPr lang="nb-N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25400" marB="25400" anchor="ctr"/>
                </a:tc>
                <a:tc>
                  <a:txBody>
                    <a:bodyPr/>
                    <a:lstStyle/>
                    <a:p>
                      <a:pPr algn="l">
                        <a:lnSpc>
                          <a:spcPct val="107000"/>
                        </a:lnSpc>
                        <a:spcAft>
                          <a:spcPts val="800"/>
                        </a:spcAft>
                      </a:pPr>
                      <a:r>
                        <a:rPr lang="nb-NO" sz="1100" dirty="0">
                          <a:effectLst/>
                        </a:rPr>
                        <a:t>f = 651</a:t>
                      </a:r>
                      <a:endParaRPr lang="nb-N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25400" marB="25400" anchor="ctr"/>
                </a:tc>
                <a:tc>
                  <a:txBody>
                    <a:bodyPr/>
                    <a:lstStyle/>
                    <a:p>
                      <a:pPr algn="l">
                        <a:lnSpc>
                          <a:spcPct val="107000"/>
                        </a:lnSpc>
                        <a:spcAft>
                          <a:spcPts val="800"/>
                        </a:spcAft>
                      </a:pPr>
                      <a:r>
                        <a:rPr lang="nb-NO" sz="1100" dirty="0">
                          <a:effectLst/>
                        </a:rPr>
                        <a:t>f = 2277</a:t>
                      </a:r>
                      <a:endParaRPr lang="nb-N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25400" marB="25400" anchor="ctr"/>
                </a:tc>
                <a:tc>
                  <a:txBody>
                    <a:bodyPr/>
                    <a:lstStyle/>
                    <a:p>
                      <a:pPr algn="l">
                        <a:lnSpc>
                          <a:spcPct val="100000"/>
                        </a:lnSpc>
                        <a:spcAft>
                          <a:spcPts val="800"/>
                        </a:spcAft>
                      </a:pPr>
                      <a:r>
                        <a:rPr lang="nb-NO" sz="1000" dirty="0">
                          <a:effectLst/>
                        </a:rPr>
                        <a:t>Sum av </a:t>
                      </a:r>
                      <a:r>
                        <a:rPr lang="nb-NO" sz="1000" dirty="0" smtClean="0">
                          <a:effectLst/>
                        </a:rPr>
                        <a:t>f = </a:t>
                      </a:r>
                      <a:r>
                        <a:rPr lang="nb-NO" sz="1000" baseline="0" dirty="0" smtClean="0">
                          <a:effectLst/>
                        </a:rPr>
                        <a:t>       </a:t>
                      </a:r>
                      <a:r>
                        <a:rPr lang="nb-NO" sz="1000" dirty="0" smtClean="0">
                          <a:effectLst/>
                        </a:rPr>
                        <a:t>3116 (N)</a:t>
                      </a:r>
                      <a:endParaRPr lang="nb-N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25400" marB="25400" anchor="ctr"/>
                </a:tc>
                <a:tc rowSpan="2">
                  <a:txBody>
                    <a:bodyPr/>
                    <a:lstStyle/>
                    <a:p>
                      <a:pPr marL="0" marR="0" lvl="0" indent="0" algn="l" defTabSz="914400" rtl="0" eaLnBrk="1" fontAlgn="auto" latinLnBrk="0" hangingPunct="1">
                        <a:lnSpc>
                          <a:spcPct val="100000"/>
                        </a:lnSpc>
                        <a:spcBef>
                          <a:spcPts val="0"/>
                        </a:spcBef>
                        <a:spcAft>
                          <a:spcPts val="800"/>
                        </a:spcAft>
                        <a:buClrTx/>
                        <a:buSzTx/>
                        <a:buFontTx/>
                        <a:buNone/>
                        <a:tabLst/>
                        <a:defRPr/>
                      </a:pPr>
                      <a:endParaRPr lang="nb-NO" sz="1000" u="none" dirty="0" smtClean="0">
                        <a:effectLst/>
                      </a:endParaRPr>
                    </a:p>
                    <a:p>
                      <a:pPr marL="0" marR="0" lvl="0" indent="0" algn="l" defTabSz="914400" rtl="0" eaLnBrk="1" fontAlgn="auto" latinLnBrk="0" hangingPunct="1">
                        <a:lnSpc>
                          <a:spcPct val="100000"/>
                        </a:lnSpc>
                        <a:spcBef>
                          <a:spcPts val="0"/>
                        </a:spcBef>
                        <a:spcAft>
                          <a:spcPts val="800"/>
                        </a:spcAft>
                        <a:buClrTx/>
                        <a:buSzTx/>
                        <a:buFontTx/>
                        <a:buNone/>
                        <a:tabLst/>
                        <a:defRPr/>
                      </a:pPr>
                      <a:r>
                        <a:rPr lang="nb-NO" sz="1000" u="sng" dirty="0" smtClean="0">
                          <a:effectLst/>
                        </a:rPr>
                        <a:t>(Sum av </a:t>
                      </a:r>
                      <a:r>
                        <a:rPr lang="nb-NO" sz="1100" u="sng" dirty="0" err="1" smtClean="0">
                          <a:effectLst/>
                        </a:rPr>
                        <a:t>X</a:t>
                      </a:r>
                      <a:r>
                        <a:rPr lang="nb-NO" sz="1100" u="sng" dirty="0" smtClean="0">
                          <a:effectLst/>
                        </a:rPr>
                        <a:t> * f ) </a:t>
                      </a:r>
                      <a:r>
                        <a:rPr lang="nb-NO" sz="1000" u="sng" dirty="0" smtClean="0">
                          <a:effectLst/>
                        </a:rPr>
                        <a:t>11349</a:t>
                      </a:r>
                      <a:r>
                        <a:rPr lang="nb-NO" sz="1000" dirty="0" smtClean="0">
                          <a:effectLst/>
                        </a:rPr>
                        <a:t>  = </a:t>
                      </a:r>
                      <a:r>
                        <a:rPr lang="nb-NO" sz="1000" b="1" dirty="0" smtClean="0">
                          <a:effectLst/>
                        </a:rPr>
                        <a:t>3,64</a:t>
                      </a:r>
                      <a:r>
                        <a:rPr lang="nb-NO" sz="1100" b="1" baseline="0" dirty="0" smtClean="0">
                          <a:effectLst/>
                          <a:latin typeface="Calibri" panose="020F0502020204030204" pitchFamily="34" charset="0"/>
                          <a:cs typeface="Times New Roman" panose="02020603050405020304" pitchFamily="18" charset="0"/>
                        </a:rPr>
                        <a:t> </a:t>
                      </a:r>
                      <a:r>
                        <a:rPr lang="nb-NO" sz="1000" dirty="0" smtClean="0">
                          <a:effectLst/>
                        </a:rPr>
                        <a:t>          (N)                      3116</a:t>
                      </a:r>
                      <a:endParaRPr lang="nb-NO"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a:lnSpc>
                          <a:spcPct val="107000"/>
                        </a:lnSpc>
                        <a:spcAft>
                          <a:spcPts val="800"/>
                        </a:spcAft>
                      </a:pPr>
                      <a:r>
                        <a:rPr lang="nb-NO" sz="1000" dirty="0">
                          <a:effectLst/>
                        </a:rPr>
                        <a:t> </a:t>
                      </a:r>
                      <a:endParaRPr lang="nb-N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25400" marB="25400" anchor="ctr"/>
                </a:tc>
                <a:tc>
                  <a:txBody>
                    <a:bodyPr/>
                    <a:lstStyle/>
                    <a:p>
                      <a:pPr algn="l">
                        <a:lnSpc>
                          <a:spcPct val="107000"/>
                        </a:lnSpc>
                        <a:spcAft>
                          <a:spcPts val="800"/>
                        </a:spcAft>
                      </a:pPr>
                      <a:r>
                        <a:rPr lang="nb-NO" sz="1100">
                          <a:effectLst/>
                        </a:rPr>
                        <a:t>X  *  f = 88</a:t>
                      </a:r>
                      <a:endParaRPr lang="nb-N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25400" marB="25400" anchor="ctr"/>
                </a:tc>
                <a:tc>
                  <a:txBody>
                    <a:bodyPr/>
                    <a:lstStyle/>
                    <a:p>
                      <a:pPr algn="l">
                        <a:lnSpc>
                          <a:spcPct val="107000"/>
                        </a:lnSpc>
                        <a:spcAft>
                          <a:spcPts val="800"/>
                        </a:spcAft>
                      </a:pPr>
                      <a:r>
                        <a:rPr lang="nb-NO" sz="1100">
                          <a:effectLst/>
                        </a:rPr>
                        <a:t>X * f = 200</a:t>
                      </a:r>
                      <a:endParaRPr lang="nb-N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25400" marB="25400" anchor="ctr"/>
                </a:tc>
                <a:tc>
                  <a:txBody>
                    <a:bodyPr/>
                    <a:lstStyle/>
                    <a:p>
                      <a:pPr algn="l">
                        <a:lnSpc>
                          <a:spcPct val="107000"/>
                        </a:lnSpc>
                        <a:spcAft>
                          <a:spcPts val="800"/>
                        </a:spcAft>
                      </a:pPr>
                      <a:r>
                        <a:rPr lang="nb-NO" sz="1100">
                          <a:effectLst/>
                        </a:rPr>
                        <a:t>X * f = 1953</a:t>
                      </a:r>
                      <a:endParaRPr lang="nb-N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25400" marB="25400" anchor="ctr"/>
                </a:tc>
                <a:tc>
                  <a:txBody>
                    <a:bodyPr/>
                    <a:lstStyle/>
                    <a:p>
                      <a:pPr algn="l">
                        <a:lnSpc>
                          <a:spcPct val="107000"/>
                        </a:lnSpc>
                        <a:spcAft>
                          <a:spcPts val="800"/>
                        </a:spcAft>
                      </a:pPr>
                      <a:r>
                        <a:rPr lang="nb-NO" sz="1100">
                          <a:effectLst/>
                        </a:rPr>
                        <a:t>X * f = 9108</a:t>
                      </a:r>
                      <a:endParaRPr lang="nb-N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25400" marB="25400" anchor="ctr"/>
                </a:tc>
                <a:tc>
                  <a:txBody>
                    <a:bodyPr/>
                    <a:lstStyle/>
                    <a:p>
                      <a:pPr algn="l">
                        <a:lnSpc>
                          <a:spcPct val="107000"/>
                        </a:lnSpc>
                        <a:spcAft>
                          <a:spcPts val="800"/>
                        </a:spcAft>
                      </a:pPr>
                      <a:r>
                        <a:rPr lang="nb-NO" sz="1000" dirty="0">
                          <a:effectLst/>
                        </a:rPr>
                        <a:t>Sum av </a:t>
                      </a:r>
                      <a:r>
                        <a:rPr lang="nb-NO" sz="1100" dirty="0" err="1">
                          <a:effectLst/>
                        </a:rPr>
                        <a:t>X</a:t>
                      </a:r>
                      <a:r>
                        <a:rPr lang="nb-NO" sz="1100" dirty="0">
                          <a:effectLst/>
                        </a:rPr>
                        <a:t> * f = </a:t>
                      </a:r>
                      <a:r>
                        <a:rPr lang="nb-NO" sz="1000" dirty="0">
                          <a:effectLst/>
                        </a:rPr>
                        <a:t>11349</a:t>
                      </a:r>
                      <a:endParaRPr lang="nb-N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25400" marB="25400" anchor="ctr"/>
                </a:tc>
                <a:tc vMerge="1">
                  <a:txBody>
                    <a:bodyPr/>
                    <a:lstStyle/>
                    <a:p>
                      <a:endParaRPr lang="nb-NO"/>
                    </a:p>
                  </a:txBody>
                  <a:tcPr/>
                </a:tc>
              </a:tr>
            </a:tbl>
          </a:graphicData>
        </a:graphic>
      </p:graphicFrame>
      <p:graphicFrame>
        <p:nvGraphicFramePr>
          <p:cNvPr id="3" name="Tabell 2"/>
          <p:cNvGraphicFramePr>
            <a:graphicFrameLocks noGrp="1"/>
          </p:cNvGraphicFramePr>
          <p:nvPr>
            <p:extLst>
              <p:ext uri="{D42A27DB-BD31-4B8C-83A1-F6EECF244321}">
                <p14:modId xmlns:p14="http://schemas.microsoft.com/office/powerpoint/2010/main" val="3728403118"/>
              </p:ext>
            </p:extLst>
          </p:nvPr>
        </p:nvGraphicFramePr>
        <p:xfrm>
          <a:off x="3635896" y="1523148"/>
          <a:ext cx="1440160" cy="426720"/>
        </p:xfrm>
        <a:graphic>
          <a:graphicData uri="http://schemas.openxmlformats.org/drawingml/2006/table">
            <a:tbl>
              <a:tblPr firstRow="1" bandRow="1">
                <a:tableStyleId>{5C22544A-7EE6-4342-B048-85BDC9FD1C3A}</a:tableStyleId>
              </a:tblPr>
              <a:tblGrid>
                <a:gridCol w="1440160"/>
              </a:tblGrid>
              <a:tr h="1390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100" b="1" dirty="0" smtClean="0">
                          <a:latin typeface="Tahoma" charset="0"/>
                        </a:rPr>
                        <a:t>M</a:t>
                      </a:r>
                      <a:r>
                        <a:rPr lang="nb-NO" sz="1100" dirty="0" smtClean="0">
                          <a:latin typeface="Tahoma" charset="0"/>
                        </a:rPr>
                        <a:t> =</a:t>
                      </a:r>
                      <a:r>
                        <a:rPr lang="nb-NO" sz="1100" u="none" dirty="0" smtClean="0">
                          <a:latin typeface="Tahoma" charset="0"/>
                          <a:cs typeface="Arial" charset="0"/>
                        </a:rPr>
                        <a:t> ∑</a:t>
                      </a:r>
                      <a:r>
                        <a:rPr lang="nb-NO" sz="1100" u="none" dirty="0" smtClean="0">
                          <a:latin typeface="Tahoma" charset="0"/>
                        </a:rPr>
                        <a:t>     </a:t>
                      </a:r>
                      <a:r>
                        <a:rPr lang="nb-NO" sz="1100" u="sng" dirty="0" err="1" smtClean="0">
                          <a:latin typeface="Tahoma" charset="0"/>
                          <a:cs typeface="Arial" charset="0"/>
                        </a:rPr>
                        <a:t>X</a:t>
                      </a:r>
                      <a:r>
                        <a:rPr lang="nb-NO" sz="1100" u="sng" dirty="0" smtClean="0">
                          <a:latin typeface="Tahoma" charset="0"/>
                          <a:cs typeface="Arial" charset="0"/>
                        </a:rPr>
                        <a:t>*f</a:t>
                      </a:r>
                      <a:r>
                        <a:rPr lang="nb-NO" sz="1100" dirty="0" smtClean="0">
                          <a:latin typeface="Tahoma" charset="0"/>
                          <a:cs typeface="Arial" charset="0"/>
                        </a:rPr>
                        <a:t> </a:t>
                      </a:r>
                      <a:r>
                        <a:rPr lang="nb-NO" sz="1100" dirty="0" smtClean="0">
                          <a:latin typeface="Tahoma" charset="0"/>
                        </a:rPr>
                        <a:t> </a:t>
                      </a:r>
                    </a:p>
                    <a:p>
                      <a:r>
                        <a:rPr lang="nb-NO" sz="1100" dirty="0" smtClean="0">
                          <a:latin typeface="Tahoma" charset="0"/>
                        </a:rPr>
                        <a:t>                  N</a:t>
                      </a:r>
                      <a:endParaRPr lang="nb-NO" sz="1100" dirty="0"/>
                    </a:p>
                  </a:txBody>
                  <a:tcPr/>
                </a:tc>
              </a:tr>
            </a:tbl>
          </a:graphicData>
        </a:graphic>
      </p:graphicFrame>
    </p:spTree>
    <p:extLst>
      <p:ext uri="{BB962C8B-B14F-4D97-AF65-F5344CB8AC3E}">
        <p14:creationId xmlns:p14="http://schemas.microsoft.com/office/powerpoint/2010/main" val="98944364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anim calcmode="lin" valueType="num">
                                      <p:cBhvr additive="base">
                                        <p:cTn id="7" dur="500" fill="hold"/>
                                        <p:tgtEl>
                                          <p:spTgt spid="1843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843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8435">
                                            <p:txEl>
                                              <p:pRg st="22" end="22"/>
                                            </p:txEl>
                                          </p:spTgt>
                                        </p:tgtEl>
                                        <p:attrNameLst>
                                          <p:attrName>style.visibility</p:attrName>
                                        </p:attrNameLst>
                                      </p:cBhvr>
                                      <p:to>
                                        <p:strVal val="visible"/>
                                      </p:to>
                                    </p:set>
                                    <p:anim calcmode="lin" valueType="num">
                                      <p:cBhvr additive="base">
                                        <p:cTn id="13" dur="500" fill="hold"/>
                                        <p:tgtEl>
                                          <p:spTgt spid="18435">
                                            <p:txEl>
                                              <p:pRg st="22" end="2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8435">
                                            <p:txEl>
                                              <p:pRg st="22" end="2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8435">
                                            <p:txEl>
                                              <p:pRg st="23" end="23"/>
                                            </p:txEl>
                                          </p:spTgt>
                                        </p:tgtEl>
                                        <p:attrNameLst>
                                          <p:attrName>style.visibility</p:attrName>
                                        </p:attrNameLst>
                                      </p:cBhvr>
                                      <p:to>
                                        <p:strVal val="visible"/>
                                      </p:to>
                                    </p:set>
                                    <p:anim calcmode="lin" valueType="num">
                                      <p:cBhvr additive="base">
                                        <p:cTn id="19" dur="500" fill="hold"/>
                                        <p:tgtEl>
                                          <p:spTgt spid="18435">
                                            <p:txEl>
                                              <p:pRg st="23" end="2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8435">
                                            <p:txEl>
                                              <p:pRg st="23" end="2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8435">
                                            <p:txEl>
                                              <p:pRg st="24" end="24"/>
                                            </p:txEl>
                                          </p:spTgt>
                                        </p:tgtEl>
                                        <p:attrNameLst>
                                          <p:attrName>style.visibility</p:attrName>
                                        </p:attrNameLst>
                                      </p:cBhvr>
                                      <p:to>
                                        <p:strVal val="visible"/>
                                      </p:to>
                                    </p:set>
                                    <p:anim calcmode="lin" valueType="num">
                                      <p:cBhvr additive="base">
                                        <p:cTn id="25" dur="500" fill="hold"/>
                                        <p:tgtEl>
                                          <p:spTgt spid="18435">
                                            <p:txEl>
                                              <p:pRg st="24" end="2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8435">
                                            <p:txEl>
                                              <p:pRg st="24" end="2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8435">
                                            <p:txEl>
                                              <p:pRg st="25" end="25"/>
                                            </p:txEl>
                                          </p:spTgt>
                                        </p:tgtEl>
                                        <p:attrNameLst>
                                          <p:attrName>style.visibility</p:attrName>
                                        </p:attrNameLst>
                                      </p:cBhvr>
                                      <p:to>
                                        <p:strVal val="visible"/>
                                      </p:to>
                                    </p:set>
                                    <p:anim calcmode="lin" valueType="num">
                                      <p:cBhvr additive="base">
                                        <p:cTn id="31" dur="500" fill="hold"/>
                                        <p:tgtEl>
                                          <p:spTgt spid="18435">
                                            <p:txEl>
                                              <p:pRg st="25" end="2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8435">
                                            <p:txEl>
                                              <p:pRg st="25" end="2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8435">
                                            <p:txEl>
                                              <p:pRg st="26" end="26"/>
                                            </p:txEl>
                                          </p:spTgt>
                                        </p:tgtEl>
                                        <p:attrNameLst>
                                          <p:attrName>style.visibility</p:attrName>
                                        </p:attrNameLst>
                                      </p:cBhvr>
                                      <p:to>
                                        <p:strVal val="visible"/>
                                      </p:to>
                                    </p:set>
                                    <p:anim calcmode="lin" valueType="num">
                                      <p:cBhvr additive="base">
                                        <p:cTn id="37" dur="500" fill="hold"/>
                                        <p:tgtEl>
                                          <p:spTgt spid="18435">
                                            <p:txEl>
                                              <p:pRg st="26" end="2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8435">
                                            <p:txEl>
                                              <p:pRg st="26" end="2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8435">
                                            <p:txEl>
                                              <p:pRg st="27" end="27"/>
                                            </p:txEl>
                                          </p:spTgt>
                                        </p:tgtEl>
                                        <p:attrNameLst>
                                          <p:attrName>style.visibility</p:attrName>
                                        </p:attrNameLst>
                                      </p:cBhvr>
                                      <p:to>
                                        <p:strVal val="visible"/>
                                      </p:to>
                                    </p:set>
                                    <p:anim calcmode="lin" valueType="num">
                                      <p:cBhvr additive="base">
                                        <p:cTn id="43" dur="500" fill="hold"/>
                                        <p:tgtEl>
                                          <p:spTgt spid="18435">
                                            <p:txEl>
                                              <p:pRg st="27" end="2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8435">
                                            <p:txEl>
                                              <p:pRg st="27" end="2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normAutofit/>
          </a:bodyPr>
          <a:lstStyle/>
          <a:p>
            <a:pPr eaLnBrk="1" hangingPunct="1"/>
            <a:r>
              <a:rPr lang="nb-NO" sz="3600" dirty="0">
                <a:latin typeface="Arial" charset="0"/>
              </a:rPr>
              <a:t>Spredningsmål</a:t>
            </a:r>
          </a:p>
        </p:txBody>
      </p:sp>
      <p:sp>
        <p:nvSpPr>
          <p:cNvPr id="9219" name="Rectangle 3"/>
          <p:cNvSpPr>
            <a:spLocks noGrp="1" noChangeArrowheads="1"/>
          </p:cNvSpPr>
          <p:nvPr>
            <p:ph type="body" idx="1"/>
          </p:nvPr>
        </p:nvSpPr>
        <p:spPr>
          <a:xfrm>
            <a:off x="539552" y="914972"/>
            <a:ext cx="8229600" cy="4155926"/>
          </a:xfrm>
        </p:spPr>
        <p:txBody>
          <a:bodyPr>
            <a:normAutofit/>
          </a:bodyPr>
          <a:lstStyle/>
          <a:p>
            <a:r>
              <a:rPr lang="nb-NO" sz="2000" dirty="0">
                <a:latin typeface="Arial" charset="0"/>
              </a:rPr>
              <a:t>Spredningsmålet eller standardavviket i et datamateriale gir </a:t>
            </a:r>
            <a:r>
              <a:rPr lang="nb-NO" sz="2000" dirty="0" smtClean="0">
                <a:latin typeface="Arial" charset="0"/>
              </a:rPr>
              <a:t>uttrykk </a:t>
            </a:r>
            <a:r>
              <a:rPr lang="nb-NO" sz="2000" dirty="0">
                <a:latin typeface="Arial" charset="0"/>
              </a:rPr>
              <a:t>for hvor tett skårene er omkring </a:t>
            </a:r>
            <a:r>
              <a:rPr lang="nb-NO" sz="2000" dirty="0" smtClean="0">
                <a:latin typeface="Arial" charset="0"/>
              </a:rPr>
              <a:t>middelverdien/gjennomsnittet.</a:t>
            </a:r>
          </a:p>
          <a:p>
            <a:pPr lvl="1"/>
            <a:r>
              <a:rPr lang="nb-NO" sz="1600" dirty="0" smtClean="0">
                <a:latin typeface="Arial" charset="0"/>
              </a:rPr>
              <a:t>Lite </a:t>
            </a:r>
            <a:r>
              <a:rPr lang="nb-NO" sz="1600" dirty="0" err="1" smtClean="0">
                <a:latin typeface="Arial" charset="0"/>
              </a:rPr>
              <a:t>st.a</a:t>
            </a:r>
            <a:r>
              <a:rPr lang="nb-NO" sz="1600" dirty="0" smtClean="0">
                <a:latin typeface="Arial" charset="0"/>
              </a:rPr>
              <a:t> = skårene ligger tett omkring gjennomsnittet</a:t>
            </a:r>
          </a:p>
          <a:p>
            <a:pPr lvl="1"/>
            <a:r>
              <a:rPr lang="nb-NO" sz="1600" dirty="0" smtClean="0">
                <a:latin typeface="Arial" charset="0"/>
              </a:rPr>
              <a:t>Stort </a:t>
            </a:r>
            <a:r>
              <a:rPr lang="nb-NO" sz="1600" dirty="0" err="1" smtClean="0">
                <a:latin typeface="Arial" charset="0"/>
              </a:rPr>
              <a:t>st.a</a:t>
            </a:r>
            <a:r>
              <a:rPr lang="nb-NO" sz="1600" dirty="0" smtClean="0">
                <a:latin typeface="Arial" charset="0"/>
              </a:rPr>
              <a:t> = skårene ligge spredt omkring gjennomsnittet</a:t>
            </a:r>
          </a:p>
          <a:p>
            <a:pPr marL="457200" lvl="1" indent="0">
              <a:buNone/>
            </a:pPr>
            <a:endParaRPr lang="nb-NO" sz="1600" dirty="0">
              <a:latin typeface="Arial" charset="0"/>
            </a:endParaRPr>
          </a:p>
          <a:p>
            <a:pPr eaLnBrk="1" hangingPunct="1">
              <a:buFont typeface="Wingdings" charset="0"/>
              <a:buNone/>
            </a:pPr>
            <a:endParaRPr lang="nb-NO" sz="2000" dirty="0">
              <a:latin typeface="Arial" charset="0"/>
              <a:cs typeface="Arial" charset="0"/>
            </a:endParaRPr>
          </a:p>
          <a:p>
            <a:pPr eaLnBrk="1" hangingPunct="1">
              <a:buFont typeface="Wingdings" charset="0"/>
              <a:buNone/>
            </a:pPr>
            <a:endParaRPr lang="nb-NO" sz="2000" dirty="0">
              <a:latin typeface="Arial" charset="0"/>
              <a:cs typeface="Arial" charset="0"/>
            </a:endParaRPr>
          </a:p>
        </p:txBody>
      </p:sp>
      <p:pic>
        <p:nvPicPr>
          <p:cNvPr id="7" name="Bilde 6"/>
          <p:cNvPicPr/>
          <p:nvPr/>
        </p:nvPicPr>
        <p:blipFill rotWithShape="1">
          <a:blip r:embed="rId2">
            <a:extLst>
              <a:ext uri="{28A0092B-C50C-407E-A947-70E740481C1C}">
                <a14:useLocalDpi xmlns:a14="http://schemas.microsoft.com/office/drawing/2010/main" val="0"/>
              </a:ext>
            </a:extLst>
          </a:blip>
          <a:srcRect b="11475"/>
          <a:stretch/>
        </p:blipFill>
        <p:spPr bwMode="auto">
          <a:xfrm>
            <a:off x="1403648" y="2355726"/>
            <a:ext cx="4824536" cy="2523727"/>
          </a:xfrm>
          <a:prstGeom prst="rect">
            <a:avLst/>
          </a:prstGeom>
          <a:noFill/>
          <a:ln>
            <a:noFill/>
          </a:ln>
        </p:spPr>
      </p:pic>
      <p:sp>
        <p:nvSpPr>
          <p:cNvPr id="8" name="Tekstboks 14"/>
          <p:cNvSpPr txBox="1"/>
          <p:nvPr/>
        </p:nvSpPr>
        <p:spPr>
          <a:xfrm>
            <a:off x="2267744" y="4720721"/>
            <a:ext cx="3880106" cy="317463"/>
          </a:xfrm>
          <a:prstGeom prst="rect">
            <a:avLst/>
          </a:prstGeom>
          <a:solidFill>
            <a:sysClr val="window" lastClr="FFFFFF">
              <a:alpha val="0"/>
            </a:sysClr>
          </a:solidFill>
          <a:ln w="6350">
            <a:noFill/>
          </a:ln>
          <a:effectLst/>
        </p:spPr>
        <p:txBody>
          <a:bodyPr rot="0" spcFirstLastPara="0" vert="horz" wrap="square" lIns="68580" tIns="34290" rIns="68580" bIns="34290" numCol="1" spcCol="0" rtlCol="0" fromWordArt="0" anchor="t" anchorCtr="0" forceAA="0" compatLnSpc="1">
            <a:prstTxWarp prst="textNoShape">
              <a:avLst/>
            </a:prstTxWarp>
            <a:noAutofit/>
          </a:bodyPr>
          <a:lstStyle/>
          <a:p>
            <a:pPr algn="just" hangingPunct="0">
              <a:lnSpc>
                <a:spcPct val="150000"/>
              </a:lnSpc>
              <a:spcBef>
                <a:spcPts val="150"/>
              </a:spcBef>
              <a:spcAft>
                <a:spcPts val="900"/>
              </a:spcAft>
            </a:pPr>
            <a:r>
              <a:rPr lang="nb-NO" sz="900" dirty="0">
                <a:solidFill>
                  <a:srgbClr val="000000"/>
                </a:solidFill>
                <a:latin typeface="Garamond"/>
                <a:ea typeface="Times New Roman"/>
              </a:rPr>
              <a:t>     </a:t>
            </a:r>
            <a:r>
              <a:rPr lang="nb-NO" sz="900" dirty="0" smtClean="0">
                <a:solidFill>
                  <a:srgbClr val="000000"/>
                </a:solidFill>
                <a:latin typeface="Garamond"/>
                <a:ea typeface="Times New Roman"/>
              </a:rPr>
              <a:t>       </a:t>
            </a:r>
            <a:r>
              <a:rPr lang="nb-NO" sz="1100" b="1" dirty="0" smtClean="0">
                <a:solidFill>
                  <a:srgbClr val="000000"/>
                </a:solidFill>
                <a:latin typeface="Garamond"/>
                <a:ea typeface="Times New Roman"/>
              </a:rPr>
              <a:t>2St.a</a:t>
            </a:r>
            <a:r>
              <a:rPr lang="nb-NO" sz="1100" b="1" dirty="0">
                <a:solidFill>
                  <a:srgbClr val="000000"/>
                </a:solidFill>
                <a:latin typeface="Garamond"/>
                <a:ea typeface="Times New Roman"/>
              </a:rPr>
              <a:t>.      </a:t>
            </a:r>
            <a:r>
              <a:rPr lang="nb-NO" sz="1100" b="1" dirty="0" smtClean="0">
                <a:solidFill>
                  <a:srgbClr val="000000"/>
                </a:solidFill>
                <a:latin typeface="Garamond"/>
                <a:ea typeface="Times New Roman"/>
              </a:rPr>
              <a:t> 1St.a.      snitt        1St.a      2St.a</a:t>
            </a:r>
            <a:r>
              <a:rPr lang="nb-NO" sz="1350" dirty="0">
                <a:solidFill>
                  <a:srgbClr val="000000"/>
                </a:solidFill>
                <a:latin typeface="Garamond"/>
                <a:ea typeface="Times New Roman"/>
              </a:rPr>
              <a:t>.</a:t>
            </a:r>
            <a:r>
              <a:rPr lang="nb-NO" sz="1350" dirty="0" smtClean="0">
                <a:solidFill>
                  <a:srgbClr val="000000"/>
                </a:solidFill>
                <a:latin typeface="Garamond"/>
                <a:ea typeface="Times New Roman"/>
              </a:rPr>
              <a:t>               </a:t>
            </a:r>
            <a:endParaRPr lang="nb-NO" sz="1350" dirty="0">
              <a:solidFill>
                <a:srgbClr val="FF0000"/>
              </a:solidFill>
              <a:latin typeface="Times New Roman"/>
              <a:ea typeface="Times New Roman"/>
            </a:endParaRPr>
          </a:p>
          <a:p>
            <a:pPr algn="just" hangingPunct="0">
              <a:lnSpc>
                <a:spcPct val="150000"/>
              </a:lnSpc>
              <a:spcAft>
                <a:spcPts val="900"/>
              </a:spcAft>
            </a:pPr>
            <a:r>
              <a:rPr lang="nb-NO" sz="900" dirty="0">
                <a:latin typeface="Times New Roman"/>
                <a:ea typeface="Times New Roman"/>
              </a:rPr>
              <a:t> </a:t>
            </a:r>
          </a:p>
        </p:txBody>
      </p:sp>
    </p:spTree>
    <p:extLst>
      <p:ext uri="{BB962C8B-B14F-4D97-AF65-F5344CB8AC3E}">
        <p14:creationId xmlns:p14="http://schemas.microsoft.com/office/powerpoint/2010/main" val="1202731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 calcmode="lin" valueType="num">
                                      <p:cBhvr additive="base">
                                        <p:cTn id="7" dur="500" fill="hold"/>
                                        <p:tgtEl>
                                          <p:spTgt spid="921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219">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219">
                                            <p:txEl>
                                              <p:pRg st="1" end="1"/>
                                            </p:txEl>
                                          </p:spTgt>
                                        </p:tgtEl>
                                        <p:attrNameLst>
                                          <p:attrName>style.visibility</p:attrName>
                                        </p:attrNameLst>
                                      </p:cBhvr>
                                      <p:to>
                                        <p:strVal val="visible"/>
                                      </p:to>
                                    </p:set>
                                    <p:anim calcmode="lin" valueType="num">
                                      <p:cBhvr additive="base">
                                        <p:cTn id="11" dur="500" fill="hold"/>
                                        <p:tgtEl>
                                          <p:spTgt spid="9219">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9219">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9219">
                                            <p:txEl>
                                              <p:pRg st="2" end="2"/>
                                            </p:txEl>
                                          </p:spTgt>
                                        </p:tgtEl>
                                        <p:attrNameLst>
                                          <p:attrName>style.visibility</p:attrName>
                                        </p:attrNameLst>
                                      </p:cBhvr>
                                      <p:to>
                                        <p:strVal val="visible"/>
                                      </p:to>
                                    </p:set>
                                    <p:anim calcmode="lin" valueType="num">
                                      <p:cBhvr additive="base">
                                        <p:cTn id="15" dur="500" fill="hold"/>
                                        <p:tgtEl>
                                          <p:spTgt spid="9219">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9219">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Tittel 1"/>
          <p:cNvSpPr>
            <a:spLocks noGrp="1"/>
          </p:cNvSpPr>
          <p:nvPr>
            <p:ph type="title"/>
          </p:nvPr>
        </p:nvSpPr>
        <p:spPr/>
        <p:txBody>
          <a:bodyPr>
            <a:noAutofit/>
          </a:bodyPr>
          <a:lstStyle/>
          <a:p>
            <a:pPr eaLnBrk="1" hangingPunct="1"/>
            <a:r>
              <a:rPr lang="nb-NO" sz="2800" dirty="0" smtClean="0">
                <a:latin typeface="Tahoma" charset="0"/>
              </a:rPr>
              <a:t>Forskjeller uttrykt i standardavvik</a:t>
            </a:r>
            <a:endParaRPr lang="nb-NO" sz="2800" dirty="0">
              <a:latin typeface="Tahoma" charset="0"/>
            </a:endParaRPr>
          </a:p>
        </p:txBody>
      </p:sp>
      <p:sp>
        <p:nvSpPr>
          <p:cNvPr id="21507" name="Plassholder for innhold 2"/>
          <p:cNvSpPr>
            <a:spLocks noGrp="1"/>
          </p:cNvSpPr>
          <p:nvPr>
            <p:ph idx="1"/>
          </p:nvPr>
        </p:nvSpPr>
        <p:spPr/>
        <p:txBody>
          <a:bodyPr>
            <a:normAutofit fontScale="77500" lnSpcReduction="20000"/>
          </a:bodyPr>
          <a:lstStyle/>
          <a:p>
            <a:pPr eaLnBrk="1" hangingPunct="1"/>
            <a:r>
              <a:rPr lang="nb-NO" sz="2400" dirty="0">
                <a:latin typeface="Tahoma" charset="0"/>
              </a:rPr>
              <a:t>Forskjeller </a:t>
            </a:r>
            <a:r>
              <a:rPr lang="nb-NO" sz="2400" dirty="0" smtClean="0">
                <a:latin typeface="Tahoma" charset="0"/>
              </a:rPr>
              <a:t>mellom to grupper uttrykt </a:t>
            </a:r>
            <a:r>
              <a:rPr lang="nb-NO" sz="2400" dirty="0">
                <a:latin typeface="Tahoma" charset="0"/>
              </a:rPr>
              <a:t>i </a:t>
            </a:r>
            <a:r>
              <a:rPr lang="nb-NO" sz="2400" dirty="0" smtClean="0">
                <a:latin typeface="Tahoma" charset="0"/>
              </a:rPr>
              <a:t>standardavvik:</a:t>
            </a:r>
          </a:p>
          <a:p>
            <a:pPr marL="0" indent="0" eaLnBrk="1" hangingPunct="1">
              <a:buNone/>
            </a:pPr>
            <a:endParaRPr lang="nb-NO" sz="2400" dirty="0">
              <a:latin typeface="Tahoma" charset="0"/>
            </a:endParaRPr>
          </a:p>
          <a:p>
            <a:pPr marL="0" indent="0" eaLnBrk="1" hangingPunct="1">
              <a:buNone/>
            </a:pPr>
            <a:r>
              <a:rPr lang="nb-NO" sz="2400" u="sng" dirty="0" smtClean="0">
                <a:latin typeface="Tahoma" charset="0"/>
                <a:cs typeface="Tahoma" charset="0"/>
              </a:rPr>
              <a:t>Gjennomsnitt Hedmark(3,00) </a:t>
            </a:r>
            <a:r>
              <a:rPr lang="nb-NO" sz="2400" u="sng" dirty="0">
                <a:latin typeface="Tahoma" charset="0"/>
                <a:cs typeface="Tahoma" charset="0"/>
              </a:rPr>
              <a:t>– gjennomsnitt </a:t>
            </a:r>
            <a:r>
              <a:rPr lang="nb-NO" sz="2400" u="sng" dirty="0" smtClean="0">
                <a:latin typeface="Tahoma" charset="0"/>
                <a:cs typeface="Tahoma" charset="0"/>
              </a:rPr>
              <a:t>barnehage(3,10)= </a:t>
            </a:r>
            <a:r>
              <a:rPr lang="nb-NO" sz="2400" b="1" u="sng" dirty="0" smtClean="0">
                <a:latin typeface="Tahoma" charset="0"/>
                <a:cs typeface="Tahoma" charset="0"/>
              </a:rPr>
              <a:t>0,10</a:t>
            </a:r>
          </a:p>
          <a:p>
            <a:pPr marL="342900" lvl="1" indent="0" algn="ctr">
              <a:buNone/>
            </a:pPr>
            <a:r>
              <a:rPr lang="nb-NO" sz="2400" dirty="0" smtClean="0">
                <a:latin typeface="Tahoma" charset="0"/>
                <a:cs typeface="Tahoma" charset="0"/>
              </a:rPr>
              <a:t>Gjennomsnittlig </a:t>
            </a:r>
            <a:r>
              <a:rPr lang="nb-NO" sz="2400" dirty="0">
                <a:latin typeface="Tahoma" charset="0"/>
                <a:cs typeface="Tahoma" charset="0"/>
              </a:rPr>
              <a:t>standardavvik </a:t>
            </a:r>
            <a:r>
              <a:rPr lang="nb-NO" sz="2400" dirty="0" smtClean="0">
                <a:latin typeface="Tahoma" charset="0"/>
                <a:cs typeface="Tahoma" charset="0"/>
              </a:rPr>
              <a:t>  </a:t>
            </a:r>
            <a:r>
              <a:rPr lang="nb-NO" sz="2400" b="1" dirty="0" smtClean="0">
                <a:latin typeface="Tahoma" charset="0"/>
                <a:cs typeface="Tahoma" charset="0"/>
              </a:rPr>
              <a:t>0,10	</a:t>
            </a:r>
          </a:p>
          <a:p>
            <a:pPr marL="342900" lvl="1" indent="0" algn="ctr">
              <a:buNone/>
            </a:pPr>
            <a:r>
              <a:rPr lang="nb-NO" sz="2400" b="1" dirty="0" smtClean="0">
                <a:latin typeface="Tahoma" charset="0"/>
                <a:cs typeface="Tahoma" charset="0"/>
              </a:rPr>
              <a:t>Den reelle forskjellen </a:t>
            </a:r>
            <a:r>
              <a:rPr lang="nb-NO" sz="2400" b="1" dirty="0">
                <a:latin typeface="Tahoma" charset="0"/>
                <a:cs typeface="Tahoma" charset="0"/>
              </a:rPr>
              <a:t>= </a:t>
            </a:r>
            <a:r>
              <a:rPr lang="nb-NO" sz="2400" b="1" dirty="0" smtClean="0">
                <a:latin typeface="Tahoma" charset="0"/>
                <a:cs typeface="Tahoma" charset="0"/>
              </a:rPr>
              <a:t>1,00</a:t>
            </a:r>
            <a:r>
              <a:rPr lang="nb-NO" sz="2400" dirty="0" smtClean="0">
                <a:latin typeface="Tahoma" charset="0"/>
                <a:cs typeface="Tahoma" charset="0"/>
              </a:rPr>
              <a:t>	</a:t>
            </a:r>
            <a:r>
              <a:rPr lang="nb-NO" sz="2400" dirty="0">
                <a:latin typeface="Tahoma" charset="0"/>
                <a:cs typeface="Tahoma" charset="0"/>
              </a:rPr>
              <a:t> </a:t>
            </a:r>
            <a:r>
              <a:rPr lang="nb-NO" sz="2400" dirty="0" smtClean="0">
                <a:latin typeface="Tahoma" charset="0"/>
                <a:cs typeface="Tahoma" charset="0"/>
              </a:rPr>
              <a:t>             </a:t>
            </a:r>
          </a:p>
          <a:p>
            <a:pPr marL="342900" lvl="1" indent="0" algn="ctr">
              <a:buNone/>
            </a:pPr>
            <a:endParaRPr lang="nb-NO" sz="1600" dirty="0" smtClean="0">
              <a:latin typeface="Tahoma" charset="0"/>
              <a:cs typeface="Tahoma" charset="0"/>
            </a:endParaRPr>
          </a:p>
          <a:p>
            <a:pPr marL="0" lvl="1" indent="0">
              <a:buNone/>
            </a:pPr>
            <a:r>
              <a:rPr lang="nb-NO" sz="2400" u="sng" dirty="0" smtClean="0">
                <a:latin typeface="Tahoma" charset="0"/>
                <a:cs typeface="Tahoma" charset="0"/>
              </a:rPr>
              <a:t>Gjennomsnitt </a:t>
            </a:r>
            <a:r>
              <a:rPr lang="nb-NO" sz="2400" u="sng" dirty="0">
                <a:latin typeface="Tahoma" charset="0"/>
                <a:cs typeface="Tahoma" charset="0"/>
              </a:rPr>
              <a:t>Hedmark(3,00) – gjennomsnitt barnehage(3,10)= </a:t>
            </a:r>
            <a:r>
              <a:rPr lang="nb-NO" sz="2400" b="1" u="sng" dirty="0" smtClean="0">
                <a:latin typeface="Tahoma" charset="0"/>
                <a:cs typeface="Tahoma" charset="0"/>
              </a:rPr>
              <a:t>0,10</a:t>
            </a:r>
            <a:endParaRPr lang="nb-NO" sz="2400" u="sng" dirty="0">
              <a:latin typeface="Tahoma" charset="0"/>
              <a:cs typeface="Tahoma" charset="0"/>
            </a:endParaRPr>
          </a:p>
          <a:p>
            <a:pPr marL="342900" lvl="1" indent="0" algn="ctr">
              <a:buNone/>
            </a:pPr>
            <a:r>
              <a:rPr lang="nb-NO" sz="2400" dirty="0" smtClean="0">
                <a:latin typeface="Tahoma" charset="0"/>
                <a:cs typeface="Tahoma" charset="0"/>
              </a:rPr>
              <a:t>Gjennomsnittlig </a:t>
            </a:r>
            <a:r>
              <a:rPr lang="nb-NO" sz="2400" dirty="0">
                <a:latin typeface="Tahoma" charset="0"/>
                <a:cs typeface="Tahoma" charset="0"/>
              </a:rPr>
              <a:t>standardavvik </a:t>
            </a:r>
            <a:r>
              <a:rPr lang="nb-NO" sz="2400" dirty="0" smtClean="0">
                <a:latin typeface="Tahoma" charset="0"/>
                <a:cs typeface="Tahoma" charset="0"/>
              </a:rPr>
              <a:t> </a:t>
            </a:r>
            <a:r>
              <a:rPr lang="nb-NO" sz="2400" b="1" dirty="0" smtClean="0">
                <a:latin typeface="Tahoma" charset="0"/>
                <a:cs typeface="Tahoma" charset="0"/>
              </a:rPr>
              <a:t>1,00	</a:t>
            </a:r>
            <a:endParaRPr lang="nb-NO" sz="2400" dirty="0">
              <a:latin typeface="Tahoma" charset="0"/>
              <a:cs typeface="Tahoma" charset="0"/>
            </a:endParaRPr>
          </a:p>
          <a:p>
            <a:pPr marL="457200" lvl="1" indent="0">
              <a:buNone/>
            </a:pPr>
            <a:r>
              <a:rPr lang="nb-NO" sz="2000" dirty="0" smtClean="0">
                <a:latin typeface="Tahoma" charset="0"/>
                <a:cs typeface="Tahoma" charset="0"/>
              </a:rPr>
              <a:t>                         </a:t>
            </a:r>
            <a:r>
              <a:rPr lang="nb-NO" sz="2400" b="1" dirty="0">
                <a:latin typeface="Tahoma" charset="0"/>
                <a:cs typeface="Tahoma" charset="0"/>
              </a:rPr>
              <a:t>Den reelle forskjellen = </a:t>
            </a:r>
            <a:r>
              <a:rPr lang="nb-NO" sz="2400" b="1" dirty="0" smtClean="0">
                <a:latin typeface="Tahoma" charset="0"/>
                <a:cs typeface="Tahoma" charset="0"/>
              </a:rPr>
              <a:t>0,10</a:t>
            </a:r>
          </a:p>
          <a:p>
            <a:pPr marL="457200" lvl="1" indent="0">
              <a:buNone/>
            </a:pPr>
            <a:endParaRPr lang="nb-NO" sz="2400" b="1" dirty="0">
              <a:latin typeface="Tahoma" charset="0"/>
              <a:cs typeface="Tahoma" charset="0"/>
            </a:endParaRPr>
          </a:p>
          <a:p>
            <a:pPr eaLnBrk="1" hangingPunct="1"/>
            <a:r>
              <a:rPr lang="nb-NO" sz="2400" dirty="0" smtClean="0">
                <a:latin typeface="Tahoma" charset="0"/>
              </a:rPr>
              <a:t>Ved </a:t>
            </a:r>
            <a:r>
              <a:rPr lang="nb-NO" sz="2400" dirty="0">
                <a:latin typeface="Tahoma" charset="0"/>
              </a:rPr>
              <a:t>å </a:t>
            </a:r>
            <a:r>
              <a:rPr lang="nb-NO" sz="2400" dirty="0" smtClean="0">
                <a:latin typeface="Tahoma" charset="0"/>
              </a:rPr>
              <a:t>vise </a:t>
            </a:r>
            <a:r>
              <a:rPr lang="nb-NO" sz="2400" dirty="0">
                <a:latin typeface="Tahoma" charset="0"/>
              </a:rPr>
              <a:t>forskjeller uttrykt i standardavvik får vi et standardisert uttrykt for den reelle forskjellen mellom to grupper eller to </a:t>
            </a:r>
            <a:r>
              <a:rPr lang="nb-NO" sz="2400" dirty="0" smtClean="0">
                <a:latin typeface="Tahoma" charset="0"/>
              </a:rPr>
              <a:t>målinger</a:t>
            </a:r>
            <a:endParaRPr lang="nb-NO" sz="2400" dirty="0">
              <a:latin typeface="Tahoma" charset="0"/>
            </a:endParaRPr>
          </a:p>
        </p:txBody>
      </p:sp>
    </p:spTree>
    <p:extLst>
      <p:ext uri="{BB962C8B-B14F-4D97-AF65-F5344CB8AC3E}">
        <p14:creationId xmlns:p14="http://schemas.microsoft.com/office/powerpoint/2010/main" val="57687960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anim calcmode="lin" valueType="num">
                                      <p:cBhvr additive="base">
                                        <p:cTn id="7" dur="500" fill="hold"/>
                                        <p:tgtEl>
                                          <p:spTgt spid="2150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150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1507">
                                            <p:txEl>
                                              <p:pRg st="2" end="2"/>
                                            </p:txEl>
                                          </p:spTgt>
                                        </p:tgtEl>
                                        <p:attrNameLst>
                                          <p:attrName>style.visibility</p:attrName>
                                        </p:attrNameLst>
                                      </p:cBhvr>
                                      <p:to>
                                        <p:strVal val="visible"/>
                                      </p:to>
                                    </p:set>
                                    <p:anim calcmode="lin" valueType="num">
                                      <p:cBhvr additive="base">
                                        <p:cTn id="13" dur="500" fill="hold"/>
                                        <p:tgtEl>
                                          <p:spTgt spid="21507">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1507">
                                            <p:txEl>
                                              <p:pRg st="2" end="2"/>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21507">
                                            <p:txEl>
                                              <p:pRg st="3" end="3"/>
                                            </p:txEl>
                                          </p:spTgt>
                                        </p:tgtEl>
                                        <p:attrNameLst>
                                          <p:attrName>style.visibility</p:attrName>
                                        </p:attrNameLst>
                                      </p:cBhvr>
                                      <p:to>
                                        <p:strVal val="visible"/>
                                      </p:to>
                                    </p:set>
                                    <p:anim calcmode="lin" valueType="num">
                                      <p:cBhvr additive="base">
                                        <p:cTn id="17" dur="500" fill="hold"/>
                                        <p:tgtEl>
                                          <p:spTgt spid="21507">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1507">
                                            <p:txEl>
                                              <p:pRg st="3" end="3"/>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1507">
                                            <p:txEl>
                                              <p:pRg st="4" end="4"/>
                                            </p:txEl>
                                          </p:spTgt>
                                        </p:tgtEl>
                                        <p:attrNameLst>
                                          <p:attrName>style.visibility</p:attrName>
                                        </p:attrNameLst>
                                      </p:cBhvr>
                                      <p:to>
                                        <p:strVal val="visible"/>
                                      </p:to>
                                    </p:set>
                                    <p:anim calcmode="lin" valueType="num">
                                      <p:cBhvr additive="base">
                                        <p:cTn id="21" dur="500" fill="hold"/>
                                        <p:tgtEl>
                                          <p:spTgt spid="21507">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21507">
                                            <p:txEl>
                                              <p:pRg st="4" end="4"/>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1507">
                                            <p:txEl>
                                              <p:pRg st="6" end="6"/>
                                            </p:txEl>
                                          </p:spTgt>
                                        </p:tgtEl>
                                        <p:attrNameLst>
                                          <p:attrName>style.visibility</p:attrName>
                                        </p:attrNameLst>
                                      </p:cBhvr>
                                      <p:to>
                                        <p:strVal val="visible"/>
                                      </p:to>
                                    </p:set>
                                    <p:anim calcmode="lin" valueType="num">
                                      <p:cBhvr additive="base">
                                        <p:cTn id="25" dur="500" fill="hold"/>
                                        <p:tgtEl>
                                          <p:spTgt spid="21507">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1507">
                                            <p:txEl>
                                              <p:pRg st="6" end="6"/>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21507">
                                            <p:txEl>
                                              <p:pRg st="7" end="7"/>
                                            </p:txEl>
                                          </p:spTgt>
                                        </p:tgtEl>
                                        <p:attrNameLst>
                                          <p:attrName>style.visibility</p:attrName>
                                        </p:attrNameLst>
                                      </p:cBhvr>
                                      <p:to>
                                        <p:strVal val="visible"/>
                                      </p:to>
                                    </p:set>
                                    <p:anim calcmode="lin" valueType="num">
                                      <p:cBhvr additive="base">
                                        <p:cTn id="29" dur="500" fill="hold"/>
                                        <p:tgtEl>
                                          <p:spTgt spid="21507">
                                            <p:txEl>
                                              <p:pRg st="7" end="7"/>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21507">
                                            <p:txEl>
                                              <p:pRg st="7" end="7"/>
                                            </p:txEl>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21507">
                                            <p:txEl>
                                              <p:pRg st="8" end="8"/>
                                            </p:txEl>
                                          </p:spTgt>
                                        </p:tgtEl>
                                        <p:attrNameLst>
                                          <p:attrName>style.visibility</p:attrName>
                                        </p:attrNameLst>
                                      </p:cBhvr>
                                      <p:to>
                                        <p:strVal val="visible"/>
                                      </p:to>
                                    </p:set>
                                    <p:anim calcmode="lin" valueType="num">
                                      <p:cBhvr additive="base">
                                        <p:cTn id="33" dur="500" fill="hold"/>
                                        <p:tgtEl>
                                          <p:spTgt spid="21507">
                                            <p:txEl>
                                              <p:pRg st="8" end="8"/>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21507">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21507">
                                            <p:txEl>
                                              <p:pRg st="10" end="10"/>
                                            </p:txEl>
                                          </p:spTgt>
                                        </p:tgtEl>
                                        <p:attrNameLst>
                                          <p:attrName>style.visibility</p:attrName>
                                        </p:attrNameLst>
                                      </p:cBhvr>
                                      <p:to>
                                        <p:strVal val="visible"/>
                                      </p:to>
                                    </p:set>
                                    <p:anim calcmode="lin" valueType="num">
                                      <p:cBhvr additive="base">
                                        <p:cTn id="39" dur="500" fill="hold"/>
                                        <p:tgtEl>
                                          <p:spTgt spid="21507">
                                            <p:txEl>
                                              <p:pRg st="10" end="10"/>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21507">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e 2"/>
          <p:cNvPicPr/>
          <p:nvPr/>
        </p:nvPicPr>
        <p:blipFill rotWithShape="1">
          <a:blip r:embed="rId3">
            <a:extLst>
              <a:ext uri="{28A0092B-C50C-407E-A947-70E740481C1C}">
                <a14:useLocalDpi xmlns:a14="http://schemas.microsoft.com/office/drawing/2010/main" val="0"/>
              </a:ext>
            </a:extLst>
          </a:blip>
          <a:srcRect b="11475"/>
          <a:stretch/>
        </p:blipFill>
        <p:spPr bwMode="auto">
          <a:xfrm>
            <a:off x="2123728" y="267494"/>
            <a:ext cx="6857999" cy="3400022"/>
          </a:xfrm>
          <a:prstGeom prst="rect">
            <a:avLst/>
          </a:prstGeom>
          <a:noFill/>
          <a:ln>
            <a:noFill/>
          </a:ln>
        </p:spPr>
      </p:pic>
      <p:sp>
        <p:nvSpPr>
          <p:cNvPr id="4" name="TekstSylinder 3"/>
          <p:cNvSpPr txBox="1"/>
          <p:nvPr/>
        </p:nvSpPr>
        <p:spPr>
          <a:xfrm>
            <a:off x="5398972" y="4108625"/>
            <a:ext cx="432048" cy="261610"/>
          </a:xfrm>
          <a:prstGeom prst="rect">
            <a:avLst/>
          </a:prstGeom>
          <a:noFill/>
        </p:spPr>
        <p:txBody>
          <a:bodyPr wrap="square" rtlCol="0">
            <a:spAutoFit/>
          </a:bodyPr>
          <a:lstStyle/>
          <a:p>
            <a:r>
              <a:rPr lang="nb-NO" sz="1100" dirty="0" smtClean="0">
                <a:solidFill>
                  <a:srgbClr val="FF0000"/>
                </a:solidFill>
              </a:rPr>
              <a:t>500</a:t>
            </a:r>
          </a:p>
        </p:txBody>
      </p:sp>
      <p:sp>
        <p:nvSpPr>
          <p:cNvPr id="5" name="TekstSylinder 4"/>
          <p:cNvSpPr txBox="1"/>
          <p:nvPr/>
        </p:nvSpPr>
        <p:spPr>
          <a:xfrm>
            <a:off x="6125450" y="4108625"/>
            <a:ext cx="518896" cy="430887"/>
          </a:xfrm>
          <a:prstGeom prst="rect">
            <a:avLst/>
          </a:prstGeom>
          <a:noFill/>
        </p:spPr>
        <p:txBody>
          <a:bodyPr wrap="square" rtlCol="0">
            <a:spAutoFit/>
          </a:bodyPr>
          <a:lstStyle/>
          <a:p>
            <a:r>
              <a:rPr lang="nb-NO" sz="1100" dirty="0" smtClean="0">
                <a:solidFill>
                  <a:srgbClr val="FF0000"/>
                </a:solidFill>
              </a:rPr>
              <a:t>600</a:t>
            </a:r>
          </a:p>
          <a:p>
            <a:r>
              <a:rPr lang="nb-NO" sz="1100" dirty="0" smtClean="0"/>
              <a:t>	</a:t>
            </a:r>
            <a:endParaRPr lang="nb-NO" sz="1100" dirty="0"/>
          </a:p>
        </p:txBody>
      </p:sp>
      <p:sp>
        <p:nvSpPr>
          <p:cNvPr id="7" name="TekstSylinder 6"/>
          <p:cNvSpPr txBox="1"/>
          <p:nvPr/>
        </p:nvSpPr>
        <p:spPr>
          <a:xfrm>
            <a:off x="3923928" y="4119705"/>
            <a:ext cx="432048" cy="261610"/>
          </a:xfrm>
          <a:prstGeom prst="rect">
            <a:avLst/>
          </a:prstGeom>
          <a:noFill/>
        </p:spPr>
        <p:txBody>
          <a:bodyPr wrap="square" rtlCol="0">
            <a:spAutoFit/>
          </a:bodyPr>
          <a:lstStyle/>
          <a:p>
            <a:r>
              <a:rPr lang="nb-NO" sz="1100" dirty="0" smtClean="0">
                <a:solidFill>
                  <a:srgbClr val="FF0000"/>
                </a:solidFill>
              </a:rPr>
              <a:t>300</a:t>
            </a:r>
          </a:p>
        </p:txBody>
      </p:sp>
      <p:sp>
        <p:nvSpPr>
          <p:cNvPr id="8" name="TekstSylinder 7"/>
          <p:cNvSpPr txBox="1"/>
          <p:nvPr/>
        </p:nvSpPr>
        <p:spPr>
          <a:xfrm>
            <a:off x="4645910" y="4126938"/>
            <a:ext cx="432048" cy="261610"/>
          </a:xfrm>
          <a:prstGeom prst="rect">
            <a:avLst/>
          </a:prstGeom>
          <a:noFill/>
        </p:spPr>
        <p:txBody>
          <a:bodyPr wrap="square" rtlCol="0">
            <a:spAutoFit/>
          </a:bodyPr>
          <a:lstStyle/>
          <a:p>
            <a:r>
              <a:rPr lang="nb-NO" sz="1100" dirty="0" smtClean="0">
                <a:solidFill>
                  <a:srgbClr val="FF0000"/>
                </a:solidFill>
              </a:rPr>
              <a:t>400</a:t>
            </a:r>
          </a:p>
        </p:txBody>
      </p:sp>
      <p:sp>
        <p:nvSpPr>
          <p:cNvPr id="9" name="TekstSylinder 8"/>
          <p:cNvSpPr txBox="1"/>
          <p:nvPr/>
        </p:nvSpPr>
        <p:spPr>
          <a:xfrm>
            <a:off x="6874016" y="4103733"/>
            <a:ext cx="432048" cy="261610"/>
          </a:xfrm>
          <a:prstGeom prst="rect">
            <a:avLst/>
          </a:prstGeom>
          <a:noFill/>
        </p:spPr>
        <p:txBody>
          <a:bodyPr wrap="square" rtlCol="0">
            <a:spAutoFit/>
          </a:bodyPr>
          <a:lstStyle/>
          <a:p>
            <a:r>
              <a:rPr lang="nb-NO" sz="1100" dirty="0" smtClean="0">
                <a:solidFill>
                  <a:srgbClr val="FF0000"/>
                </a:solidFill>
              </a:rPr>
              <a:t>700</a:t>
            </a:r>
          </a:p>
        </p:txBody>
      </p:sp>
      <p:sp>
        <p:nvSpPr>
          <p:cNvPr id="10" name="TekstSylinder 9"/>
          <p:cNvSpPr txBox="1"/>
          <p:nvPr/>
        </p:nvSpPr>
        <p:spPr>
          <a:xfrm>
            <a:off x="7553823" y="4102357"/>
            <a:ext cx="432048" cy="261610"/>
          </a:xfrm>
          <a:prstGeom prst="rect">
            <a:avLst/>
          </a:prstGeom>
          <a:noFill/>
        </p:spPr>
        <p:txBody>
          <a:bodyPr wrap="square" rtlCol="0">
            <a:spAutoFit/>
          </a:bodyPr>
          <a:lstStyle/>
          <a:p>
            <a:r>
              <a:rPr lang="nb-NO" sz="1100" dirty="0" smtClean="0">
                <a:solidFill>
                  <a:srgbClr val="FF0000"/>
                </a:solidFill>
              </a:rPr>
              <a:t>800</a:t>
            </a:r>
          </a:p>
        </p:txBody>
      </p:sp>
      <p:sp>
        <p:nvSpPr>
          <p:cNvPr id="11" name="TekstSylinder 10"/>
          <p:cNvSpPr txBox="1"/>
          <p:nvPr/>
        </p:nvSpPr>
        <p:spPr>
          <a:xfrm>
            <a:off x="3163483" y="4134632"/>
            <a:ext cx="432048" cy="261610"/>
          </a:xfrm>
          <a:prstGeom prst="rect">
            <a:avLst/>
          </a:prstGeom>
          <a:noFill/>
        </p:spPr>
        <p:txBody>
          <a:bodyPr wrap="square" rtlCol="0">
            <a:spAutoFit/>
          </a:bodyPr>
          <a:lstStyle/>
          <a:p>
            <a:r>
              <a:rPr lang="nb-NO" sz="1100" dirty="0" smtClean="0">
                <a:solidFill>
                  <a:srgbClr val="FF0000"/>
                </a:solidFill>
              </a:rPr>
              <a:t>200</a:t>
            </a:r>
          </a:p>
        </p:txBody>
      </p:sp>
      <p:sp>
        <p:nvSpPr>
          <p:cNvPr id="2" name="TekstSylinder 1"/>
          <p:cNvSpPr txBox="1"/>
          <p:nvPr/>
        </p:nvSpPr>
        <p:spPr>
          <a:xfrm>
            <a:off x="395536" y="3453826"/>
            <a:ext cx="1728192" cy="338554"/>
          </a:xfrm>
          <a:prstGeom prst="rect">
            <a:avLst/>
          </a:prstGeom>
          <a:noFill/>
        </p:spPr>
        <p:txBody>
          <a:bodyPr wrap="square" rtlCol="0">
            <a:spAutoFit/>
          </a:bodyPr>
          <a:lstStyle/>
          <a:p>
            <a:r>
              <a:rPr lang="nb-NO" sz="800" b="1" dirty="0"/>
              <a:t>IQ: </a:t>
            </a:r>
            <a:r>
              <a:rPr lang="nb-NO" sz="800" dirty="0"/>
              <a:t>snitt 100 og 1 </a:t>
            </a:r>
            <a:r>
              <a:rPr lang="nb-NO" sz="800" dirty="0" err="1"/>
              <a:t>st.a</a:t>
            </a:r>
            <a:r>
              <a:rPr lang="nb-NO" sz="800" dirty="0"/>
              <a:t> = 15 </a:t>
            </a:r>
            <a:r>
              <a:rPr lang="nb-NO" sz="800" dirty="0" smtClean="0"/>
              <a:t>poeng</a:t>
            </a:r>
          </a:p>
          <a:p>
            <a:endParaRPr lang="nb-NO" sz="800" dirty="0"/>
          </a:p>
        </p:txBody>
      </p:sp>
      <p:sp>
        <p:nvSpPr>
          <p:cNvPr id="12" name="TekstSylinder 11"/>
          <p:cNvSpPr txBox="1"/>
          <p:nvPr/>
        </p:nvSpPr>
        <p:spPr>
          <a:xfrm>
            <a:off x="395536" y="843558"/>
            <a:ext cx="1584176" cy="584775"/>
          </a:xfrm>
          <a:prstGeom prst="rect">
            <a:avLst/>
          </a:prstGeom>
          <a:noFill/>
        </p:spPr>
        <p:txBody>
          <a:bodyPr wrap="square" rtlCol="0">
            <a:spAutoFit/>
          </a:bodyPr>
          <a:lstStyle/>
          <a:p>
            <a:r>
              <a:rPr lang="nb-NO" sz="1600" b="1" dirty="0" smtClean="0"/>
              <a:t>Standardavvik og poeng</a:t>
            </a:r>
          </a:p>
        </p:txBody>
      </p:sp>
      <p:sp>
        <p:nvSpPr>
          <p:cNvPr id="13" name="Tekstboks 14"/>
          <p:cNvSpPr txBox="1"/>
          <p:nvPr/>
        </p:nvSpPr>
        <p:spPr>
          <a:xfrm>
            <a:off x="3788238" y="3508784"/>
            <a:ext cx="3880106" cy="317463"/>
          </a:xfrm>
          <a:prstGeom prst="rect">
            <a:avLst/>
          </a:prstGeom>
          <a:solidFill>
            <a:sysClr val="window" lastClr="FFFFFF">
              <a:alpha val="0"/>
            </a:sysClr>
          </a:solidFill>
          <a:ln w="6350">
            <a:noFill/>
          </a:ln>
          <a:effectLst/>
        </p:spPr>
        <p:txBody>
          <a:bodyPr rot="0" spcFirstLastPara="0" vert="horz" wrap="square" lIns="68580" tIns="34290" rIns="68580" bIns="34290" numCol="1" spcCol="0" rtlCol="0" fromWordArt="0" anchor="t" anchorCtr="0" forceAA="0" compatLnSpc="1">
            <a:prstTxWarp prst="textNoShape">
              <a:avLst/>
            </a:prstTxWarp>
            <a:noAutofit/>
          </a:bodyPr>
          <a:lstStyle/>
          <a:p>
            <a:pPr algn="just" hangingPunct="0">
              <a:lnSpc>
                <a:spcPct val="150000"/>
              </a:lnSpc>
              <a:spcBef>
                <a:spcPts val="150"/>
              </a:spcBef>
              <a:spcAft>
                <a:spcPts val="900"/>
              </a:spcAft>
            </a:pPr>
            <a:r>
              <a:rPr lang="nb-NO" sz="900" dirty="0">
                <a:solidFill>
                  <a:srgbClr val="000000"/>
                </a:solidFill>
                <a:latin typeface="Garamond"/>
                <a:ea typeface="Times New Roman"/>
              </a:rPr>
              <a:t>     </a:t>
            </a:r>
            <a:r>
              <a:rPr lang="nb-NO" sz="1350" b="1" dirty="0">
                <a:solidFill>
                  <a:srgbClr val="000000"/>
                </a:solidFill>
                <a:latin typeface="Garamond"/>
                <a:ea typeface="Times New Roman"/>
              </a:rPr>
              <a:t>2St.a.      </a:t>
            </a:r>
            <a:r>
              <a:rPr lang="nb-NO" sz="1350" b="1" dirty="0" smtClean="0">
                <a:solidFill>
                  <a:srgbClr val="000000"/>
                </a:solidFill>
                <a:latin typeface="Garamond"/>
                <a:ea typeface="Times New Roman"/>
              </a:rPr>
              <a:t>   1St.a.        snitt           1St.a           2St.a</a:t>
            </a:r>
            <a:r>
              <a:rPr lang="nb-NO" sz="1350" dirty="0">
                <a:solidFill>
                  <a:srgbClr val="000000"/>
                </a:solidFill>
                <a:latin typeface="Garamond"/>
                <a:ea typeface="Times New Roman"/>
              </a:rPr>
              <a:t>.</a:t>
            </a:r>
            <a:r>
              <a:rPr lang="nb-NO" sz="1350" dirty="0" smtClean="0">
                <a:solidFill>
                  <a:srgbClr val="000000"/>
                </a:solidFill>
                <a:latin typeface="Garamond"/>
                <a:ea typeface="Times New Roman"/>
              </a:rPr>
              <a:t>               </a:t>
            </a:r>
            <a:endParaRPr lang="nb-NO" sz="1350" dirty="0">
              <a:solidFill>
                <a:srgbClr val="FF0000"/>
              </a:solidFill>
              <a:latin typeface="Times New Roman"/>
              <a:ea typeface="Times New Roman"/>
            </a:endParaRPr>
          </a:p>
          <a:p>
            <a:pPr algn="just" hangingPunct="0">
              <a:lnSpc>
                <a:spcPct val="150000"/>
              </a:lnSpc>
              <a:spcAft>
                <a:spcPts val="900"/>
              </a:spcAft>
            </a:pPr>
            <a:r>
              <a:rPr lang="nb-NO" sz="900" dirty="0">
                <a:latin typeface="Times New Roman"/>
                <a:ea typeface="Times New Roman"/>
              </a:rPr>
              <a:t> </a:t>
            </a:r>
          </a:p>
        </p:txBody>
      </p:sp>
      <p:sp>
        <p:nvSpPr>
          <p:cNvPr id="6" name="TekstSylinder 5"/>
          <p:cNvSpPr txBox="1"/>
          <p:nvPr/>
        </p:nvSpPr>
        <p:spPr>
          <a:xfrm>
            <a:off x="395444" y="4134632"/>
            <a:ext cx="2736304" cy="253916"/>
          </a:xfrm>
          <a:prstGeom prst="rect">
            <a:avLst/>
          </a:prstGeom>
          <a:noFill/>
        </p:spPr>
        <p:txBody>
          <a:bodyPr wrap="square" rtlCol="0">
            <a:spAutoFit/>
          </a:bodyPr>
          <a:lstStyle/>
          <a:p>
            <a:r>
              <a:rPr lang="nb-NO" sz="1050" b="1" dirty="0" smtClean="0"/>
              <a:t>KFL</a:t>
            </a:r>
            <a:r>
              <a:rPr lang="nb-NO" sz="1050" dirty="0"/>
              <a:t>: snitt 500 og 1 </a:t>
            </a:r>
            <a:r>
              <a:rPr lang="nb-NO" sz="1050" dirty="0" err="1"/>
              <a:t>st.a</a:t>
            </a:r>
            <a:r>
              <a:rPr lang="nb-NO" sz="1050" dirty="0"/>
              <a:t> = 100 poeng</a:t>
            </a:r>
          </a:p>
        </p:txBody>
      </p:sp>
    </p:spTree>
    <p:extLst>
      <p:ext uri="{BB962C8B-B14F-4D97-AF65-F5344CB8AC3E}">
        <p14:creationId xmlns:p14="http://schemas.microsoft.com/office/powerpoint/2010/main" val="120675601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tel 1"/>
          <p:cNvSpPr>
            <a:spLocks noGrp="1"/>
          </p:cNvSpPr>
          <p:nvPr>
            <p:ph type="title"/>
          </p:nvPr>
        </p:nvSpPr>
        <p:spPr/>
        <p:txBody>
          <a:bodyPr>
            <a:normAutofit fontScale="90000"/>
          </a:bodyPr>
          <a:lstStyle/>
          <a:p>
            <a:r>
              <a:rPr lang="nb-NO" altLang="nb-NO" dirty="0" smtClean="0"/>
              <a:t>Forskjeller uttrykt i 500 poengskala</a:t>
            </a:r>
          </a:p>
        </p:txBody>
      </p:sp>
      <p:sp>
        <p:nvSpPr>
          <p:cNvPr id="21507" name="Plassholder for innhold 2"/>
          <p:cNvSpPr>
            <a:spLocks noGrp="1"/>
          </p:cNvSpPr>
          <p:nvPr>
            <p:ph idx="1"/>
          </p:nvPr>
        </p:nvSpPr>
        <p:spPr/>
        <p:txBody>
          <a:bodyPr>
            <a:normAutofit fontScale="62500" lnSpcReduction="20000"/>
          </a:bodyPr>
          <a:lstStyle/>
          <a:p>
            <a:pPr>
              <a:buFontTx/>
              <a:buNone/>
            </a:pPr>
            <a:r>
              <a:rPr lang="nb-NO" altLang="nb-NO" dirty="0" smtClean="0"/>
              <a:t>Hvor stor er en forskjell eller effekt uttrykt i 500 poengskala og standardavvik?</a:t>
            </a:r>
          </a:p>
          <a:p>
            <a:pPr>
              <a:buFontTx/>
              <a:buNone/>
            </a:pPr>
            <a:r>
              <a:rPr lang="nb-NO" altLang="nb-NO" dirty="0" smtClean="0"/>
              <a:t>John </a:t>
            </a:r>
            <a:r>
              <a:rPr lang="nb-NO" altLang="nb-NO" dirty="0" err="1" smtClean="0"/>
              <a:t>Hattie</a:t>
            </a:r>
            <a:r>
              <a:rPr lang="nb-NO" altLang="nb-NO" dirty="0" smtClean="0"/>
              <a:t> (2009) viser til denne størrelsen når han snakker om hva som har effekt på elevers læring</a:t>
            </a:r>
          </a:p>
          <a:p>
            <a:r>
              <a:rPr lang="nb-NO" altLang="nb-NO" dirty="0" smtClean="0"/>
              <a:t>under 20 poeng (0,20 </a:t>
            </a:r>
            <a:r>
              <a:rPr lang="nb-NO" altLang="nb-NO" dirty="0" err="1" smtClean="0"/>
              <a:t>st.avvik</a:t>
            </a:r>
            <a:r>
              <a:rPr lang="nb-NO" altLang="nb-NO" dirty="0" smtClean="0"/>
              <a:t>) viser til ingen effekt, (forskjell) </a:t>
            </a:r>
          </a:p>
          <a:p>
            <a:r>
              <a:rPr lang="nb-NO" altLang="nb-NO" dirty="0" smtClean="0"/>
              <a:t>fra 20 – 39 poeng (0,20 til 0,39 </a:t>
            </a:r>
            <a:r>
              <a:rPr lang="nb-NO" altLang="nb-NO" dirty="0" err="1" smtClean="0"/>
              <a:t>st.avvik</a:t>
            </a:r>
            <a:r>
              <a:rPr lang="nb-NO" altLang="nb-NO" dirty="0" smtClean="0"/>
              <a:t>) viser til en liten effekt,(forskjell) </a:t>
            </a:r>
          </a:p>
          <a:p>
            <a:r>
              <a:rPr lang="nb-NO" altLang="nb-NO" dirty="0" smtClean="0"/>
              <a:t>fra 40 til 59 poeng fra (0,40 – 0,59 </a:t>
            </a:r>
            <a:r>
              <a:rPr lang="nb-NO" altLang="nb-NO" dirty="0" err="1" smtClean="0"/>
              <a:t>st.avvik</a:t>
            </a:r>
            <a:r>
              <a:rPr lang="nb-NO" altLang="nb-NO" dirty="0" smtClean="0"/>
              <a:t>) viser til en moderat effekt (forskjell) </a:t>
            </a:r>
          </a:p>
          <a:p>
            <a:r>
              <a:rPr lang="nb-NO" altLang="nb-NO" dirty="0" smtClean="0"/>
              <a:t>over 60 poeng (0,60 </a:t>
            </a:r>
            <a:r>
              <a:rPr lang="nb-NO" altLang="nb-NO" dirty="0" err="1" smtClean="0"/>
              <a:t>st.avvik</a:t>
            </a:r>
            <a:r>
              <a:rPr lang="nb-NO" altLang="nb-NO" dirty="0" smtClean="0"/>
              <a:t>) viser til en sterk effekt (forskjell).</a:t>
            </a:r>
          </a:p>
          <a:p>
            <a:pPr marL="0" indent="0">
              <a:buNone/>
            </a:pPr>
            <a:r>
              <a:rPr lang="nb-NO" altLang="nb-NO" dirty="0" smtClean="0"/>
              <a:t>Størrelsen på forskjellen må vurderes på hvert fokusområde. Kan en liten forskjell ha stor betydning?</a:t>
            </a:r>
          </a:p>
          <a:p>
            <a:endParaRPr lang="nb-NO" altLang="nb-NO" dirty="0" smtClean="0"/>
          </a:p>
        </p:txBody>
      </p:sp>
      <p:sp>
        <p:nvSpPr>
          <p:cNvPr id="21508" name="Plassholder for bunntekst 3"/>
          <p:cNvSpPr>
            <a:spLocks noGrp="1"/>
          </p:cNvSpPr>
          <p:nvPr>
            <p:ph type="ftr" sz="quarter" idx="4294967295"/>
          </p:nvPr>
        </p:nvSpPr>
        <p:spPr>
          <a:xfrm>
            <a:off x="1412082" y="4782741"/>
            <a:ext cx="4156472" cy="198834"/>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Tahoma" panose="020B0604030504040204" pitchFamily="34" charset="0"/>
              </a:defRPr>
            </a:lvl1pPr>
            <a:lvl2pPr marL="557213" indent="-214313" eaLnBrk="0" hangingPunct="0">
              <a:defRPr>
                <a:solidFill>
                  <a:schemeClr val="tx1"/>
                </a:solidFill>
                <a:latin typeface="Tahoma" panose="020B0604030504040204" pitchFamily="34" charset="0"/>
                <a:cs typeface="Tahoma" panose="020B0604030504040204" pitchFamily="34" charset="0"/>
              </a:defRPr>
            </a:lvl2pPr>
            <a:lvl3pPr marL="857250" indent="-171450" eaLnBrk="0" hangingPunct="0">
              <a:defRPr>
                <a:solidFill>
                  <a:schemeClr val="tx1"/>
                </a:solidFill>
                <a:latin typeface="Tahoma" panose="020B0604030504040204" pitchFamily="34" charset="0"/>
                <a:cs typeface="Tahoma" panose="020B0604030504040204" pitchFamily="34" charset="0"/>
              </a:defRPr>
            </a:lvl3pPr>
            <a:lvl4pPr marL="1200150" indent="-171450" eaLnBrk="0" hangingPunct="0">
              <a:defRPr>
                <a:solidFill>
                  <a:schemeClr val="tx1"/>
                </a:solidFill>
                <a:latin typeface="Tahoma" panose="020B0604030504040204" pitchFamily="34" charset="0"/>
                <a:cs typeface="Tahoma" panose="020B0604030504040204" pitchFamily="34" charset="0"/>
              </a:defRPr>
            </a:lvl4pPr>
            <a:lvl5pPr marL="1543050" indent="-171450" eaLnBrk="0" hangingPunct="0">
              <a:defRPr>
                <a:solidFill>
                  <a:schemeClr val="tx1"/>
                </a:solidFill>
                <a:latin typeface="Tahoma" panose="020B0604030504040204" pitchFamily="34" charset="0"/>
                <a:cs typeface="Tahoma" panose="020B0604030504040204" pitchFamily="34" charset="0"/>
              </a:defRPr>
            </a:lvl5pPr>
            <a:lvl6pPr marL="1885950" indent="-171450" eaLnBrk="0" fontAlgn="base" hangingPunct="0">
              <a:spcBef>
                <a:spcPct val="0"/>
              </a:spcBef>
              <a:spcAft>
                <a:spcPct val="0"/>
              </a:spcAft>
              <a:defRPr>
                <a:solidFill>
                  <a:schemeClr val="tx1"/>
                </a:solidFill>
                <a:latin typeface="Tahoma" panose="020B0604030504040204" pitchFamily="34" charset="0"/>
                <a:cs typeface="Tahoma" panose="020B0604030504040204" pitchFamily="34" charset="0"/>
              </a:defRPr>
            </a:lvl6pPr>
            <a:lvl7pPr marL="2228850" indent="-171450" eaLnBrk="0" fontAlgn="base" hangingPunct="0">
              <a:spcBef>
                <a:spcPct val="0"/>
              </a:spcBef>
              <a:spcAft>
                <a:spcPct val="0"/>
              </a:spcAft>
              <a:defRPr>
                <a:solidFill>
                  <a:schemeClr val="tx1"/>
                </a:solidFill>
                <a:latin typeface="Tahoma" panose="020B0604030504040204" pitchFamily="34" charset="0"/>
                <a:cs typeface="Tahoma" panose="020B0604030504040204" pitchFamily="34" charset="0"/>
              </a:defRPr>
            </a:lvl7pPr>
            <a:lvl8pPr marL="2571750" indent="-171450" eaLnBrk="0" fontAlgn="base" hangingPunct="0">
              <a:spcBef>
                <a:spcPct val="0"/>
              </a:spcBef>
              <a:spcAft>
                <a:spcPct val="0"/>
              </a:spcAft>
              <a:defRPr>
                <a:solidFill>
                  <a:schemeClr val="tx1"/>
                </a:solidFill>
                <a:latin typeface="Tahoma" panose="020B0604030504040204" pitchFamily="34" charset="0"/>
                <a:cs typeface="Tahoma" panose="020B0604030504040204" pitchFamily="34" charset="0"/>
              </a:defRPr>
            </a:lvl8pPr>
            <a:lvl9pPr marL="2914650" indent="-171450" eaLnBrk="0" fontAlgn="base" hangingPunct="0">
              <a:spcBef>
                <a:spcPct val="0"/>
              </a:spcBef>
              <a:spcAft>
                <a:spcPct val="0"/>
              </a:spcAft>
              <a:defRPr>
                <a:solidFill>
                  <a:schemeClr val="tx1"/>
                </a:solidFill>
                <a:latin typeface="Tahoma" panose="020B0604030504040204" pitchFamily="34" charset="0"/>
                <a:cs typeface="Tahoma" panose="020B0604030504040204" pitchFamily="34" charset="0"/>
              </a:defRPr>
            </a:lvl9pPr>
          </a:lstStyle>
          <a:p>
            <a:pPr eaLnBrk="1" hangingPunct="1"/>
            <a:r>
              <a:rPr lang="nb-NO" altLang="nb-NO" smtClean="0">
                <a:solidFill>
                  <a:schemeClr val="bg1"/>
                </a:solidFill>
              </a:rPr>
              <a:t>REDIGERES I TOPP-/BUNNTEKST</a:t>
            </a:r>
          </a:p>
        </p:txBody>
      </p:sp>
    </p:spTree>
    <p:extLst>
      <p:ext uri="{BB962C8B-B14F-4D97-AF65-F5344CB8AC3E}">
        <p14:creationId xmlns:p14="http://schemas.microsoft.com/office/powerpoint/2010/main" val="163982224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Regneoppgave</a:t>
            </a:r>
            <a:endParaRPr lang="nb-NO" dirty="0"/>
          </a:p>
        </p:txBody>
      </p:sp>
      <p:graphicFrame>
        <p:nvGraphicFramePr>
          <p:cNvPr id="4" name="Plassholder for innhold 3"/>
          <p:cNvGraphicFramePr>
            <a:graphicFrameLocks noGrp="1"/>
          </p:cNvGraphicFramePr>
          <p:nvPr>
            <p:ph idx="1"/>
            <p:extLst>
              <p:ext uri="{D42A27DB-BD31-4B8C-83A1-F6EECF244321}">
                <p14:modId xmlns:p14="http://schemas.microsoft.com/office/powerpoint/2010/main" val="4263337465"/>
              </p:ext>
            </p:extLst>
          </p:nvPr>
        </p:nvGraphicFramePr>
        <p:xfrm>
          <a:off x="1259632" y="1419622"/>
          <a:ext cx="6290310" cy="1056640"/>
        </p:xfrm>
        <a:graphic>
          <a:graphicData uri="http://schemas.openxmlformats.org/drawingml/2006/table">
            <a:tbl>
              <a:tblPr>
                <a:tableStyleId>{5C22544A-7EE6-4342-B048-85BDC9FD1C3A}</a:tableStyleId>
              </a:tblPr>
              <a:tblGrid>
                <a:gridCol w="4258310"/>
                <a:gridCol w="1016000"/>
                <a:gridCol w="1016000"/>
              </a:tblGrid>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dirty="0">
                          <a:effectLst/>
                        </a:rPr>
                        <a:t> </a:t>
                      </a:r>
                      <a:r>
                        <a:rPr lang="nb-NO" sz="1200" b="1" dirty="0" smtClean="0">
                          <a:effectLst/>
                        </a:rPr>
                        <a:t>Jeg liker å være i barnehagen</a:t>
                      </a:r>
                      <a:endParaRPr lang="nb-NO" sz="1800" b="1" dirty="0" smtClean="0">
                        <a:effectLst/>
                        <a:latin typeface="Times New Roman" panose="02020603050405020304" pitchFamily="18" charset="0"/>
                        <a:ea typeface="Times New Roman" panose="02020603050405020304" pitchFamily="18" charset="0"/>
                      </a:endParaRPr>
                    </a:p>
                    <a:p>
                      <a:pPr>
                        <a:spcAft>
                          <a:spcPts val="0"/>
                        </a:spcAft>
                      </a:pPr>
                      <a:endParaRPr lang="nb-NO" sz="1200" dirty="0">
                        <a:effectLst/>
                        <a:latin typeface="Times New Roman" panose="02020603050405020304" pitchFamily="18" charset="0"/>
                        <a:ea typeface="Times New Roman" panose="02020603050405020304" pitchFamily="18" charset="0"/>
                      </a:endParaRPr>
                    </a:p>
                  </a:txBody>
                  <a:tcPr marL="68580" marR="68580" marT="25400" marB="25400" anchor="ctr"/>
                </a:tc>
                <a:tc>
                  <a:txBody>
                    <a:bodyPr/>
                    <a:lstStyle/>
                    <a:p>
                      <a:pPr algn="ctr">
                        <a:spcAft>
                          <a:spcPts val="0"/>
                        </a:spcAft>
                      </a:pPr>
                      <a:r>
                        <a:rPr lang="nb-NO" sz="1000" b="1" dirty="0">
                          <a:effectLst/>
                        </a:rPr>
                        <a:t>Snitt</a:t>
                      </a:r>
                      <a:endParaRPr lang="nb-NO" sz="1200" b="1" dirty="0">
                        <a:effectLst/>
                        <a:latin typeface="Times New Roman" panose="02020603050405020304" pitchFamily="18" charset="0"/>
                        <a:ea typeface="Times New Roman" panose="02020603050405020304" pitchFamily="18" charset="0"/>
                      </a:endParaRPr>
                    </a:p>
                  </a:txBody>
                  <a:tcPr marL="68580" marR="68580" marT="25400" marB="25400" anchor="ctr"/>
                </a:tc>
                <a:tc>
                  <a:txBody>
                    <a:bodyPr/>
                    <a:lstStyle/>
                    <a:p>
                      <a:pPr algn="ctr">
                        <a:spcAft>
                          <a:spcPts val="0"/>
                        </a:spcAft>
                      </a:pPr>
                      <a:r>
                        <a:rPr lang="nb-NO" sz="1000" b="1" dirty="0" err="1">
                          <a:effectLst/>
                        </a:rPr>
                        <a:t>Std</a:t>
                      </a:r>
                      <a:r>
                        <a:rPr lang="nb-NO" sz="1000" b="1" dirty="0">
                          <a:effectLst/>
                        </a:rPr>
                        <a:t>. avvik</a:t>
                      </a:r>
                      <a:endParaRPr lang="nb-NO" sz="1200" b="1" dirty="0">
                        <a:effectLst/>
                        <a:latin typeface="Times New Roman" panose="02020603050405020304" pitchFamily="18" charset="0"/>
                        <a:ea typeface="Times New Roman" panose="02020603050405020304" pitchFamily="18" charset="0"/>
                      </a:endParaRPr>
                    </a:p>
                  </a:txBody>
                  <a:tcPr marL="68580" marR="68580" marT="25400" marB="25400" anchor="ctr"/>
                </a:tc>
              </a:tr>
              <a:tr h="0">
                <a:tc gridSpan="3">
                  <a:txBody>
                    <a:bodyPr/>
                    <a:lstStyle/>
                    <a:p>
                      <a:pPr>
                        <a:spcAft>
                          <a:spcPts val="0"/>
                        </a:spcAft>
                      </a:pPr>
                      <a:endParaRPr lang="nb-NO" sz="1200" b="1" dirty="0">
                        <a:effectLst/>
                        <a:latin typeface="Times New Roman" panose="02020603050405020304" pitchFamily="18" charset="0"/>
                        <a:ea typeface="Times New Roman" panose="02020603050405020304" pitchFamily="18" charset="0"/>
                      </a:endParaRPr>
                    </a:p>
                  </a:txBody>
                  <a:tcPr marL="68580" marR="68580" marT="25400" marB="25400" anchor="ctr"/>
                </a:tc>
                <a:tc hMerge="1">
                  <a:txBody>
                    <a:bodyPr/>
                    <a:lstStyle/>
                    <a:p>
                      <a:endParaRPr lang="nb-NO"/>
                    </a:p>
                  </a:txBody>
                  <a:tcPr/>
                </a:tc>
                <a:tc hMerge="1">
                  <a:txBody>
                    <a:bodyPr/>
                    <a:lstStyle/>
                    <a:p>
                      <a:endParaRPr lang="nb-NO"/>
                    </a:p>
                  </a:txBody>
                  <a:tcPr/>
                </a:tc>
              </a:tr>
              <a:tr h="0">
                <a:tc>
                  <a:txBody>
                    <a:bodyPr/>
                    <a:lstStyle/>
                    <a:p>
                      <a:pPr>
                        <a:spcAft>
                          <a:spcPts val="0"/>
                        </a:spcAft>
                      </a:pPr>
                      <a:r>
                        <a:rPr lang="nb-NO" sz="1000" dirty="0" smtClean="0">
                          <a:effectLst/>
                        </a:rPr>
                        <a:t>A kommune</a:t>
                      </a:r>
                      <a:endParaRPr lang="nb-NO" sz="1200" dirty="0">
                        <a:effectLst/>
                        <a:latin typeface="Times New Roman" panose="02020603050405020304" pitchFamily="18" charset="0"/>
                        <a:ea typeface="Times New Roman" panose="02020603050405020304" pitchFamily="18" charset="0"/>
                      </a:endParaRPr>
                    </a:p>
                  </a:txBody>
                  <a:tcPr marL="68580" marR="68580" marT="25400" marB="25400" anchor="ctr"/>
                </a:tc>
                <a:tc>
                  <a:txBody>
                    <a:bodyPr/>
                    <a:lstStyle/>
                    <a:p>
                      <a:pPr algn="ctr">
                        <a:spcAft>
                          <a:spcPts val="0"/>
                        </a:spcAft>
                      </a:pPr>
                      <a:r>
                        <a:rPr lang="nb-NO" sz="1000">
                          <a:effectLst/>
                        </a:rPr>
                        <a:t>3,77</a:t>
                      </a:r>
                      <a:endParaRPr lang="nb-NO" sz="1200">
                        <a:effectLst/>
                        <a:latin typeface="Times New Roman" panose="02020603050405020304" pitchFamily="18" charset="0"/>
                        <a:ea typeface="Times New Roman" panose="02020603050405020304" pitchFamily="18" charset="0"/>
                      </a:endParaRPr>
                    </a:p>
                  </a:txBody>
                  <a:tcPr marL="68580" marR="68580" marT="25400" marB="25400" anchor="ctr"/>
                </a:tc>
                <a:tc>
                  <a:txBody>
                    <a:bodyPr/>
                    <a:lstStyle/>
                    <a:p>
                      <a:pPr algn="ctr">
                        <a:spcAft>
                          <a:spcPts val="0"/>
                        </a:spcAft>
                      </a:pPr>
                      <a:r>
                        <a:rPr lang="nb-NO" sz="1000">
                          <a:effectLst/>
                        </a:rPr>
                        <a:t>   0,64</a:t>
                      </a:r>
                      <a:endParaRPr lang="nb-NO" sz="1200">
                        <a:effectLst/>
                        <a:latin typeface="Times New Roman" panose="02020603050405020304" pitchFamily="18" charset="0"/>
                        <a:ea typeface="Times New Roman" panose="02020603050405020304" pitchFamily="18" charset="0"/>
                      </a:endParaRPr>
                    </a:p>
                  </a:txBody>
                  <a:tcPr marL="68580" marR="68580" marT="25400" marB="25400" anchor="ctr"/>
                </a:tc>
              </a:tr>
              <a:tr h="0">
                <a:tc>
                  <a:txBody>
                    <a:bodyPr/>
                    <a:lstStyle/>
                    <a:p>
                      <a:pPr>
                        <a:spcAft>
                          <a:spcPts val="0"/>
                        </a:spcAft>
                      </a:pPr>
                      <a:r>
                        <a:rPr lang="nb-NO" sz="1000" dirty="0" smtClean="0">
                          <a:effectLst/>
                        </a:rPr>
                        <a:t>B kommune</a:t>
                      </a:r>
                      <a:endParaRPr lang="nb-NO" sz="1200" dirty="0">
                        <a:effectLst/>
                        <a:latin typeface="Times New Roman" panose="02020603050405020304" pitchFamily="18" charset="0"/>
                        <a:ea typeface="Times New Roman" panose="02020603050405020304" pitchFamily="18" charset="0"/>
                      </a:endParaRPr>
                    </a:p>
                  </a:txBody>
                  <a:tcPr marL="68580" marR="68580" marT="25400" marB="25400" anchor="ctr"/>
                </a:tc>
                <a:tc>
                  <a:txBody>
                    <a:bodyPr/>
                    <a:lstStyle/>
                    <a:p>
                      <a:pPr algn="ctr">
                        <a:spcAft>
                          <a:spcPts val="0"/>
                        </a:spcAft>
                      </a:pPr>
                      <a:r>
                        <a:rPr lang="nb-NO" sz="1000">
                          <a:effectLst/>
                        </a:rPr>
                        <a:t>3,71</a:t>
                      </a:r>
                      <a:endParaRPr lang="nb-NO" sz="1200">
                        <a:effectLst/>
                        <a:latin typeface="Times New Roman" panose="02020603050405020304" pitchFamily="18" charset="0"/>
                        <a:ea typeface="Times New Roman" panose="02020603050405020304" pitchFamily="18" charset="0"/>
                      </a:endParaRPr>
                    </a:p>
                  </a:txBody>
                  <a:tcPr marL="68580" marR="68580" marT="25400" marB="25400" anchor="ctr"/>
                </a:tc>
                <a:tc>
                  <a:txBody>
                    <a:bodyPr/>
                    <a:lstStyle/>
                    <a:p>
                      <a:pPr algn="ctr">
                        <a:spcAft>
                          <a:spcPts val="0"/>
                        </a:spcAft>
                      </a:pPr>
                      <a:r>
                        <a:rPr lang="nb-NO" sz="1000" dirty="0">
                          <a:effectLst/>
                        </a:rPr>
                        <a:t>   0,71</a:t>
                      </a:r>
                      <a:endParaRPr lang="nb-NO" sz="1200" dirty="0">
                        <a:effectLst/>
                        <a:latin typeface="Times New Roman" panose="02020603050405020304" pitchFamily="18" charset="0"/>
                        <a:ea typeface="Times New Roman" panose="02020603050405020304" pitchFamily="18" charset="0"/>
                      </a:endParaRPr>
                    </a:p>
                  </a:txBody>
                  <a:tcPr marL="68580" marR="68580" marT="25400" marB="25400" anchor="ctr"/>
                </a:tc>
              </a:tr>
            </a:tbl>
          </a:graphicData>
        </a:graphic>
      </p:graphicFrame>
      <p:sp>
        <p:nvSpPr>
          <p:cNvPr id="5" name="TekstSylinder 4"/>
          <p:cNvSpPr txBox="1"/>
          <p:nvPr/>
        </p:nvSpPr>
        <p:spPr>
          <a:xfrm>
            <a:off x="1475656" y="2931790"/>
            <a:ext cx="5760640" cy="1477328"/>
          </a:xfrm>
          <a:prstGeom prst="rect">
            <a:avLst/>
          </a:prstGeom>
          <a:noFill/>
        </p:spPr>
        <p:txBody>
          <a:bodyPr wrap="square" rtlCol="0">
            <a:spAutoFit/>
          </a:bodyPr>
          <a:lstStyle/>
          <a:p>
            <a:pPr marL="285750" indent="-285750">
              <a:buFont typeface="Arial" panose="020B0604020202020204" pitchFamily="34" charset="0"/>
              <a:buChar char="•"/>
            </a:pPr>
            <a:r>
              <a:rPr lang="nb-NO" dirty="0" smtClean="0"/>
              <a:t>Hva er den reelle forskjellen mellom A kommune og B kommune på dette spørsmålet uttrykt i standardavvik og 500 poengskala?</a:t>
            </a:r>
          </a:p>
          <a:p>
            <a:pPr marL="285750" indent="-285750">
              <a:buFont typeface="Arial" panose="020B0604020202020204" pitchFamily="34" charset="0"/>
              <a:buChar char="•"/>
            </a:pPr>
            <a:r>
              <a:rPr lang="nb-NO" dirty="0" smtClean="0"/>
              <a:t>Hva vil dere si om størrelsen på forskjellen?</a:t>
            </a:r>
          </a:p>
          <a:p>
            <a:pPr marL="285750" indent="-285750">
              <a:buFont typeface="Arial" panose="020B0604020202020204" pitchFamily="34" charset="0"/>
              <a:buChar char="•"/>
            </a:pPr>
            <a:r>
              <a:rPr lang="nb-NO" dirty="0" smtClean="0"/>
              <a:t>Hva betyr dette i praksis?</a:t>
            </a:r>
            <a:endParaRPr lang="nb-NO" dirty="0"/>
          </a:p>
        </p:txBody>
      </p:sp>
    </p:spTree>
    <p:extLst>
      <p:ext uri="{BB962C8B-B14F-4D97-AF65-F5344CB8AC3E}">
        <p14:creationId xmlns:p14="http://schemas.microsoft.com/office/powerpoint/2010/main" val="254838960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p>
            <a:r>
              <a:rPr lang="nb-NO" sz="3200" dirty="0" smtClean="0"/>
              <a:t>Hvorfor ha merkelige spørsmål?</a:t>
            </a:r>
            <a:endParaRPr lang="nb-NO" sz="3200" dirty="0"/>
          </a:p>
        </p:txBody>
      </p:sp>
      <p:graphicFrame>
        <p:nvGraphicFramePr>
          <p:cNvPr id="4" name="Plassholder for innhold 3"/>
          <p:cNvGraphicFramePr>
            <a:graphicFrameLocks noGrp="1"/>
          </p:cNvGraphicFramePr>
          <p:nvPr>
            <p:ph idx="1"/>
            <p:extLst>
              <p:ext uri="{D42A27DB-BD31-4B8C-83A1-F6EECF244321}">
                <p14:modId xmlns:p14="http://schemas.microsoft.com/office/powerpoint/2010/main" val="3903020611"/>
              </p:ext>
            </p:extLst>
          </p:nvPr>
        </p:nvGraphicFramePr>
        <p:xfrm>
          <a:off x="5009691" y="3645856"/>
          <a:ext cx="3744419" cy="726440"/>
        </p:xfrm>
        <a:graphic>
          <a:graphicData uri="http://schemas.openxmlformats.org/drawingml/2006/table">
            <a:tbl>
              <a:tblPr>
                <a:tableStyleId>{5C22544A-7EE6-4342-B048-85BDC9FD1C3A}</a:tableStyleId>
              </a:tblPr>
              <a:tblGrid>
                <a:gridCol w="1325251"/>
                <a:gridCol w="604792"/>
                <a:gridCol w="604792"/>
                <a:gridCol w="604792"/>
                <a:gridCol w="604792"/>
              </a:tblGrid>
              <a:tr h="0">
                <a:tc>
                  <a:txBody>
                    <a:bodyPr/>
                    <a:lstStyle/>
                    <a:p>
                      <a:pPr>
                        <a:spcAft>
                          <a:spcPts val="0"/>
                        </a:spcAft>
                      </a:pPr>
                      <a:r>
                        <a:rPr lang="nb-NO" sz="1100" dirty="0">
                          <a:effectLst/>
                        </a:rPr>
                        <a:t> </a:t>
                      </a:r>
                      <a:r>
                        <a:rPr lang="nb-NO" sz="1100" dirty="0" smtClean="0">
                          <a:effectLst/>
                        </a:rPr>
                        <a:t>Frekvensfordeling</a:t>
                      </a:r>
                      <a:endParaRPr lang="nb-NO" sz="1100" dirty="0">
                        <a:effectLst/>
                        <a:latin typeface="Times New Roman" panose="02020603050405020304" pitchFamily="18" charset="0"/>
                        <a:ea typeface="Times New Roman" panose="02020603050405020304" pitchFamily="18" charset="0"/>
                      </a:endParaRPr>
                    </a:p>
                  </a:txBody>
                  <a:tcPr marL="68580" marR="68580" marT="25400" marB="254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nb-NO" sz="1000">
                          <a:effectLst/>
                        </a:rPr>
                        <a:t>Sur</a:t>
                      </a:r>
                      <a:endParaRPr lang="nb-NO" sz="1200">
                        <a:effectLst/>
                        <a:latin typeface="Times New Roman" panose="02020603050405020304" pitchFamily="18" charset="0"/>
                        <a:ea typeface="Times New Roman" panose="02020603050405020304" pitchFamily="18" charset="0"/>
                      </a:endParaRPr>
                    </a:p>
                  </a:txBody>
                  <a:tcPr marL="68580" marR="68580" marT="25400" marB="254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nb-NO" sz="1000">
                          <a:effectLst/>
                        </a:rPr>
                        <a:t>Litt sur</a:t>
                      </a:r>
                      <a:endParaRPr lang="nb-NO" sz="1200">
                        <a:effectLst/>
                        <a:latin typeface="Times New Roman" panose="02020603050405020304" pitchFamily="18" charset="0"/>
                        <a:ea typeface="Times New Roman" panose="02020603050405020304" pitchFamily="18" charset="0"/>
                      </a:endParaRPr>
                    </a:p>
                  </a:txBody>
                  <a:tcPr marL="68580" marR="68580" marT="25400" marB="254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nb-NO" sz="1000">
                          <a:effectLst/>
                        </a:rPr>
                        <a:t>Litt blid</a:t>
                      </a:r>
                      <a:endParaRPr lang="nb-NO" sz="1200">
                        <a:effectLst/>
                        <a:latin typeface="Times New Roman" panose="02020603050405020304" pitchFamily="18" charset="0"/>
                        <a:ea typeface="Times New Roman" panose="02020603050405020304" pitchFamily="18" charset="0"/>
                      </a:endParaRPr>
                    </a:p>
                  </a:txBody>
                  <a:tcPr marL="68580" marR="68580" marT="25400" marB="254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nb-NO" sz="1000">
                          <a:effectLst/>
                        </a:rPr>
                        <a:t>Blid</a:t>
                      </a:r>
                      <a:endParaRPr lang="nb-NO" sz="1200">
                        <a:effectLst/>
                        <a:latin typeface="Times New Roman" panose="02020603050405020304" pitchFamily="18" charset="0"/>
                        <a:ea typeface="Times New Roman" panose="02020603050405020304" pitchFamily="18" charset="0"/>
                      </a:endParaRPr>
                    </a:p>
                  </a:txBody>
                  <a:tcPr marL="68580" marR="68580" marT="25400" marB="254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pPr>
                        <a:spcAft>
                          <a:spcPts val="0"/>
                        </a:spcAft>
                      </a:pPr>
                      <a:r>
                        <a:rPr lang="nb-NO" sz="1000" dirty="0">
                          <a:effectLst/>
                        </a:rPr>
                        <a:t>Jeg får aldri kjeft av de voksne i barnehagen</a:t>
                      </a:r>
                      <a:endParaRPr lang="nb-NO" sz="1200" dirty="0">
                        <a:effectLst/>
                        <a:latin typeface="Times New Roman" panose="02020603050405020304" pitchFamily="18" charset="0"/>
                        <a:ea typeface="Times New Roman" panose="02020603050405020304" pitchFamily="18" charset="0"/>
                      </a:endParaRPr>
                    </a:p>
                  </a:txBody>
                  <a:tcPr marL="68580" marR="68580" marT="25400" marB="254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nb-NO" sz="1050" dirty="0">
                          <a:effectLst/>
                        </a:rPr>
                        <a:t>4,69%</a:t>
                      </a:r>
                      <a:endParaRPr lang="nb-NO" sz="1400" dirty="0">
                        <a:effectLst/>
                        <a:latin typeface="Times New Roman" panose="02020603050405020304" pitchFamily="18" charset="0"/>
                        <a:ea typeface="Times New Roman" panose="02020603050405020304" pitchFamily="18" charset="0"/>
                      </a:endParaRPr>
                    </a:p>
                  </a:txBody>
                  <a:tcPr marL="68580" marR="68580" marT="25400" marB="254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nb-NO" sz="1050" dirty="0">
                          <a:effectLst/>
                        </a:rPr>
                        <a:t>7,59%</a:t>
                      </a:r>
                      <a:endParaRPr lang="nb-NO" sz="1400" dirty="0">
                        <a:effectLst/>
                        <a:latin typeface="Times New Roman" panose="02020603050405020304" pitchFamily="18" charset="0"/>
                        <a:ea typeface="Times New Roman" panose="02020603050405020304" pitchFamily="18" charset="0"/>
                      </a:endParaRPr>
                    </a:p>
                  </a:txBody>
                  <a:tcPr marL="68580" marR="68580" marT="25400" marB="254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nb-NO" sz="1050" dirty="0">
                          <a:effectLst/>
                        </a:rPr>
                        <a:t>25,74%</a:t>
                      </a:r>
                      <a:endParaRPr lang="nb-NO" sz="1400" dirty="0">
                        <a:effectLst/>
                        <a:latin typeface="Times New Roman" panose="02020603050405020304" pitchFamily="18" charset="0"/>
                        <a:ea typeface="Times New Roman" panose="02020603050405020304" pitchFamily="18" charset="0"/>
                      </a:endParaRPr>
                    </a:p>
                  </a:txBody>
                  <a:tcPr marL="68580" marR="68580" marT="25400" marB="254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nb-NO" sz="1050" dirty="0">
                          <a:effectLst/>
                        </a:rPr>
                        <a:t>61,98%</a:t>
                      </a:r>
                      <a:endParaRPr lang="nb-NO" sz="1400" dirty="0">
                        <a:effectLst/>
                        <a:latin typeface="Times New Roman" panose="02020603050405020304" pitchFamily="18" charset="0"/>
                        <a:ea typeface="Times New Roman" panose="02020603050405020304" pitchFamily="18" charset="0"/>
                      </a:endParaRPr>
                    </a:p>
                  </a:txBody>
                  <a:tcPr marL="68580" marR="68580" marT="25400" marB="254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7" name="Tabell 6"/>
          <p:cNvGraphicFramePr>
            <a:graphicFrameLocks noGrp="1"/>
          </p:cNvGraphicFramePr>
          <p:nvPr>
            <p:extLst>
              <p:ext uri="{D42A27DB-BD31-4B8C-83A1-F6EECF244321}">
                <p14:modId xmlns:p14="http://schemas.microsoft.com/office/powerpoint/2010/main" val="2978377001"/>
              </p:ext>
            </p:extLst>
          </p:nvPr>
        </p:nvGraphicFramePr>
        <p:xfrm>
          <a:off x="179512" y="2931790"/>
          <a:ext cx="4608512" cy="2037080"/>
        </p:xfrm>
        <a:graphic>
          <a:graphicData uri="http://schemas.openxmlformats.org/drawingml/2006/table">
            <a:tbl>
              <a:tblPr/>
              <a:tblGrid>
                <a:gridCol w="3672408"/>
                <a:gridCol w="936104"/>
              </a:tblGrid>
              <a:tr h="0">
                <a:tc>
                  <a:txBody>
                    <a:bodyPr/>
                    <a:lstStyle/>
                    <a:p>
                      <a:pPr>
                        <a:spcAft>
                          <a:spcPts val="0"/>
                        </a:spcAft>
                      </a:pPr>
                      <a:r>
                        <a:rPr lang="nb-NO" sz="1200" b="1" baseline="0" dirty="0" smtClean="0">
                          <a:effectLst/>
                          <a:latin typeface="Times New Roman" panose="02020603050405020304" pitchFamily="18" charset="0"/>
                          <a:ea typeface="Times New Roman" panose="02020603050405020304" pitchFamily="18" charset="0"/>
                        </a:rPr>
                        <a:t> </a:t>
                      </a:r>
                      <a:r>
                        <a:rPr lang="nb-NO" sz="1600" b="1" dirty="0" smtClean="0">
                          <a:effectLst/>
                          <a:latin typeface="Times New Roman" panose="02020603050405020304" pitchFamily="18" charset="0"/>
                          <a:ea typeface="Times New Roman" panose="02020603050405020304" pitchFamily="18" charset="0"/>
                        </a:rPr>
                        <a:t>Reliabilitetsanalyse</a:t>
                      </a:r>
                      <a:r>
                        <a:rPr lang="nb-NO" sz="1200" b="1" baseline="0" dirty="0" smtClean="0">
                          <a:effectLst/>
                          <a:latin typeface="Times New Roman" panose="02020603050405020304" pitchFamily="18" charset="0"/>
                          <a:ea typeface="Times New Roman" panose="02020603050405020304" pitchFamily="18" charset="0"/>
                        </a:rPr>
                        <a:t> </a:t>
                      </a:r>
                      <a:r>
                        <a:rPr lang="nb-NO" sz="1200" b="1" dirty="0" smtClean="0">
                          <a:effectLst/>
                          <a:latin typeface="Times New Roman" panose="02020603050405020304" pitchFamily="18" charset="0"/>
                          <a:ea typeface="Times New Roman" panose="02020603050405020304" pitchFamily="18" charset="0"/>
                        </a:rPr>
                        <a:t>,749</a:t>
                      </a:r>
                      <a:endParaRPr lang="nb-NO" sz="1200" b="1" dirty="0">
                        <a:effectLst/>
                        <a:latin typeface="Times New Roman" panose="02020603050405020304" pitchFamily="18" charset="0"/>
                        <a:ea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38100" marR="38100" algn="ctr">
                        <a:lnSpc>
                          <a:spcPct val="100000"/>
                        </a:lnSpc>
                        <a:spcAft>
                          <a:spcPts val="0"/>
                        </a:spcAft>
                      </a:pPr>
                      <a:r>
                        <a:rPr lang="nb-NO" sz="900" dirty="0" err="1">
                          <a:effectLst/>
                          <a:latin typeface="Arial" panose="020B0604020202020204" pitchFamily="34" charset="0"/>
                          <a:ea typeface="Times New Roman" panose="02020603050405020304" pitchFamily="18" charset="0"/>
                        </a:rPr>
                        <a:t>Cronbach's</a:t>
                      </a:r>
                      <a:r>
                        <a:rPr lang="nb-NO" sz="900" dirty="0">
                          <a:effectLst/>
                          <a:latin typeface="Arial" panose="020B0604020202020204" pitchFamily="34" charset="0"/>
                          <a:ea typeface="Times New Roman" panose="02020603050405020304" pitchFamily="18" charset="0"/>
                        </a:rPr>
                        <a:t> Alpha </a:t>
                      </a:r>
                      <a:r>
                        <a:rPr lang="nb-NO" sz="900" dirty="0" err="1">
                          <a:effectLst/>
                          <a:latin typeface="Arial" panose="020B0604020202020204" pitchFamily="34" charset="0"/>
                          <a:ea typeface="Times New Roman" panose="02020603050405020304" pitchFamily="18" charset="0"/>
                        </a:rPr>
                        <a:t>if</a:t>
                      </a:r>
                      <a:r>
                        <a:rPr lang="nb-NO" sz="900" dirty="0">
                          <a:effectLst/>
                          <a:latin typeface="Arial" panose="020B0604020202020204" pitchFamily="34" charset="0"/>
                          <a:ea typeface="Times New Roman" panose="02020603050405020304" pitchFamily="18" charset="0"/>
                        </a:rPr>
                        <a:t> Item </a:t>
                      </a:r>
                      <a:r>
                        <a:rPr lang="nb-NO" sz="900" dirty="0" err="1">
                          <a:effectLst/>
                          <a:latin typeface="Arial" panose="020B0604020202020204" pitchFamily="34" charset="0"/>
                          <a:ea typeface="Times New Roman" panose="02020603050405020304" pitchFamily="18" charset="0"/>
                        </a:rPr>
                        <a:t>Deleted</a:t>
                      </a:r>
                      <a:endParaRPr lang="nb-NO" sz="1200" dirty="0">
                        <a:effectLst/>
                        <a:latin typeface="Times New Roman" panose="02020603050405020304" pitchFamily="18" charset="0"/>
                        <a:ea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0">
                <a:tc>
                  <a:txBody>
                    <a:bodyPr/>
                    <a:lstStyle/>
                    <a:p>
                      <a:pPr marL="38100" marR="38100">
                        <a:lnSpc>
                          <a:spcPts val="1600"/>
                        </a:lnSpc>
                        <a:spcAft>
                          <a:spcPts val="0"/>
                        </a:spcAft>
                      </a:pPr>
                      <a:r>
                        <a:rPr lang="nb-NO" sz="900">
                          <a:solidFill>
                            <a:srgbClr val="264A60"/>
                          </a:solidFill>
                          <a:effectLst/>
                          <a:latin typeface="Arial" panose="020B0604020202020204" pitchFamily="34" charset="0"/>
                          <a:ea typeface="Times New Roman" panose="02020603050405020304" pitchFamily="18" charset="0"/>
                        </a:rPr>
                        <a:t>Jeg blir glad når voksne i barnehagen forteller at jeg har gjort noe bra</a:t>
                      </a:r>
                      <a:endParaRPr lang="nb-NO" sz="1200">
                        <a:effectLst/>
                        <a:latin typeface="Times New Roman" panose="02020603050405020304" pitchFamily="18" charset="0"/>
                        <a:ea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c>
                  <a:txBody>
                    <a:bodyPr/>
                    <a:lstStyle/>
                    <a:p>
                      <a:pPr marL="38100" marR="38100" algn="r">
                        <a:lnSpc>
                          <a:spcPts val="1600"/>
                        </a:lnSpc>
                        <a:spcAft>
                          <a:spcPts val="0"/>
                        </a:spcAft>
                      </a:pPr>
                      <a:r>
                        <a:rPr lang="nb-NO" sz="1200">
                          <a:solidFill>
                            <a:srgbClr val="010205"/>
                          </a:solidFill>
                          <a:effectLst/>
                          <a:latin typeface="Arial" panose="020B0604020202020204" pitchFamily="34" charset="0"/>
                          <a:ea typeface="Times New Roman" panose="02020603050405020304" pitchFamily="18" charset="0"/>
                        </a:rPr>
                        <a:t>,717</a:t>
                      </a:r>
                      <a:endParaRPr lang="nb-NO" sz="2000">
                        <a:effectLst/>
                        <a:latin typeface="Times New Roman" panose="02020603050405020304" pitchFamily="18" charset="0"/>
                        <a:ea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0">
                <a:tc>
                  <a:txBody>
                    <a:bodyPr/>
                    <a:lstStyle/>
                    <a:p>
                      <a:pPr marL="38100" marR="38100">
                        <a:lnSpc>
                          <a:spcPts val="1600"/>
                        </a:lnSpc>
                        <a:spcAft>
                          <a:spcPts val="0"/>
                        </a:spcAft>
                      </a:pPr>
                      <a:r>
                        <a:rPr lang="nb-NO" sz="900" b="1">
                          <a:solidFill>
                            <a:srgbClr val="264A60"/>
                          </a:solidFill>
                          <a:effectLst/>
                          <a:latin typeface="Arial" panose="020B0604020202020204" pitchFamily="34" charset="0"/>
                          <a:ea typeface="Times New Roman" panose="02020603050405020304" pitchFamily="18" charset="0"/>
                        </a:rPr>
                        <a:t>Jeg får aldri kjeft av de voksne i barnehagen</a:t>
                      </a:r>
                      <a:endParaRPr lang="nb-NO" sz="1200" b="1">
                        <a:effectLst/>
                        <a:latin typeface="Times New Roman" panose="02020603050405020304" pitchFamily="18" charset="0"/>
                        <a:ea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c>
                  <a:txBody>
                    <a:bodyPr/>
                    <a:lstStyle/>
                    <a:p>
                      <a:pPr marL="38100" marR="38100" algn="r">
                        <a:lnSpc>
                          <a:spcPts val="1600"/>
                        </a:lnSpc>
                        <a:spcAft>
                          <a:spcPts val="0"/>
                        </a:spcAft>
                      </a:pPr>
                      <a:r>
                        <a:rPr lang="nb-NO" sz="1200" b="1" dirty="0">
                          <a:solidFill>
                            <a:srgbClr val="010205"/>
                          </a:solidFill>
                          <a:effectLst/>
                          <a:latin typeface="Arial" panose="020B0604020202020204" pitchFamily="34" charset="0"/>
                          <a:ea typeface="Times New Roman" panose="02020603050405020304" pitchFamily="18" charset="0"/>
                        </a:rPr>
                        <a:t>,740</a:t>
                      </a:r>
                      <a:endParaRPr lang="nb-NO" sz="2000" b="1" dirty="0">
                        <a:effectLst/>
                        <a:latin typeface="Times New Roman" panose="02020603050405020304" pitchFamily="18" charset="0"/>
                        <a:ea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0">
                <a:tc>
                  <a:txBody>
                    <a:bodyPr/>
                    <a:lstStyle/>
                    <a:p>
                      <a:pPr marL="38100" marR="38100">
                        <a:lnSpc>
                          <a:spcPts val="1600"/>
                        </a:lnSpc>
                        <a:spcAft>
                          <a:spcPts val="0"/>
                        </a:spcAft>
                      </a:pPr>
                      <a:r>
                        <a:rPr lang="nb-NO" sz="900" dirty="0">
                          <a:solidFill>
                            <a:srgbClr val="264A60"/>
                          </a:solidFill>
                          <a:effectLst/>
                          <a:latin typeface="Arial" panose="020B0604020202020204" pitchFamily="34" charset="0"/>
                          <a:ea typeface="Times New Roman" panose="02020603050405020304" pitchFamily="18" charset="0"/>
                        </a:rPr>
                        <a:t>Jeg har det fint sammen med de voksne i barnehagen</a:t>
                      </a:r>
                      <a:endParaRPr lang="nb-NO" sz="1200" dirty="0">
                        <a:effectLst/>
                        <a:latin typeface="Times New Roman" panose="02020603050405020304" pitchFamily="18" charset="0"/>
                        <a:ea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c>
                  <a:txBody>
                    <a:bodyPr/>
                    <a:lstStyle/>
                    <a:p>
                      <a:pPr marL="38100" marR="38100" algn="r">
                        <a:lnSpc>
                          <a:spcPts val="1600"/>
                        </a:lnSpc>
                        <a:spcAft>
                          <a:spcPts val="0"/>
                        </a:spcAft>
                      </a:pPr>
                      <a:r>
                        <a:rPr lang="nb-NO" sz="1200">
                          <a:solidFill>
                            <a:srgbClr val="010205"/>
                          </a:solidFill>
                          <a:effectLst/>
                          <a:latin typeface="Arial" panose="020B0604020202020204" pitchFamily="34" charset="0"/>
                          <a:ea typeface="Times New Roman" panose="02020603050405020304" pitchFamily="18" charset="0"/>
                        </a:rPr>
                        <a:t>,718</a:t>
                      </a:r>
                      <a:endParaRPr lang="nb-NO" sz="2000">
                        <a:effectLst/>
                        <a:latin typeface="Times New Roman" panose="02020603050405020304" pitchFamily="18" charset="0"/>
                        <a:ea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0">
                <a:tc>
                  <a:txBody>
                    <a:bodyPr/>
                    <a:lstStyle/>
                    <a:p>
                      <a:pPr marL="38100" marR="38100">
                        <a:lnSpc>
                          <a:spcPts val="1600"/>
                        </a:lnSpc>
                        <a:spcAft>
                          <a:spcPts val="0"/>
                        </a:spcAft>
                      </a:pPr>
                      <a:r>
                        <a:rPr lang="nb-NO" sz="900">
                          <a:solidFill>
                            <a:srgbClr val="264A60"/>
                          </a:solidFill>
                          <a:effectLst/>
                          <a:latin typeface="Arial" panose="020B0604020202020204" pitchFamily="34" charset="0"/>
                          <a:ea typeface="Times New Roman" panose="02020603050405020304" pitchFamily="18" charset="0"/>
                        </a:rPr>
                        <a:t>Når jeg blir lei meg liker jeg å få trøst av de voksne i barnehagen</a:t>
                      </a:r>
                      <a:endParaRPr lang="nb-NO" sz="1200">
                        <a:effectLst/>
                        <a:latin typeface="Times New Roman" panose="02020603050405020304" pitchFamily="18" charset="0"/>
                        <a:ea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c>
                  <a:txBody>
                    <a:bodyPr/>
                    <a:lstStyle/>
                    <a:p>
                      <a:pPr marL="38100" marR="38100" algn="r">
                        <a:lnSpc>
                          <a:spcPts val="1600"/>
                        </a:lnSpc>
                        <a:spcAft>
                          <a:spcPts val="0"/>
                        </a:spcAft>
                      </a:pPr>
                      <a:r>
                        <a:rPr lang="nb-NO" sz="1200">
                          <a:solidFill>
                            <a:srgbClr val="010205"/>
                          </a:solidFill>
                          <a:effectLst/>
                          <a:latin typeface="Arial" panose="020B0604020202020204" pitchFamily="34" charset="0"/>
                          <a:ea typeface="Times New Roman" panose="02020603050405020304" pitchFamily="18" charset="0"/>
                        </a:rPr>
                        <a:t>,737</a:t>
                      </a:r>
                      <a:endParaRPr lang="nb-NO" sz="2000">
                        <a:effectLst/>
                        <a:latin typeface="Times New Roman" panose="02020603050405020304" pitchFamily="18" charset="0"/>
                        <a:ea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0">
                <a:tc>
                  <a:txBody>
                    <a:bodyPr/>
                    <a:lstStyle/>
                    <a:p>
                      <a:pPr marL="38100" marR="38100">
                        <a:lnSpc>
                          <a:spcPts val="1600"/>
                        </a:lnSpc>
                        <a:spcAft>
                          <a:spcPts val="0"/>
                        </a:spcAft>
                      </a:pPr>
                      <a:r>
                        <a:rPr lang="nb-NO" sz="900">
                          <a:solidFill>
                            <a:srgbClr val="264A60"/>
                          </a:solidFill>
                          <a:effectLst/>
                          <a:latin typeface="Arial" panose="020B0604020202020204" pitchFamily="34" charset="0"/>
                          <a:ea typeface="Times New Roman" panose="02020603050405020304" pitchFamily="18" charset="0"/>
                        </a:rPr>
                        <a:t>De voksne i barnehagen hører på meg når jeg har noe å fortelle</a:t>
                      </a:r>
                      <a:endParaRPr lang="nb-NO" sz="1200">
                        <a:effectLst/>
                        <a:latin typeface="Times New Roman" panose="02020603050405020304" pitchFamily="18" charset="0"/>
                        <a:ea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c>
                  <a:txBody>
                    <a:bodyPr/>
                    <a:lstStyle/>
                    <a:p>
                      <a:pPr marL="38100" marR="38100" algn="r">
                        <a:lnSpc>
                          <a:spcPts val="1600"/>
                        </a:lnSpc>
                        <a:spcAft>
                          <a:spcPts val="0"/>
                        </a:spcAft>
                      </a:pPr>
                      <a:r>
                        <a:rPr lang="nb-NO" sz="1200">
                          <a:solidFill>
                            <a:srgbClr val="010205"/>
                          </a:solidFill>
                          <a:effectLst/>
                          <a:latin typeface="Arial" panose="020B0604020202020204" pitchFamily="34" charset="0"/>
                          <a:ea typeface="Times New Roman" panose="02020603050405020304" pitchFamily="18" charset="0"/>
                        </a:rPr>
                        <a:t>,712</a:t>
                      </a:r>
                      <a:endParaRPr lang="nb-NO" sz="2000">
                        <a:effectLst/>
                        <a:latin typeface="Times New Roman" panose="02020603050405020304" pitchFamily="18" charset="0"/>
                        <a:ea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0">
                <a:tc>
                  <a:txBody>
                    <a:bodyPr/>
                    <a:lstStyle/>
                    <a:p>
                      <a:pPr marL="38100" marR="38100">
                        <a:lnSpc>
                          <a:spcPts val="1600"/>
                        </a:lnSpc>
                        <a:spcAft>
                          <a:spcPts val="0"/>
                        </a:spcAft>
                      </a:pPr>
                      <a:r>
                        <a:rPr lang="nb-NO" sz="900">
                          <a:solidFill>
                            <a:srgbClr val="264A60"/>
                          </a:solidFill>
                          <a:effectLst/>
                          <a:latin typeface="Arial" panose="020B0604020202020204" pitchFamily="34" charset="0"/>
                          <a:ea typeface="Times New Roman" panose="02020603050405020304" pitchFamily="18" charset="0"/>
                        </a:rPr>
                        <a:t>Jeg blir aldri sint på de voksne i barnehagen</a:t>
                      </a:r>
                      <a:endParaRPr lang="nb-NO" sz="1200">
                        <a:effectLst/>
                        <a:latin typeface="Times New Roman" panose="02020603050405020304" pitchFamily="18" charset="0"/>
                        <a:ea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c>
                  <a:txBody>
                    <a:bodyPr/>
                    <a:lstStyle/>
                    <a:p>
                      <a:pPr marL="38100" marR="38100" algn="r">
                        <a:lnSpc>
                          <a:spcPts val="1600"/>
                        </a:lnSpc>
                        <a:spcAft>
                          <a:spcPts val="0"/>
                        </a:spcAft>
                      </a:pPr>
                      <a:r>
                        <a:rPr lang="nb-NO" sz="1200">
                          <a:solidFill>
                            <a:srgbClr val="010205"/>
                          </a:solidFill>
                          <a:effectLst/>
                          <a:latin typeface="Arial" panose="020B0604020202020204" pitchFamily="34" charset="0"/>
                          <a:ea typeface="Times New Roman" panose="02020603050405020304" pitchFamily="18" charset="0"/>
                        </a:rPr>
                        <a:t>,727</a:t>
                      </a:r>
                      <a:endParaRPr lang="nb-NO" sz="2000">
                        <a:effectLst/>
                        <a:latin typeface="Times New Roman" panose="02020603050405020304" pitchFamily="18" charset="0"/>
                        <a:ea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0">
                <a:tc>
                  <a:txBody>
                    <a:bodyPr/>
                    <a:lstStyle/>
                    <a:p>
                      <a:pPr marL="38100" marR="38100">
                        <a:lnSpc>
                          <a:spcPts val="1600"/>
                        </a:lnSpc>
                        <a:spcAft>
                          <a:spcPts val="0"/>
                        </a:spcAft>
                      </a:pPr>
                      <a:r>
                        <a:rPr lang="nb-NO" sz="900">
                          <a:solidFill>
                            <a:srgbClr val="264A60"/>
                          </a:solidFill>
                          <a:effectLst/>
                          <a:latin typeface="Arial" panose="020B0604020202020204" pitchFamily="34" charset="0"/>
                          <a:ea typeface="Times New Roman" panose="02020603050405020304" pitchFamily="18" charset="0"/>
                        </a:rPr>
                        <a:t>De voksne i barnehagen sier at jeg er flink når jeg har gjort noe bra</a:t>
                      </a:r>
                      <a:endParaRPr lang="nb-NO" sz="1200">
                        <a:effectLst/>
                        <a:latin typeface="Times New Roman" panose="02020603050405020304" pitchFamily="18" charset="0"/>
                        <a:ea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c>
                  <a:txBody>
                    <a:bodyPr/>
                    <a:lstStyle/>
                    <a:p>
                      <a:pPr marL="38100" marR="38100" algn="r">
                        <a:lnSpc>
                          <a:spcPts val="1600"/>
                        </a:lnSpc>
                        <a:spcAft>
                          <a:spcPts val="0"/>
                        </a:spcAft>
                      </a:pPr>
                      <a:r>
                        <a:rPr lang="nb-NO" sz="1200">
                          <a:solidFill>
                            <a:srgbClr val="010205"/>
                          </a:solidFill>
                          <a:effectLst/>
                          <a:latin typeface="Arial" panose="020B0604020202020204" pitchFamily="34" charset="0"/>
                          <a:ea typeface="Times New Roman" panose="02020603050405020304" pitchFamily="18" charset="0"/>
                        </a:rPr>
                        <a:t>,723</a:t>
                      </a:r>
                      <a:endParaRPr lang="nb-NO" sz="2000">
                        <a:effectLst/>
                        <a:latin typeface="Times New Roman" panose="02020603050405020304" pitchFamily="18" charset="0"/>
                        <a:ea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0">
                <a:tc>
                  <a:txBody>
                    <a:bodyPr/>
                    <a:lstStyle/>
                    <a:p>
                      <a:pPr marL="38100" marR="38100">
                        <a:lnSpc>
                          <a:spcPts val="1600"/>
                        </a:lnSpc>
                        <a:spcAft>
                          <a:spcPts val="0"/>
                        </a:spcAft>
                      </a:pPr>
                      <a:r>
                        <a:rPr lang="nb-NO" sz="900">
                          <a:solidFill>
                            <a:srgbClr val="264A60"/>
                          </a:solidFill>
                          <a:effectLst/>
                          <a:latin typeface="Arial" panose="020B0604020202020204" pitchFamily="34" charset="0"/>
                          <a:ea typeface="Times New Roman" panose="02020603050405020304" pitchFamily="18" charset="0"/>
                        </a:rPr>
                        <a:t>Jeg liker de voksne i barnehagen</a:t>
                      </a:r>
                      <a:endParaRPr lang="nb-NO" sz="1200">
                        <a:effectLst/>
                        <a:latin typeface="Times New Roman" panose="02020603050405020304" pitchFamily="18" charset="0"/>
                        <a:ea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c>
                  <a:txBody>
                    <a:bodyPr/>
                    <a:lstStyle/>
                    <a:p>
                      <a:pPr marL="38100" marR="38100" algn="r">
                        <a:lnSpc>
                          <a:spcPts val="1600"/>
                        </a:lnSpc>
                        <a:spcAft>
                          <a:spcPts val="0"/>
                        </a:spcAft>
                      </a:pPr>
                      <a:r>
                        <a:rPr lang="nb-NO" sz="1200" dirty="0">
                          <a:solidFill>
                            <a:srgbClr val="010205"/>
                          </a:solidFill>
                          <a:effectLst/>
                          <a:latin typeface="Arial" panose="020B0604020202020204" pitchFamily="34" charset="0"/>
                          <a:ea typeface="Times New Roman" panose="02020603050405020304" pitchFamily="18" charset="0"/>
                        </a:rPr>
                        <a:t>,710</a:t>
                      </a:r>
                      <a:endParaRPr lang="nb-NO" sz="2000" dirty="0">
                        <a:effectLst/>
                        <a:latin typeface="Times New Roman" panose="02020603050405020304" pitchFamily="18" charset="0"/>
                        <a:ea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sp>
        <p:nvSpPr>
          <p:cNvPr id="8" name="TekstSylinder 7"/>
          <p:cNvSpPr txBox="1"/>
          <p:nvPr/>
        </p:nvSpPr>
        <p:spPr>
          <a:xfrm>
            <a:off x="179511" y="915566"/>
            <a:ext cx="8712971" cy="2000548"/>
          </a:xfrm>
          <a:prstGeom prst="rect">
            <a:avLst/>
          </a:prstGeom>
          <a:noFill/>
        </p:spPr>
        <p:txBody>
          <a:bodyPr wrap="square" rtlCol="0">
            <a:spAutoFit/>
          </a:bodyPr>
          <a:lstStyle/>
          <a:p>
            <a:pPr marL="285750" indent="-285750">
              <a:buFont typeface="Arial" panose="020B0604020202020204" pitchFamily="34" charset="0"/>
              <a:buChar char="•"/>
            </a:pPr>
            <a:r>
              <a:rPr lang="nb-NO" sz="1600" dirty="0" smtClean="0"/>
              <a:t>Spørsmålet: </a:t>
            </a:r>
            <a:r>
              <a:rPr lang="nb-NO" sz="1600" b="1" dirty="0" smtClean="0"/>
              <a:t>Jeg får aldri </a:t>
            </a:r>
            <a:r>
              <a:rPr lang="nb-NO" sz="1600" b="1" u="sng" dirty="0" smtClean="0"/>
              <a:t>kjeft</a:t>
            </a:r>
            <a:r>
              <a:rPr lang="nb-NO" sz="1600" b="1" dirty="0" smtClean="0"/>
              <a:t> av de voksne i barnehagen</a:t>
            </a:r>
            <a:r>
              <a:rPr lang="nb-NO" sz="1600" dirty="0" smtClean="0"/>
              <a:t> (</a:t>
            </a:r>
            <a:r>
              <a:rPr lang="nb-NO" sz="1200" dirty="0" smtClean="0"/>
              <a:t>Relasjon mellom barn og voksen)</a:t>
            </a:r>
          </a:p>
          <a:p>
            <a:pPr marL="285750" indent="-285750">
              <a:buFont typeface="Arial" panose="020B0604020202020204" pitchFamily="34" charset="0"/>
              <a:buChar char="•"/>
            </a:pPr>
            <a:r>
              <a:rPr lang="nb-NO" sz="1600" dirty="0" smtClean="0"/>
              <a:t>Teoretisk/empirisk forankring, (</a:t>
            </a:r>
            <a:r>
              <a:rPr lang="nb-NO" sz="1200" dirty="0" err="1" smtClean="0"/>
              <a:t>f.eks.May</a:t>
            </a:r>
            <a:r>
              <a:rPr lang="nb-NO" sz="1200" dirty="0" smtClean="0"/>
              <a:t> Britt </a:t>
            </a:r>
            <a:r>
              <a:rPr lang="nb-NO" sz="1200" dirty="0" err="1" smtClean="0"/>
              <a:t>Drugli</a:t>
            </a:r>
            <a:r>
              <a:rPr lang="nb-NO" sz="1200" dirty="0" smtClean="0"/>
              <a:t>). Sammenheng med trivsel, personlig utvikling, relasjoner mellom barn.  </a:t>
            </a:r>
          </a:p>
          <a:p>
            <a:pPr marL="285750" indent="-285750">
              <a:buFont typeface="Arial" panose="020B0604020202020204" pitchFamily="34" charset="0"/>
              <a:buChar char="•"/>
            </a:pPr>
            <a:r>
              <a:rPr lang="nb-NO" sz="1600" dirty="0"/>
              <a:t>Etablert </a:t>
            </a:r>
            <a:r>
              <a:rPr lang="nb-NO" sz="1600"/>
              <a:t>måleinstrument </a:t>
            </a:r>
            <a:r>
              <a:rPr lang="nb-NO" sz="1600" smtClean="0"/>
              <a:t>med </a:t>
            </a:r>
            <a:r>
              <a:rPr lang="nb-NO" sz="1600" dirty="0" smtClean="0"/>
              <a:t>1 faktor </a:t>
            </a:r>
            <a:r>
              <a:rPr lang="nb-NO" sz="1200" dirty="0" smtClean="0"/>
              <a:t>(</a:t>
            </a:r>
            <a:r>
              <a:rPr lang="nb-NO" sz="1200" dirty="0" err="1" smtClean="0"/>
              <a:t>Moos&amp;Trickett</a:t>
            </a:r>
            <a:r>
              <a:rPr lang="nb-NO" sz="1200" dirty="0" smtClean="0"/>
              <a:t> 1974)</a:t>
            </a:r>
          </a:p>
          <a:p>
            <a:pPr marL="285750" indent="-285750">
              <a:buFont typeface="Arial" panose="020B0604020202020204" pitchFamily="34" charset="0"/>
              <a:buChar char="•"/>
            </a:pPr>
            <a:r>
              <a:rPr lang="nb-NO" sz="1600" dirty="0" smtClean="0"/>
              <a:t>Statistiske analyser: </a:t>
            </a:r>
          </a:p>
          <a:p>
            <a:pPr marL="742950" lvl="1" indent="-285750">
              <a:buFont typeface="Arial" panose="020B0604020202020204" pitchFamily="34" charset="0"/>
              <a:buChar char="•"/>
            </a:pPr>
            <a:r>
              <a:rPr lang="nb-NO" sz="1600" dirty="0" smtClean="0"/>
              <a:t>faktor </a:t>
            </a:r>
          </a:p>
          <a:p>
            <a:pPr marL="742950" lvl="1" indent="-285750">
              <a:buFont typeface="Arial" panose="020B0604020202020204" pitchFamily="34" charset="0"/>
              <a:buChar char="•"/>
            </a:pPr>
            <a:r>
              <a:rPr lang="nb-NO" sz="1600" dirty="0" smtClean="0"/>
              <a:t>reliabilitet </a:t>
            </a:r>
            <a:r>
              <a:rPr lang="nb-NO" sz="1200" dirty="0" smtClean="0"/>
              <a:t>(pålitelig, stabilt), </a:t>
            </a:r>
          </a:p>
          <a:p>
            <a:pPr marL="742950" lvl="1" indent="-285750">
              <a:buFont typeface="Arial" panose="020B0604020202020204" pitchFamily="34" charset="0"/>
              <a:buChar char="•"/>
            </a:pPr>
            <a:r>
              <a:rPr lang="nb-NO" sz="1600" dirty="0"/>
              <a:t>f</a:t>
            </a:r>
            <a:r>
              <a:rPr lang="nb-NO" sz="1600" dirty="0" smtClean="0"/>
              <a:t>rekvens</a:t>
            </a:r>
            <a:endParaRPr lang="nb-NO" sz="1200" dirty="0"/>
          </a:p>
        </p:txBody>
      </p:sp>
      <p:graphicFrame>
        <p:nvGraphicFramePr>
          <p:cNvPr id="5" name="Tabell 4"/>
          <p:cNvGraphicFramePr>
            <a:graphicFrameLocks noGrp="1"/>
          </p:cNvGraphicFramePr>
          <p:nvPr>
            <p:extLst>
              <p:ext uri="{D42A27DB-BD31-4B8C-83A1-F6EECF244321}">
                <p14:modId xmlns:p14="http://schemas.microsoft.com/office/powerpoint/2010/main" val="2091667788"/>
              </p:ext>
            </p:extLst>
          </p:nvPr>
        </p:nvGraphicFramePr>
        <p:xfrm>
          <a:off x="5004048" y="2941435"/>
          <a:ext cx="3600400" cy="457200"/>
        </p:xfrm>
        <a:graphic>
          <a:graphicData uri="http://schemas.openxmlformats.org/drawingml/2006/table">
            <a:tbl>
              <a:tblPr firstRow="1" bandRow="1">
                <a:tableStyleId>{5C22544A-7EE6-4342-B048-85BDC9FD1C3A}</a:tableStyleId>
              </a:tblPr>
              <a:tblGrid>
                <a:gridCol w="1800200"/>
                <a:gridCol w="1800200"/>
              </a:tblGrid>
              <a:tr h="370840">
                <a:tc>
                  <a:txBody>
                    <a:bodyPr/>
                    <a:lstStyle/>
                    <a:p>
                      <a:r>
                        <a:rPr lang="nb-NO" dirty="0" smtClean="0"/>
                        <a:t>Faktoranalyse</a:t>
                      </a:r>
                      <a:endParaRPr lang="nb-NO"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dirty="0" smtClean="0"/>
                        <a:t>1 faktor </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dirty="0" err="1" smtClean="0"/>
                        <a:t>eigenvalues</a:t>
                      </a:r>
                      <a:r>
                        <a:rPr lang="nb-NO" sz="1200" dirty="0" smtClean="0"/>
                        <a:t> 37,64 %</a:t>
                      </a:r>
                    </a:p>
                  </a:txBody>
                  <a:tcPr/>
                </a:tc>
              </a:tr>
            </a:tbl>
          </a:graphicData>
        </a:graphic>
      </p:graphicFrame>
    </p:spTree>
    <p:extLst>
      <p:ext uri="{BB962C8B-B14F-4D97-AF65-F5344CB8AC3E}">
        <p14:creationId xmlns:p14="http://schemas.microsoft.com/office/powerpoint/2010/main" val="323333200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p>
            <a:endParaRPr lang="nb-NO" sz="3200" dirty="0"/>
          </a:p>
        </p:txBody>
      </p:sp>
      <p:sp>
        <p:nvSpPr>
          <p:cNvPr id="3" name="Plassholder for innhold 2"/>
          <p:cNvSpPr>
            <a:spLocks noGrp="1"/>
          </p:cNvSpPr>
          <p:nvPr>
            <p:ph idx="1"/>
          </p:nvPr>
        </p:nvSpPr>
        <p:spPr/>
        <p:txBody>
          <a:bodyPr/>
          <a:lstStyle/>
          <a:p>
            <a:endParaRPr lang="nb-NO" dirty="0" smtClean="0"/>
          </a:p>
          <a:p>
            <a:endParaRPr lang="nb-NO" dirty="0"/>
          </a:p>
          <a:p>
            <a:pPr marL="0" indent="0" algn="ctr">
              <a:buNone/>
            </a:pPr>
            <a:r>
              <a:rPr lang="nb-NO" sz="3600" dirty="0"/>
              <a:t>Pedagogisk analyse</a:t>
            </a:r>
          </a:p>
        </p:txBody>
      </p:sp>
    </p:spTree>
    <p:extLst>
      <p:ext uri="{BB962C8B-B14F-4D97-AF65-F5344CB8AC3E}">
        <p14:creationId xmlns:p14="http://schemas.microsoft.com/office/powerpoint/2010/main" val="398891045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fontScale="90000"/>
          </a:bodyPr>
          <a:lstStyle/>
          <a:p>
            <a:r>
              <a:rPr lang="nb-NO" altLang="nb-NO" dirty="0"/>
              <a:t>Pedagogisk </a:t>
            </a:r>
            <a:r>
              <a:rPr lang="nb-NO" altLang="nb-NO" dirty="0" smtClean="0"/>
              <a:t>analyse</a:t>
            </a:r>
            <a:r>
              <a:rPr lang="nb-NO" altLang="nb-NO" sz="900" dirty="0"/>
              <a:t/>
            </a:r>
            <a:br>
              <a:rPr lang="nb-NO" altLang="nb-NO" sz="900" dirty="0"/>
            </a:br>
            <a:r>
              <a:rPr lang="nb-NO" altLang="nb-NO" sz="900" dirty="0"/>
              <a:t/>
            </a:r>
            <a:br>
              <a:rPr lang="nb-NO" altLang="nb-NO" sz="900" dirty="0"/>
            </a:br>
            <a:endParaRPr lang="nb-NO" sz="900" dirty="0"/>
          </a:p>
        </p:txBody>
      </p:sp>
      <p:sp>
        <p:nvSpPr>
          <p:cNvPr id="3" name="Plassholder for innhold 2"/>
          <p:cNvSpPr>
            <a:spLocks noGrp="1"/>
          </p:cNvSpPr>
          <p:nvPr>
            <p:ph idx="1"/>
          </p:nvPr>
        </p:nvSpPr>
        <p:spPr/>
        <p:txBody>
          <a:bodyPr>
            <a:normAutofit/>
          </a:bodyPr>
          <a:lstStyle/>
          <a:p>
            <a:pPr>
              <a:buBlip>
                <a:blip r:embed="rId2"/>
              </a:buBlip>
            </a:pPr>
            <a:r>
              <a:rPr lang="nb-NO" sz="2000" dirty="0"/>
              <a:t>Pedagogisk analyse er en modell for å analysere ulike typer av utfordringer eller problemer i </a:t>
            </a:r>
            <a:r>
              <a:rPr lang="nb-NO" sz="2000" dirty="0" smtClean="0"/>
              <a:t>barnehage og skole </a:t>
            </a:r>
            <a:r>
              <a:rPr lang="nb-NO" sz="2000" dirty="0"/>
              <a:t>(Nordahl, </a:t>
            </a:r>
            <a:r>
              <a:rPr lang="nb-NO" sz="2000" dirty="0" smtClean="0"/>
              <a:t>2012).</a:t>
            </a:r>
          </a:p>
          <a:p>
            <a:pPr>
              <a:buBlip>
                <a:blip r:embed="rId2"/>
              </a:buBlip>
            </a:pPr>
            <a:r>
              <a:rPr lang="nb-NO" altLang="nb-NO" sz="2000" dirty="0"/>
              <a:t>Fokuset rettes mot interaksjonen mellom </a:t>
            </a:r>
            <a:r>
              <a:rPr lang="nb-NO" altLang="nb-NO" sz="2000" dirty="0" smtClean="0"/>
              <a:t>individet </a:t>
            </a:r>
            <a:r>
              <a:rPr lang="nb-NO" altLang="nb-NO" sz="2000" dirty="0"/>
              <a:t>og omgivelsene</a:t>
            </a:r>
            <a:r>
              <a:rPr lang="nb-NO" altLang="nb-NO" sz="2000" dirty="0" smtClean="0"/>
              <a:t>.</a:t>
            </a:r>
            <a:r>
              <a:rPr lang="nb-NO" sz="2000" dirty="0" smtClean="0"/>
              <a:t> </a:t>
            </a:r>
          </a:p>
          <a:p>
            <a:pPr>
              <a:buBlip>
                <a:blip r:embed="rId2"/>
              </a:buBlip>
            </a:pPr>
            <a:r>
              <a:rPr lang="nb-NO" sz="2000" dirty="0" smtClean="0"/>
              <a:t>Det </a:t>
            </a:r>
            <a:r>
              <a:rPr lang="nb-NO" sz="2000" dirty="0"/>
              <a:t>er </a:t>
            </a:r>
            <a:r>
              <a:rPr lang="nb-NO" sz="2000" dirty="0" smtClean="0"/>
              <a:t>et verktøy for </a:t>
            </a:r>
            <a:r>
              <a:rPr lang="nb-NO" sz="2000" dirty="0"/>
              <a:t>analyse der hensikten er å få en eksplisitt forståelse av de faktorer som utløser, påvirker og opprettholder </a:t>
            </a:r>
            <a:r>
              <a:rPr lang="nb-NO" sz="2000" dirty="0" smtClean="0"/>
              <a:t>utfordringer </a:t>
            </a:r>
            <a:r>
              <a:rPr lang="nb-NO" sz="2000" dirty="0"/>
              <a:t>i </a:t>
            </a:r>
            <a:r>
              <a:rPr lang="nb-NO" sz="2000" dirty="0" smtClean="0"/>
              <a:t>barnehage og skole </a:t>
            </a:r>
            <a:r>
              <a:rPr lang="nb-NO" altLang="nb-NO" sz="2000" u="sng" dirty="0" smtClean="0"/>
              <a:t>før</a:t>
            </a:r>
            <a:r>
              <a:rPr lang="nb-NO" altLang="nb-NO" sz="2000" dirty="0" smtClean="0"/>
              <a:t> </a:t>
            </a:r>
            <a:r>
              <a:rPr lang="nb-NO" altLang="nb-NO" sz="2000" dirty="0"/>
              <a:t>en utvikler tiltak</a:t>
            </a:r>
            <a:r>
              <a:rPr lang="nb-NO" altLang="nb-NO" sz="2000" dirty="0" smtClean="0"/>
              <a:t>.</a:t>
            </a:r>
            <a:endParaRPr lang="nb-NO" sz="2000" dirty="0" smtClean="0"/>
          </a:p>
          <a:p>
            <a:pPr>
              <a:buBlip>
                <a:blip r:embed="rId2"/>
              </a:buBlip>
            </a:pPr>
            <a:r>
              <a:rPr lang="nb-NO" sz="2000" dirty="0"/>
              <a:t>G</a:t>
            </a:r>
            <a:r>
              <a:rPr lang="nb-NO" sz="2000" dirty="0" smtClean="0"/>
              <a:t>jennom </a:t>
            </a:r>
            <a:r>
              <a:rPr lang="nb-NO" sz="2000" dirty="0"/>
              <a:t>bruk av modellen utvikles og gjennomføres </a:t>
            </a:r>
            <a:r>
              <a:rPr lang="nb-NO" sz="2000" dirty="0" smtClean="0"/>
              <a:t>det deretter tiltak </a:t>
            </a:r>
            <a:r>
              <a:rPr lang="nb-NO" sz="2000" dirty="0"/>
              <a:t>og strategier som bidrar til at utfordringene blir mindre og resultatene bedre. </a:t>
            </a:r>
            <a:endParaRPr lang="nb-NO" sz="2000" dirty="0" smtClean="0"/>
          </a:p>
          <a:p>
            <a:endParaRPr lang="nb-NO" altLang="nb-NO" dirty="0"/>
          </a:p>
          <a:p>
            <a:pPr marL="0" indent="0">
              <a:buNone/>
            </a:pPr>
            <a:endParaRPr lang="nb-NO" dirty="0"/>
          </a:p>
        </p:txBody>
      </p:sp>
      <p:sp>
        <p:nvSpPr>
          <p:cNvPr id="4" name="Plassholder for bunntekst 3"/>
          <p:cNvSpPr>
            <a:spLocks noGrp="1"/>
          </p:cNvSpPr>
          <p:nvPr>
            <p:ph type="ftr" sz="quarter" idx="4294967295"/>
          </p:nvPr>
        </p:nvSpPr>
        <p:spPr>
          <a:xfrm>
            <a:off x="1412082" y="4782741"/>
            <a:ext cx="4156472" cy="198834"/>
          </a:xfrm>
          <a:prstGeom prst="rect">
            <a:avLst/>
          </a:prstGeom>
        </p:spPr>
        <p:txBody>
          <a:bodyPr/>
          <a:lstStyle/>
          <a:p>
            <a:r>
              <a:rPr lang="nb-NO" smtClean="0"/>
              <a:t>REDIGERES I TOPP-/BUNNTEKST</a:t>
            </a:r>
            <a:endParaRPr lang="nb-NO"/>
          </a:p>
        </p:txBody>
      </p:sp>
    </p:spTree>
    <p:extLst>
      <p:ext uri="{BB962C8B-B14F-4D97-AF65-F5344CB8AC3E}">
        <p14:creationId xmlns:p14="http://schemas.microsoft.com/office/powerpoint/2010/main" val="263063298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2"/>
          <p:cNvSpPr>
            <a:spLocks noGrp="1" noChangeArrowheads="1"/>
          </p:cNvSpPr>
          <p:nvPr>
            <p:ph type="title"/>
          </p:nvPr>
        </p:nvSpPr>
        <p:spPr/>
        <p:txBody>
          <a:bodyPr/>
          <a:lstStyle/>
          <a:p>
            <a:pPr eaLnBrk="1" hangingPunct="1"/>
            <a:r>
              <a:rPr lang="nb-NO" altLang="x-none" sz="2700" dirty="0" smtClean="0">
                <a:ea typeface="ＭＳ Ｐゴシック" charset="-128"/>
              </a:rPr>
              <a:t>Analysemodell</a:t>
            </a:r>
            <a:endParaRPr lang="nb-NO" altLang="x-none" sz="2700" dirty="0">
              <a:ea typeface="ＭＳ Ｐゴシック" charset="-128"/>
            </a:endParaRPr>
          </a:p>
        </p:txBody>
      </p:sp>
      <p:sp>
        <p:nvSpPr>
          <p:cNvPr id="99330" name="Rectangle 3"/>
          <p:cNvSpPr>
            <a:spLocks noGrp="1" noChangeArrowheads="1"/>
          </p:cNvSpPr>
          <p:nvPr>
            <p:ph type="body" idx="1"/>
          </p:nvPr>
        </p:nvSpPr>
        <p:spPr>
          <a:xfrm>
            <a:off x="1431131" y="866180"/>
            <a:ext cx="6172200" cy="3842147"/>
          </a:xfrm>
        </p:spPr>
        <p:txBody>
          <a:bodyPr>
            <a:normAutofit fontScale="92500" lnSpcReduction="10000"/>
          </a:bodyPr>
          <a:lstStyle/>
          <a:p>
            <a:pPr algn="ctr" eaLnBrk="1" hangingPunct="1">
              <a:buFont typeface="Wingdings" charset="2"/>
              <a:buNone/>
            </a:pPr>
            <a:r>
              <a:rPr lang="nb-NO" altLang="x-none" sz="1500" dirty="0">
                <a:ea typeface="ＭＳ Ｐゴシック" charset="-128"/>
              </a:rPr>
              <a:t>Overordnede målsettinger</a:t>
            </a:r>
          </a:p>
          <a:p>
            <a:pPr algn="ctr" eaLnBrk="1" hangingPunct="1">
              <a:buFont typeface="Wingdings" charset="2"/>
              <a:buNone/>
            </a:pPr>
            <a:endParaRPr lang="nb-NO" altLang="x-none" sz="1500" dirty="0">
              <a:ea typeface="ＭＳ Ｐゴシック" charset="-128"/>
            </a:endParaRPr>
          </a:p>
          <a:p>
            <a:pPr algn="ctr" eaLnBrk="1" hangingPunct="1">
              <a:buFont typeface="Wingdings" charset="2"/>
              <a:buNone/>
            </a:pPr>
            <a:r>
              <a:rPr lang="nb-NO" altLang="x-none" sz="1500" dirty="0">
                <a:ea typeface="ＭＳ Ｐゴシック" charset="-128"/>
              </a:rPr>
              <a:t>                   </a:t>
            </a:r>
            <a:r>
              <a:rPr lang="nb-NO" altLang="x-none" sz="1500" dirty="0" smtClean="0">
                <a:ea typeface="ＭＳ Ｐゴシック" charset="-128"/>
              </a:rPr>
              <a:t>                      Innhenting </a:t>
            </a:r>
            <a:r>
              <a:rPr lang="nb-NO" altLang="x-none" sz="1500" dirty="0">
                <a:ea typeface="ＭＳ Ｐゴシック" charset="-128"/>
              </a:rPr>
              <a:t>av </a:t>
            </a:r>
            <a:r>
              <a:rPr lang="nb-NO" altLang="x-none" sz="1500" dirty="0" smtClean="0">
                <a:ea typeface="ＭＳ Ｐゴシック" charset="-128"/>
              </a:rPr>
              <a:t>data                        R</a:t>
            </a:r>
            <a:endParaRPr lang="nb-NO" altLang="x-none" sz="1500" dirty="0">
              <a:ea typeface="ＭＳ Ｐゴシック" charset="-128"/>
            </a:endParaRPr>
          </a:p>
          <a:p>
            <a:pPr algn="ctr" eaLnBrk="1" hangingPunct="1">
              <a:buFont typeface="Wingdings" charset="2"/>
              <a:buNone/>
            </a:pPr>
            <a:r>
              <a:rPr lang="nb-NO" altLang="x-none" sz="1500" dirty="0">
                <a:ea typeface="ＭＳ Ｐゴシック" charset="-128"/>
              </a:rPr>
              <a:t>					                          </a:t>
            </a:r>
            <a:r>
              <a:rPr lang="nb-NO" altLang="x-none" sz="1500" dirty="0" smtClean="0">
                <a:ea typeface="ＭＳ Ｐゴシック" charset="-128"/>
              </a:rPr>
              <a:t>  e	 </a:t>
            </a:r>
            <a:endParaRPr lang="nb-NO" altLang="x-none" sz="1500" dirty="0">
              <a:ea typeface="ＭＳ Ｐゴシック" charset="-128"/>
            </a:endParaRPr>
          </a:p>
          <a:p>
            <a:pPr eaLnBrk="1" hangingPunct="1">
              <a:buFont typeface="Wingdings" charset="2"/>
              <a:buNone/>
            </a:pPr>
            <a:r>
              <a:rPr lang="nb-NO" altLang="x-none" sz="1500" dirty="0">
                <a:ea typeface="ＭＳ Ｐゴシック" charset="-128"/>
              </a:rPr>
              <a:t>                           </a:t>
            </a:r>
            <a:r>
              <a:rPr lang="nb-NO" altLang="x-none" sz="1500" dirty="0" smtClean="0">
                <a:ea typeface="ＭＳ Ｐゴシック" charset="-128"/>
              </a:rPr>
              <a:t>        Problem/målformulering                                  v</a:t>
            </a:r>
            <a:endParaRPr lang="nb-NO" altLang="x-none" sz="1500" dirty="0">
              <a:ea typeface="ＭＳ Ｐゴシック" charset="-128"/>
            </a:endParaRPr>
          </a:p>
          <a:p>
            <a:pPr algn="ctr">
              <a:buNone/>
            </a:pPr>
            <a:r>
              <a:rPr lang="nb-NO" altLang="x-none" sz="1500" dirty="0">
                <a:ea typeface="ＭＳ Ｐゴシック" charset="-128"/>
              </a:rPr>
              <a:t>						 </a:t>
            </a:r>
            <a:r>
              <a:rPr lang="nb-NO" altLang="x-none" sz="1500" dirty="0" smtClean="0">
                <a:ea typeface="ＭＳ Ｐゴシック" charset="-128"/>
              </a:rPr>
              <a:t>i</a:t>
            </a:r>
          </a:p>
          <a:p>
            <a:pPr algn="ctr">
              <a:buNone/>
            </a:pPr>
            <a:r>
              <a:rPr lang="nb-NO" altLang="x-none" sz="1500" dirty="0" smtClean="0">
                <a:ea typeface="ＭＳ Ｐゴシック" charset="-128"/>
              </a:rPr>
              <a:t>			Informasjonsinnhenting 	 </a:t>
            </a:r>
            <a:r>
              <a:rPr lang="nb-NO" altLang="x-none" sz="1500" dirty="0">
                <a:ea typeface="ＭＳ Ｐゴシック" charset="-128"/>
              </a:rPr>
              <a:t>d</a:t>
            </a:r>
          </a:p>
          <a:p>
            <a:pPr algn="ctr" eaLnBrk="1" hangingPunct="1">
              <a:buFont typeface="Wingdings" charset="2"/>
              <a:buNone/>
            </a:pPr>
            <a:r>
              <a:rPr lang="nb-NO" altLang="x-none" sz="1500" dirty="0" smtClean="0">
                <a:ea typeface="ＭＳ Ｐゴシック" charset="-128"/>
              </a:rPr>
              <a:t>						e</a:t>
            </a:r>
          </a:p>
          <a:p>
            <a:pPr algn="ctr" eaLnBrk="1" hangingPunct="1">
              <a:buFont typeface="Wingdings" charset="2"/>
              <a:buNone/>
            </a:pPr>
            <a:r>
              <a:rPr lang="nb-NO" altLang="x-none" sz="1500" dirty="0" smtClean="0">
                <a:ea typeface="ＭＳ Ｐゴシック" charset="-128"/>
              </a:rPr>
              <a:t>		Analyse av opprettholdende faktorer            	         r	            </a:t>
            </a:r>
          </a:p>
          <a:p>
            <a:pPr algn="ctr" eaLnBrk="1" hangingPunct="1">
              <a:buFont typeface="Wingdings" charset="2"/>
              <a:buNone/>
            </a:pPr>
            <a:r>
              <a:rPr lang="nb-NO" altLang="x-none" sz="1500" dirty="0" smtClean="0">
                <a:ea typeface="ＭＳ Ｐゴシック" charset="-128"/>
              </a:rPr>
              <a:t>--------------------------------------------------------                   </a:t>
            </a:r>
            <a:endParaRPr lang="nb-NO" altLang="x-none" sz="1500" dirty="0">
              <a:ea typeface="ＭＳ Ｐゴシック" charset="-128"/>
            </a:endParaRPr>
          </a:p>
          <a:p>
            <a:pPr algn="ctr" eaLnBrk="1" hangingPunct="1">
              <a:buFont typeface="Wingdings" charset="2"/>
              <a:buNone/>
            </a:pPr>
            <a:r>
              <a:rPr lang="nb-NO" altLang="x-none" sz="1500" dirty="0">
                <a:ea typeface="ＭＳ Ｐゴシック" charset="-128"/>
              </a:rPr>
              <a:t>                   Utvikling av strategier og </a:t>
            </a:r>
            <a:r>
              <a:rPr lang="nb-NO" altLang="x-none" sz="1500" dirty="0" smtClean="0">
                <a:ea typeface="ＭＳ Ｐゴシック" charset="-128"/>
              </a:rPr>
              <a:t>tiltak                          i                  </a:t>
            </a:r>
            <a:endParaRPr lang="nb-NO" altLang="x-none" sz="1500" dirty="0">
              <a:ea typeface="ＭＳ Ｐゴシック" charset="-128"/>
            </a:endParaRPr>
          </a:p>
          <a:p>
            <a:pPr algn="ctr" eaLnBrk="1" hangingPunct="1">
              <a:buFont typeface="Wingdings" charset="2"/>
              <a:buNone/>
            </a:pPr>
            <a:r>
              <a:rPr lang="nb-NO" altLang="x-none" sz="1500" dirty="0">
                <a:ea typeface="ＭＳ Ｐゴシック" charset="-128"/>
              </a:rPr>
              <a:t>                                     </a:t>
            </a:r>
            <a:r>
              <a:rPr lang="nb-NO" altLang="x-none" sz="1500" dirty="0" smtClean="0">
                <a:ea typeface="ＭＳ Ｐゴシック" charset="-128"/>
              </a:rPr>
              <a:t>                                                        n                                                    </a:t>
            </a:r>
            <a:endParaRPr lang="nb-NO" altLang="x-none" sz="1500" dirty="0">
              <a:ea typeface="ＭＳ Ｐゴシック" charset="-128"/>
            </a:endParaRPr>
          </a:p>
          <a:p>
            <a:pPr algn="ctr" eaLnBrk="1" hangingPunct="1">
              <a:buFont typeface="Wingdings" charset="2"/>
              <a:buNone/>
            </a:pPr>
            <a:r>
              <a:rPr lang="nb-NO" altLang="x-none" sz="1500" dirty="0">
                <a:ea typeface="ＭＳ Ｐゴシック" charset="-128"/>
              </a:rPr>
              <a:t>                     Gjennomføring av valgte tiltak           </a:t>
            </a:r>
            <a:r>
              <a:rPr lang="nb-NO" altLang="x-none" sz="1500" dirty="0" smtClean="0">
                <a:ea typeface="ＭＳ Ｐゴシック" charset="-128"/>
              </a:rPr>
              <a:t>              g          </a:t>
            </a:r>
            <a:endParaRPr lang="nb-NO" altLang="x-none" sz="1500" dirty="0">
              <a:ea typeface="ＭＳ Ｐゴシック" charset="-128"/>
            </a:endParaRPr>
          </a:p>
          <a:p>
            <a:pPr algn="ctr" eaLnBrk="1" hangingPunct="1">
              <a:buFont typeface="Wingdings" charset="2"/>
              <a:buNone/>
            </a:pPr>
            <a:r>
              <a:rPr lang="nb-NO" altLang="x-none" sz="1500" dirty="0">
                <a:ea typeface="ＭＳ Ｐゴシック" charset="-128"/>
              </a:rPr>
              <a:t>                                            </a:t>
            </a:r>
            <a:r>
              <a:rPr lang="nb-NO" altLang="x-none" sz="1500" dirty="0" smtClean="0">
                <a:ea typeface="ＭＳ Ｐゴシック" charset="-128"/>
              </a:rPr>
              <a:t>                                                                                    </a:t>
            </a:r>
            <a:endParaRPr lang="nb-NO" altLang="x-none" sz="1500" dirty="0">
              <a:ea typeface="ＭＳ Ｐゴシック" charset="-128"/>
            </a:endParaRPr>
          </a:p>
          <a:p>
            <a:pPr algn="ctr" eaLnBrk="1" hangingPunct="1">
              <a:buFont typeface="Wingdings" charset="2"/>
              <a:buNone/>
            </a:pPr>
            <a:r>
              <a:rPr lang="nb-NO" altLang="x-none" sz="1500" dirty="0">
                <a:ea typeface="ＭＳ Ｐゴシック" charset="-128"/>
              </a:rPr>
              <a:t>Evaluering </a:t>
            </a:r>
          </a:p>
        </p:txBody>
      </p:sp>
      <p:sp>
        <p:nvSpPr>
          <p:cNvPr id="99331" name="Line 4"/>
          <p:cNvSpPr>
            <a:spLocks noChangeShapeType="1"/>
          </p:cNvSpPr>
          <p:nvPr/>
        </p:nvSpPr>
        <p:spPr bwMode="auto">
          <a:xfrm>
            <a:off x="4535284" y="1063228"/>
            <a:ext cx="0" cy="269081"/>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nb-NO" sz="1350"/>
          </a:p>
        </p:txBody>
      </p:sp>
      <p:sp>
        <p:nvSpPr>
          <p:cNvPr id="99332" name="Line 5"/>
          <p:cNvSpPr>
            <a:spLocks noChangeShapeType="1"/>
          </p:cNvSpPr>
          <p:nvPr/>
        </p:nvSpPr>
        <p:spPr bwMode="auto">
          <a:xfrm>
            <a:off x="4515625" y="1563638"/>
            <a:ext cx="0" cy="32385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nb-NO" sz="1350"/>
          </a:p>
        </p:txBody>
      </p:sp>
      <p:sp>
        <p:nvSpPr>
          <p:cNvPr id="99333" name="Line 6"/>
          <p:cNvSpPr>
            <a:spLocks noChangeShapeType="1"/>
          </p:cNvSpPr>
          <p:nvPr/>
        </p:nvSpPr>
        <p:spPr bwMode="auto">
          <a:xfrm>
            <a:off x="4535284" y="1995686"/>
            <a:ext cx="0" cy="32385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nb-NO" sz="1350"/>
          </a:p>
        </p:txBody>
      </p:sp>
      <p:sp>
        <p:nvSpPr>
          <p:cNvPr id="99334" name="Line 7"/>
          <p:cNvSpPr>
            <a:spLocks noChangeShapeType="1"/>
          </p:cNvSpPr>
          <p:nvPr/>
        </p:nvSpPr>
        <p:spPr bwMode="auto">
          <a:xfrm>
            <a:off x="4521595" y="2953567"/>
            <a:ext cx="1606" cy="16207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nb-NO" sz="1350"/>
          </a:p>
        </p:txBody>
      </p:sp>
      <p:sp>
        <p:nvSpPr>
          <p:cNvPr id="99335" name="Line 8"/>
          <p:cNvSpPr>
            <a:spLocks noChangeShapeType="1"/>
          </p:cNvSpPr>
          <p:nvPr/>
        </p:nvSpPr>
        <p:spPr bwMode="auto">
          <a:xfrm>
            <a:off x="4515625" y="3513485"/>
            <a:ext cx="1606" cy="22778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nb-NO" sz="1350"/>
          </a:p>
        </p:txBody>
      </p:sp>
      <p:cxnSp>
        <p:nvCxnSpPr>
          <p:cNvPr id="16" name="Rett pil 15"/>
          <p:cNvCxnSpPr/>
          <p:nvPr/>
        </p:nvCxnSpPr>
        <p:spPr>
          <a:xfrm>
            <a:off x="5218510" y="4425554"/>
            <a:ext cx="1728788" cy="119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Rett pil 17"/>
          <p:cNvCxnSpPr/>
          <p:nvPr/>
        </p:nvCxnSpPr>
        <p:spPr>
          <a:xfrm rot="5400000" flipH="1" flipV="1">
            <a:off x="6785969" y="1303138"/>
            <a:ext cx="323850" cy="119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 name="Rett pil 19"/>
          <p:cNvCxnSpPr/>
          <p:nvPr/>
        </p:nvCxnSpPr>
        <p:spPr>
          <a:xfrm rot="10800000">
            <a:off x="6192441" y="1168004"/>
            <a:ext cx="539353" cy="119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Rett pil 21"/>
          <p:cNvCxnSpPr/>
          <p:nvPr/>
        </p:nvCxnSpPr>
        <p:spPr>
          <a:xfrm rot="10800000">
            <a:off x="6192441" y="1760935"/>
            <a:ext cx="540544" cy="119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Rett pil 23"/>
          <p:cNvCxnSpPr/>
          <p:nvPr/>
        </p:nvCxnSpPr>
        <p:spPr>
          <a:xfrm rot="10800000">
            <a:off x="6192441" y="2245519"/>
            <a:ext cx="432197" cy="119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6" name="Rett pil 25"/>
          <p:cNvCxnSpPr/>
          <p:nvPr/>
        </p:nvCxnSpPr>
        <p:spPr>
          <a:xfrm rot="10800000">
            <a:off x="6192442" y="2787254"/>
            <a:ext cx="486965" cy="119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0" name="Rett pil 29"/>
          <p:cNvCxnSpPr/>
          <p:nvPr/>
        </p:nvCxnSpPr>
        <p:spPr>
          <a:xfrm rot="10800000">
            <a:off x="6192441" y="3274219"/>
            <a:ext cx="432197" cy="119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2" name="Rett pil 31"/>
          <p:cNvCxnSpPr/>
          <p:nvPr/>
        </p:nvCxnSpPr>
        <p:spPr>
          <a:xfrm rot="10800000">
            <a:off x="6247210" y="3867150"/>
            <a:ext cx="432197" cy="119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 name="Rett pil 4"/>
          <p:cNvCxnSpPr/>
          <p:nvPr/>
        </p:nvCxnSpPr>
        <p:spPr>
          <a:xfrm>
            <a:off x="4523201" y="3867150"/>
            <a:ext cx="0" cy="342008"/>
          </a:xfrm>
          <a:prstGeom prst="straightConnector1">
            <a:avLst/>
          </a:prstGeom>
          <a:ln w="9525">
            <a:tailEnd type="triangle"/>
          </a:ln>
        </p:spPr>
        <p:style>
          <a:lnRef idx="2">
            <a:schemeClr val="dk1"/>
          </a:lnRef>
          <a:fillRef idx="0">
            <a:schemeClr val="dk1"/>
          </a:fillRef>
          <a:effectRef idx="1">
            <a:schemeClr val="dk1"/>
          </a:effectRef>
          <a:fontRef idx="minor">
            <a:schemeClr val="tx1"/>
          </a:fontRef>
        </p:style>
      </p:cxnSp>
      <p:sp>
        <p:nvSpPr>
          <p:cNvPr id="19" name="Line 6"/>
          <p:cNvSpPr>
            <a:spLocks noChangeShapeType="1"/>
          </p:cNvSpPr>
          <p:nvPr/>
        </p:nvSpPr>
        <p:spPr bwMode="auto">
          <a:xfrm>
            <a:off x="4535284" y="2463404"/>
            <a:ext cx="0" cy="32385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nb-NO" sz="1350"/>
          </a:p>
        </p:txBody>
      </p:sp>
    </p:spTree>
    <p:extLst>
      <p:ext uri="{BB962C8B-B14F-4D97-AF65-F5344CB8AC3E}">
        <p14:creationId xmlns:p14="http://schemas.microsoft.com/office/powerpoint/2010/main" val="34211370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p>
            <a:pPr algn="l"/>
            <a:r>
              <a:rPr lang="nb-NO" sz="2800" dirty="0"/>
              <a:t>Hva har skjedd?</a:t>
            </a:r>
          </a:p>
        </p:txBody>
      </p:sp>
      <p:pic>
        <p:nvPicPr>
          <p:cNvPr id="4" name="Plassholder for innhold 3" descr="cid:image003.jpg@01D38DEC.875F89E0"/>
          <p:cNvPicPr>
            <a:picLocks noGrp="1"/>
          </p:cNvPicPr>
          <p:nvPr>
            <p:ph idx="1"/>
          </p:nvPr>
        </p:nvPicPr>
        <p:blipFill>
          <a:blip r:embed="rId2" r:link="rId3">
            <a:extLst>
              <a:ext uri="{28A0092B-C50C-407E-A947-70E740481C1C}">
                <a14:useLocalDpi xmlns:a14="http://schemas.microsoft.com/office/drawing/2010/main" val="0"/>
              </a:ext>
            </a:extLst>
          </a:blip>
          <a:srcRect/>
          <a:stretch>
            <a:fillRect/>
          </a:stretch>
        </p:blipFill>
        <p:spPr bwMode="auto">
          <a:xfrm>
            <a:off x="487610" y="1347614"/>
            <a:ext cx="5095875" cy="3133725"/>
          </a:xfrm>
          <a:prstGeom prst="rect">
            <a:avLst/>
          </a:prstGeom>
          <a:noFill/>
          <a:ln>
            <a:noFill/>
          </a:ln>
        </p:spPr>
      </p:pic>
      <p:sp>
        <p:nvSpPr>
          <p:cNvPr id="5" name="TekstSylinder 4"/>
          <p:cNvSpPr txBox="1"/>
          <p:nvPr/>
        </p:nvSpPr>
        <p:spPr>
          <a:xfrm>
            <a:off x="5868144" y="1206316"/>
            <a:ext cx="2664296" cy="3139321"/>
          </a:xfrm>
          <a:prstGeom prst="rect">
            <a:avLst/>
          </a:prstGeom>
          <a:noFill/>
        </p:spPr>
        <p:txBody>
          <a:bodyPr wrap="square" rtlCol="0">
            <a:spAutoFit/>
          </a:bodyPr>
          <a:lstStyle/>
          <a:p>
            <a:r>
              <a:rPr lang="nb-NO" sz="1200" b="1" dirty="0" smtClean="0"/>
              <a:t>Skjermoppløsningen</a:t>
            </a:r>
            <a:r>
              <a:rPr lang="nb-NO" sz="1200" dirty="0" smtClean="0"/>
              <a:t> </a:t>
            </a:r>
            <a:r>
              <a:rPr lang="nb-NO" sz="1200" dirty="0"/>
              <a:t>som er brukt for pc og nettbrett har gjort det mulig </a:t>
            </a:r>
            <a:r>
              <a:rPr lang="nb-NO" sz="1200" u="sng" dirty="0"/>
              <a:t>å ikke besvare</a:t>
            </a:r>
            <a:r>
              <a:rPr lang="nb-NO" sz="1200" dirty="0"/>
              <a:t> alle spørsmålene innenfor et område. </a:t>
            </a:r>
            <a:endParaRPr lang="nb-NO" sz="1200" dirty="0" smtClean="0"/>
          </a:p>
          <a:p>
            <a:endParaRPr lang="nb-NO" sz="1200" dirty="0"/>
          </a:p>
          <a:p>
            <a:r>
              <a:rPr lang="nb-NO" sz="1200" dirty="0" smtClean="0"/>
              <a:t>I skjermbilde er </a:t>
            </a:r>
            <a:r>
              <a:rPr lang="nb-NO" sz="1200" dirty="0"/>
              <a:t>det bare plass til første del av spørsmålene og man må bruke pilen mellom «forrige og neste» eller «</a:t>
            </a:r>
            <a:r>
              <a:rPr lang="nb-NO" sz="1200" dirty="0" err="1"/>
              <a:t>skrollefunksjonen</a:t>
            </a:r>
            <a:r>
              <a:rPr lang="nb-NO" sz="1200" dirty="0"/>
              <a:t> på siden for å få frem de siste. </a:t>
            </a:r>
            <a:endParaRPr lang="nb-NO" sz="1200" dirty="0" smtClean="0"/>
          </a:p>
          <a:p>
            <a:endParaRPr lang="nb-NO" sz="1200" dirty="0" smtClean="0"/>
          </a:p>
          <a:p>
            <a:r>
              <a:rPr lang="nb-NO" sz="1200" dirty="0"/>
              <a:t>D</a:t>
            </a:r>
            <a:r>
              <a:rPr lang="nb-NO" sz="1200" dirty="0" smtClean="0"/>
              <a:t>et er mulig </a:t>
            </a:r>
            <a:r>
              <a:rPr lang="nb-NO" sz="1200" dirty="0"/>
              <a:t>å trykke på «neste» etter disse første spørsmålene og det betyr at de siste da blir stående som ikke besvart.</a:t>
            </a:r>
          </a:p>
          <a:p>
            <a:endParaRPr lang="nb-NO" dirty="0"/>
          </a:p>
        </p:txBody>
      </p:sp>
    </p:spTree>
    <p:extLst>
      <p:ext uri="{BB962C8B-B14F-4D97-AF65-F5344CB8AC3E}">
        <p14:creationId xmlns:p14="http://schemas.microsoft.com/office/powerpoint/2010/main" val="273944970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p>
            <a:r>
              <a:rPr lang="nb-NO" sz="3200" dirty="0" smtClean="0"/>
              <a:t>Overordnede målsettinger</a:t>
            </a:r>
            <a:endParaRPr lang="nb-NO" sz="3200" dirty="0"/>
          </a:p>
        </p:txBody>
      </p:sp>
      <p:sp>
        <p:nvSpPr>
          <p:cNvPr id="3" name="Plassholder for innhold 2"/>
          <p:cNvSpPr>
            <a:spLocks noGrp="1"/>
          </p:cNvSpPr>
          <p:nvPr>
            <p:ph idx="1"/>
          </p:nvPr>
        </p:nvSpPr>
        <p:spPr>
          <a:xfrm>
            <a:off x="457200" y="843558"/>
            <a:ext cx="8229600" cy="3751065"/>
          </a:xfrm>
        </p:spPr>
        <p:txBody>
          <a:bodyPr>
            <a:normAutofit fontScale="55000" lnSpcReduction="20000"/>
          </a:bodyPr>
          <a:lstStyle/>
          <a:p>
            <a:r>
              <a:rPr lang="nb-NO" dirty="0" smtClean="0"/>
              <a:t>De </a:t>
            </a:r>
            <a:r>
              <a:rPr lang="nb-NO" dirty="0"/>
              <a:t>fleste målsettingene er vedtatt på nasjonalt plan, og slik er </a:t>
            </a:r>
            <a:r>
              <a:rPr lang="nb-NO" dirty="0" smtClean="0"/>
              <a:t>den </a:t>
            </a:r>
            <a:r>
              <a:rPr lang="nb-NO" dirty="0"/>
              <a:t>enkelte </a:t>
            </a:r>
            <a:r>
              <a:rPr lang="nb-NO" dirty="0" smtClean="0"/>
              <a:t>barnehage </a:t>
            </a:r>
            <a:r>
              <a:rPr lang="nb-NO" dirty="0"/>
              <a:t>forpliktet til å realisere </a:t>
            </a:r>
            <a:r>
              <a:rPr lang="nb-NO" dirty="0" smtClean="0"/>
              <a:t>disse (rammeplanen).</a:t>
            </a:r>
          </a:p>
          <a:p>
            <a:pPr lvl="1"/>
            <a:r>
              <a:rPr lang="nb-NO" dirty="0" smtClean="0"/>
              <a:t>Eksempel: barnehagen skal fremme vennskap og fellesskap </a:t>
            </a:r>
          </a:p>
          <a:p>
            <a:r>
              <a:rPr lang="nb-NO" dirty="0" smtClean="0"/>
              <a:t>Men </a:t>
            </a:r>
            <a:r>
              <a:rPr lang="nb-NO" dirty="0"/>
              <a:t>samtidig vil det være nødvendig </a:t>
            </a:r>
            <a:r>
              <a:rPr lang="nb-NO" dirty="0" smtClean="0"/>
              <a:t>å konkretisere nasjonale </a:t>
            </a:r>
            <a:r>
              <a:rPr lang="nb-NO" dirty="0"/>
              <a:t>mål og </a:t>
            </a:r>
            <a:r>
              <a:rPr lang="nb-NO" dirty="0" smtClean="0"/>
              <a:t>utformede </a:t>
            </a:r>
            <a:r>
              <a:rPr lang="nb-NO" dirty="0"/>
              <a:t>målsettinger </a:t>
            </a:r>
            <a:r>
              <a:rPr lang="nb-NO" dirty="0" smtClean="0"/>
              <a:t>lokalt i </a:t>
            </a:r>
            <a:r>
              <a:rPr lang="nb-NO" dirty="0"/>
              <a:t>den enkelte </a:t>
            </a:r>
            <a:r>
              <a:rPr lang="nb-NO" dirty="0" smtClean="0"/>
              <a:t>barnehage </a:t>
            </a:r>
            <a:r>
              <a:rPr lang="nb-NO" dirty="0"/>
              <a:t>og </a:t>
            </a:r>
            <a:r>
              <a:rPr lang="nb-NO" dirty="0" smtClean="0"/>
              <a:t>kommune.</a:t>
            </a:r>
          </a:p>
          <a:p>
            <a:r>
              <a:rPr lang="nb-NO" dirty="0"/>
              <a:t>Forbedring av barnehagens praksis må ta utgangspunkt i overordnede mål med barnehagen (kommunen). </a:t>
            </a:r>
            <a:r>
              <a:rPr lang="nb-NO" dirty="0" smtClean="0"/>
              <a:t> </a:t>
            </a:r>
          </a:p>
          <a:p>
            <a:r>
              <a:rPr lang="nb-NO" dirty="0"/>
              <a:t>Målsettingene for </a:t>
            </a:r>
            <a:r>
              <a:rPr lang="nb-NO" dirty="0" smtClean="0"/>
              <a:t>barnehagen kan være </a:t>
            </a:r>
            <a:r>
              <a:rPr lang="nb-NO" dirty="0"/>
              <a:t>omfattende, og det er behov for å prioritere hva </a:t>
            </a:r>
            <a:r>
              <a:rPr lang="nb-NO" dirty="0" smtClean="0"/>
              <a:t>en </a:t>
            </a:r>
            <a:r>
              <a:rPr lang="nb-NO" dirty="0"/>
              <a:t>skal samle sin oppmerksomhet om. Det er ikke slik at alt er like </a:t>
            </a:r>
            <a:r>
              <a:rPr lang="nb-NO" dirty="0" smtClean="0"/>
              <a:t>viktig samtidig. </a:t>
            </a:r>
          </a:p>
          <a:p>
            <a:r>
              <a:rPr lang="nb-NO" dirty="0" smtClean="0"/>
              <a:t>Lokalt planarbeid </a:t>
            </a:r>
            <a:r>
              <a:rPr lang="nb-NO" dirty="0"/>
              <a:t>er et virkemiddel for å gjøre prioriteringer. En viktig rettesnor for å gjøre disse prioriteringene er kunnskap om </a:t>
            </a:r>
            <a:r>
              <a:rPr lang="nb-NO" dirty="0" smtClean="0"/>
              <a:t>barnas trivsel, læring og utvikling.</a:t>
            </a:r>
          </a:p>
          <a:p>
            <a:pPr lvl="1"/>
            <a:r>
              <a:rPr lang="nb-NO" dirty="0" smtClean="0"/>
              <a:t>Eksempel: Alle barn i barnehagen vår skal føle seg som en del av barnehagens fellesskap. </a:t>
            </a:r>
            <a:endParaRPr lang="nb-NO" dirty="0"/>
          </a:p>
        </p:txBody>
      </p:sp>
    </p:spTree>
    <p:extLst>
      <p:ext uri="{BB962C8B-B14F-4D97-AF65-F5344CB8AC3E}">
        <p14:creationId xmlns:p14="http://schemas.microsoft.com/office/powerpoint/2010/main" val="83583155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p>
            <a:r>
              <a:rPr lang="nb-NO" sz="3200" dirty="0" smtClean="0"/>
              <a:t>Datainnsamling</a:t>
            </a:r>
            <a:endParaRPr lang="nb-NO" sz="3200" dirty="0"/>
          </a:p>
        </p:txBody>
      </p:sp>
      <p:sp>
        <p:nvSpPr>
          <p:cNvPr id="3" name="Plassholder for innhold 2"/>
          <p:cNvSpPr>
            <a:spLocks noGrp="1"/>
          </p:cNvSpPr>
          <p:nvPr>
            <p:ph idx="1"/>
          </p:nvPr>
        </p:nvSpPr>
        <p:spPr>
          <a:xfrm>
            <a:off x="457200" y="915566"/>
            <a:ext cx="8229600" cy="3960440"/>
          </a:xfrm>
        </p:spPr>
        <p:txBody>
          <a:bodyPr>
            <a:normAutofit fontScale="25000" lnSpcReduction="20000"/>
          </a:bodyPr>
          <a:lstStyle/>
          <a:p>
            <a:r>
              <a:rPr lang="nb-NO" sz="8000" dirty="0" smtClean="0"/>
              <a:t>Barnehagene </a:t>
            </a:r>
            <a:r>
              <a:rPr lang="nb-NO" sz="8000" dirty="0"/>
              <a:t>har tilgang på ulike former for </a:t>
            </a:r>
            <a:r>
              <a:rPr lang="nb-NO" sz="8000" dirty="0" smtClean="0"/>
              <a:t>data og annen informasjon, </a:t>
            </a:r>
            <a:r>
              <a:rPr lang="nb-NO" sz="8000" dirty="0"/>
              <a:t>for eksempel: </a:t>
            </a:r>
          </a:p>
          <a:p>
            <a:pPr lvl="1"/>
            <a:r>
              <a:rPr lang="nb-NO" sz="7600" dirty="0" smtClean="0"/>
              <a:t>Resultater </a:t>
            </a:r>
            <a:r>
              <a:rPr lang="nb-NO" sz="7600" dirty="0"/>
              <a:t>og opplysninger fra nasjonale systemer som for eksempel </a:t>
            </a:r>
            <a:r>
              <a:rPr lang="nb-NO" sz="7600" dirty="0" smtClean="0"/>
              <a:t>? </a:t>
            </a:r>
            <a:endParaRPr lang="nb-NO" sz="7600" dirty="0"/>
          </a:p>
          <a:p>
            <a:pPr lvl="1"/>
            <a:r>
              <a:rPr lang="nb-NO" sz="7600" dirty="0" smtClean="0"/>
              <a:t>Resultater </a:t>
            </a:r>
            <a:r>
              <a:rPr lang="nb-NO" sz="7600" dirty="0"/>
              <a:t>og opplysninger på kommunalt nivå som for eksempel tilstandsrapporten. </a:t>
            </a:r>
          </a:p>
          <a:p>
            <a:pPr lvl="1"/>
            <a:r>
              <a:rPr lang="nb-NO" sz="7600" dirty="0" smtClean="0"/>
              <a:t>Interne </a:t>
            </a:r>
            <a:r>
              <a:rPr lang="nb-NO" sz="7600" dirty="0"/>
              <a:t>undersøkelser og kartlegginger ved egen </a:t>
            </a:r>
            <a:r>
              <a:rPr lang="nb-NO" sz="7600" dirty="0" smtClean="0"/>
              <a:t>barnehage. </a:t>
            </a:r>
            <a:endParaRPr lang="nb-NO" sz="7600" dirty="0"/>
          </a:p>
          <a:p>
            <a:pPr lvl="1"/>
            <a:r>
              <a:rPr lang="nb-NO" sz="7600" dirty="0" smtClean="0"/>
              <a:t>Observasjoner. </a:t>
            </a:r>
            <a:endParaRPr lang="nb-NO" sz="7600" dirty="0"/>
          </a:p>
          <a:p>
            <a:pPr lvl="1"/>
            <a:r>
              <a:rPr lang="nb-NO" sz="7600" dirty="0" smtClean="0"/>
              <a:t>Samtaler </a:t>
            </a:r>
            <a:r>
              <a:rPr lang="nb-NO" sz="7600" dirty="0"/>
              <a:t>med </a:t>
            </a:r>
            <a:r>
              <a:rPr lang="nb-NO" sz="7600" dirty="0" smtClean="0"/>
              <a:t>barn </a:t>
            </a:r>
            <a:r>
              <a:rPr lang="nb-NO" sz="7600" dirty="0"/>
              <a:t>og </a:t>
            </a:r>
            <a:r>
              <a:rPr lang="nb-NO" sz="7600" dirty="0" smtClean="0"/>
              <a:t>foreldre/foresatte</a:t>
            </a:r>
            <a:r>
              <a:rPr lang="nb-NO" sz="7600" dirty="0"/>
              <a:t>. </a:t>
            </a:r>
            <a:endParaRPr lang="nb-NO" sz="7600" dirty="0" smtClean="0"/>
          </a:p>
          <a:p>
            <a:r>
              <a:rPr lang="nb-NO" sz="8000" dirty="0" smtClean="0"/>
              <a:t>Eksempel:</a:t>
            </a:r>
          </a:p>
          <a:p>
            <a:pPr lvl="1"/>
            <a:r>
              <a:rPr lang="nb-NO" altLang="nb-NO" sz="8000" dirty="0"/>
              <a:t>Barnehagen skårer lavt på jenters opplevelse av å ha noen å leke med</a:t>
            </a:r>
            <a:r>
              <a:rPr lang="nb-NO" altLang="nb-NO" sz="8000" dirty="0" smtClean="0"/>
              <a:t>.</a:t>
            </a:r>
          </a:p>
          <a:p>
            <a:pPr lvl="2"/>
            <a:r>
              <a:rPr lang="nb-NO" altLang="nb-NO" sz="7600" dirty="0" smtClean="0"/>
              <a:t>På Solsikken avdeling er det flere jenter som opplever at de ikke har noen å leke med</a:t>
            </a:r>
            <a:endParaRPr lang="nb-NO" altLang="nb-NO" sz="7600" dirty="0"/>
          </a:p>
          <a:p>
            <a:pPr marL="457200" lvl="1" indent="0">
              <a:buNone/>
            </a:pPr>
            <a:endParaRPr lang="nb-NO" sz="7600" dirty="0"/>
          </a:p>
          <a:p>
            <a:endParaRPr lang="nb-NO" dirty="0"/>
          </a:p>
        </p:txBody>
      </p:sp>
    </p:spTree>
    <p:extLst>
      <p:ext uri="{BB962C8B-B14F-4D97-AF65-F5344CB8AC3E}">
        <p14:creationId xmlns:p14="http://schemas.microsoft.com/office/powerpoint/2010/main" val="124976937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p>
            <a:r>
              <a:rPr lang="nb-NO" sz="3200" dirty="0" smtClean="0"/>
              <a:t>Problem og målformulering</a:t>
            </a:r>
            <a:endParaRPr lang="nb-NO" sz="3200" dirty="0"/>
          </a:p>
        </p:txBody>
      </p:sp>
      <p:sp>
        <p:nvSpPr>
          <p:cNvPr id="3" name="Plassholder for innhold 2"/>
          <p:cNvSpPr>
            <a:spLocks noGrp="1"/>
          </p:cNvSpPr>
          <p:nvPr>
            <p:ph idx="1"/>
          </p:nvPr>
        </p:nvSpPr>
        <p:spPr/>
        <p:txBody>
          <a:bodyPr>
            <a:normAutofit fontScale="62500" lnSpcReduction="20000"/>
          </a:bodyPr>
          <a:lstStyle/>
          <a:p>
            <a:r>
              <a:rPr lang="nb-NO" altLang="nb-NO" sz="2900" dirty="0"/>
              <a:t>Det er de som står i den pedagogiske praksis, som skal definere og formulere hva problemene eller utfordringene består i. </a:t>
            </a:r>
          </a:p>
          <a:p>
            <a:r>
              <a:rPr lang="nb-NO" altLang="nb-NO" sz="2900" dirty="0"/>
              <a:t>Utfordringene eller problemene må formuleres så tydelig og konkret at de seinere kan arbeides med</a:t>
            </a:r>
            <a:r>
              <a:rPr lang="nb-NO" altLang="nb-NO" sz="2900" dirty="0" smtClean="0"/>
              <a:t>.</a:t>
            </a:r>
          </a:p>
          <a:p>
            <a:r>
              <a:rPr lang="nb-NO" altLang="nb-NO" sz="2900" dirty="0" smtClean="0"/>
              <a:t>Eksempel:</a:t>
            </a:r>
            <a:endParaRPr lang="nb-NO" altLang="nb-NO" sz="2900" dirty="0"/>
          </a:p>
          <a:p>
            <a:pPr lvl="1"/>
            <a:r>
              <a:rPr lang="nb-NO" altLang="nb-NO" sz="2900" dirty="0" smtClean="0"/>
              <a:t>Problemformulering</a:t>
            </a:r>
            <a:r>
              <a:rPr lang="nb-NO" altLang="nb-NO" sz="2900" dirty="0"/>
              <a:t>: </a:t>
            </a:r>
            <a:r>
              <a:rPr lang="nb-NO" altLang="nb-NO" sz="2900" dirty="0" smtClean="0"/>
              <a:t>«</a:t>
            </a:r>
            <a:r>
              <a:rPr lang="nb-NO" altLang="nb-NO" sz="2900" dirty="0"/>
              <a:t>P</a:t>
            </a:r>
            <a:r>
              <a:rPr lang="nb-NO" altLang="nb-NO" sz="2900" dirty="0" smtClean="0"/>
              <a:t>å </a:t>
            </a:r>
            <a:r>
              <a:rPr lang="nb-NO" altLang="nb-NO" sz="2900" dirty="0"/>
              <a:t>Solsikken </a:t>
            </a:r>
            <a:r>
              <a:rPr lang="nb-NO" altLang="nb-NO" sz="2900" dirty="0" smtClean="0"/>
              <a:t>opplever noen av 4- </a:t>
            </a:r>
            <a:r>
              <a:rPr lang="nb-NO" altLang="nb-NO" sz="2900" dirty="0"/>
              <a:t>og 5 </a:t>
            </a:r>
            <a:r>
              <a:rPr lang="nb-NO" altLang="nb-NO" sz="2900" dirty="0" err="1"/>
              <a:t>årige</a:t>
            </a:r>
            <a:r>
              <a:rPr lang="nb-NO" altLang="nb-NO" sz="2900" dirty="0"/>
              <a:t> </a:t>
            </a:r>
            <a:r>
              <a:rPr lang="nb-NO" altLang="nb-NO" sz="2900" dirty="0" smtClean="0"/>
              <a:t>jentene at </a:t>
            </a:r>
            <a:r>
              <a:rPr lang="nb-NO" altLang="nb-NO" sz="2900" dirty="0"/>
              <a:t>de ikke har noen å leke </a:t>
            </a:r>
            <a:r>
              <a:rPr lang="nb-NO" altLang="nb-NO" sz="2900" dirty="0" smtClean="0"/>
              <a:t>med».</a:t>
            </a:r>
            <a:endParaRPr lang="nb-NO" altLang="nb-NO" sz="2900" dirty="0"/>
          </a:p>
          <a:p>
            <a:r>
              <a:rPr lang="nb-NO" altLang="nb-NO" sz="2900" dirty="0" smtClean="0"/>
              <a:t>Det </a:t>
            </a:r>
            <a:r>
              <a:rPr lang="nb-NO" altLang="nb-NO" sz="2900" dirty="0"/>
              <a:t>er </a:t>
            </a:r>
            <a:r>
              <a:rPr lang="nb-NO" altLang="nb-NO" sz="2900" dirty="0" smtClean="0"/>
              <a:t>alltid flere </a:t>
            </a:r>
            <a:r>
              <a:rPr lang="nb-NO" altLang="nb-NO" sz="2900" u="sng" dirty="0"/>
              <a:t>forklaringer</a:t>
            </a:r>
            <a:r>
              <a:rPr lang="nb-NO" altLang="nb-NO" sz="2900" dirty="0"/>
              <a:t> på </a:t>
            </a:r>
            <a:r>
              <a:rPr lang="nb-NO" altLang="nb-NO" sz="2900" dirty="0" smtClean="0"/>
              <a:t>utfordringen. Hva kan forklare dette?</a:t>
            </a:r>
          </a:p>
          <a:p>
            <a:pPr lvl="1"/>
            <a:r>
              <a:rPr lang="nb-NO" altLang="nb-NO" sz="2900" dirty="0" smtClean="0"/>
              <a:t>Vik </a:t>
            </a:r>
            <a:r>
              <a:rPr lang="nb-NO" altLang="nb-NO" sz="2900" dirty="0"/>
              <a:t>unna egenskapsforklaringer, «</a:t>
            </a:r>
            <a:r>
              <a:rPr lang="nb-NO" altLang="nb-NO" sz="2900" dirty="0" smtClean="0"/>
              <a:t>han/hun/de </a:t>
            </a:r>
            <a:r>
              <a:rPr lang="nb-NO" altLang="nb-NO" sz="2900" dirty="0"/>
              <a:t>er…….»</a:t>
            </a:r>
          </a:p>
          <a:p>
            <a:r>
              <a:rPr lang="nb-NO" altLang="nb-NO" sz="2900" dirty="0"/>
              <a:t>Tilknyttet arbeidet med problemformulering utarbeides mål for </a:t>
            </a:r>
            <a:r>
              <a:rPr lang="nb-NO" altLang="nb-NO" sz="2900" dirty="0" smtClean="0"/>
              <a:t>arbeidet.</a:t>
            </a:r>
          </a:p>
          <a:p>
            <a:r>
              <a:rPr lang="nb-NO" altLang="nb-NO" sz="2900" dirty="0" smtClean="0"/>
              <a:t>Eksempel:</a:t>
            </a:r>
            <a:endParaRPr lang="nb-NO" altLang="nb-NO" sz="2900" dirty="0"/>
          </a:p>
          <a:p>
            <a:pPr lvl="1"/>
            <a:r>
              <a:rPr lang="nb-NO" altLang="nb-NO" sz="2900" dirty="0" smtClean="0"/>
              <a:t>Målformulering: Alle jentene på Solsikken skal oppleve at de har noen å leke med</a:t>
            </a:r>
          </a:p>
          <a:p>
            <a:pPr marL="457200" lvl="1" indent="0">
              <a:buNone/>
            </a:pPr>
            <a:endParaRPr lang="nb-NO" altLang="nb-NO" sz="2900" dirty="0"/>
          </a:p>
          <a:p>
            <a:endParaRPr lang="nb-NO" dirty="0"/>
          </a:p>
        </p:txBody>
      </p:sp>
    </p:spTree>
    <p:extLst>
      <p:ext uri="{BB962C8B-B14F-4D97-AF65-F5344CB8AC3E}">
        <p14:creationId xmlns:p14="http://schemas.microsoft.com/office/powerpoint/2010/main" val="284687137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p>
            <a:r>
              <a:rPr lang="nb-NO" altLang="nb-NO" sz="3200" dirty="0"/>
              <a:t>Informasjonsinnhenting</a:t>
            </a:r>
            <a:endParaRPr lang="nb-NO" sz="3200" dirty="0"/>
          </a:p>
        </p:txBody>
      </p:sp>
      <p:sp>
        <p:nvSpPr>
          <p:cNvPr id="3" name="Plassholder for innhold 2"/>
          <p:cNvSpPr>
            <a:spLocks noGrp="1"/>
          </p:cNvSpPr>
          <p:nvPr>
            <p:ph idx="1"/>
          </p:nvPr>
        </p:nvSpPr>
        <p:spPr/>
        <p:txBody>
          <a:bodyPr>
            <a:normAutofit/>
          </a:bodyPr>
          <a:lstStyle/>
          <a:p>
            <a:pPr eaLnBrk="1" hangingPunct="1">
              <a:buFontTx/>
              <a:buNone/>
            </a:pPr>
            <a:r>
              <a:rPr lang="nb-NO" altLang="nb-NO" sz="2400" dirty="0" smtClean="0"/>
              <a:t>Alternativer </a:t>
            </a:r>
            <a:r>
              <a:rPr lang="nb-NO" altLang="nb-NO" sz="2400" dirty="0"/>
              <a:t>for informasjonsinnhenting:</a:t>
            </a:r>
          </a:p>
          <a:p>
            <a:pPr eaLnBrk="1" hangingPunct="1"/>
            <a:r>
              <a:rPr lang="nb-NO" altLang="nb-NO" sz="2400" dirty="0"/>
              <a:t>Samtale i </a:t>
            </a:r>
            <a:r>
              <a:rPr lang="nb-NO" altLang="nb-NO" sz="2400" dirty="0" smtClean="0"/>
              <a:t>teamet på avdelingen, i hele kollegiet</a:t>
            </a:r>
            <a:endParaRPr lang="nb-NO" altLang="nb-NO" sz="2400" dirty="0"/>
          </a:p>
          <a:p>
            <a:pPr eaLnBrk="1" hangingPunct="1"/>
            <a:r>
              <a:rPr lang="nb-NO" altLang="nb-NO" sz="2400" dirty="0" smtClean="0"/>
              <a:t>Samtale med barna</a:t>
            </a:r>
            <a:endParaRPr lang="nb-NO" altLang="nb-NO" sz="2400" dirty="0"/>
          </a:p>
          <a:p>
            <a:pPr eaLnBrk="1" hangingPunct="1"/>
            <a:r>
              <a:rPr lang="nb-NO" altLang="nb-NO" sz="2400" dirty="0" smtClean="0"/>
              <a:t>Samtaler med foreldre/foresatte</a:t>
            </a:r>
            <a:endParaRPr lang="nb-NO" altLang="nb-NO" sz="2400" dirty="0"/>
          </a:p>
          <a:p>
            <a:pPr eaLnBrk="1" hangingPunct="1"/>
            <a:r>
              <a:rPr lang="nb-NO" altLang="nb-NO" sz="2400" dirty="0"/>
              <a:t>Observasjon</a:t>
            </a:r>
          </a:p>
          <a:p>
            <a:pPr eaLnBrk="1" hangingPunct="1"/>
            <a:r>
              <a:rPr lang="nb-NO" altLang="nb-NO" sz="2400" dirty="0"/>
              <a:t>Bruk av video </a:t>
            </a:r>
            <a:endParaRPr lang="nb-NO" altLang="nb-NO" sz="2400" dirty="0" smtClean="0"/>
          </a:p>
        </p:txBody>
      </p:sp>
    </p:spTree>
    <p:extLst>
      <p:ext uri="{BB962C8B-B14F-4D97-AF65-F5344CB8AC3E}">
        <p14:creationId xmlns:p14="http://schemas.microsoft.com/office/powerpoint/2010/main" val="323702513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p>
            <a:r>
              <a:rPr lang="nb-NO" altLang="nb-NO" sz="3200" dirty="0" smtClean="0"/>
              <a:t>Analyse av opprettholdende faktorer</a:t>
            </a:r>
            <a:endParaRPr lang="nb-NO" sz="3200" dirty="0"/>
          </a:p>
        </p:txBody>
      </p:sp>
      <p:pic>
        <p:nvPicPr>
          <p:cNvPr id="134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33282" y="1012032"/>
            <a:ext cx="5729798" cy="35087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kstSylinder 2"/>
          <p:cNvSpPr txBox="1"/>
          <p:nvPr/>
        </p:nvSpPr>
        <p:spPr>
          <a:xfrm>
            <a:off x="323528" y="4520804"/>
            <a:ext cx="2232248" cy="369332"/>
          </a:xfrm>
          <a:prstGeom prst="rect">
            <a:avLst/>
          </a:prstGeom>
          <a:noFill/>
        </p:spPr>
        <p:txBody>
          <a:bodyPr wrap="square" rtlCol="0">
            <a:spAutoFit/>
          </a:bodyPr>
          <a:lstStyle/>
          <a:p>
            <a:r>
              <a:rPr lang="nb-NO" dirty="0" smtClean="0"/>
              <a:t>Eksempel: Se s. 54</a:t>
            </a:r>
            <a:endParaRPr lang="nb-NO" dirty="0"/>
          </a:p>
        </p:txBody>
      </p:sp>
    </p:spTree>
    <p:extLst>
      <p:ext uri="{BB962C8B-B14F-4D97-AF65-F5344CB8AC3E}">
        <p14:creationId xmlns:p14="http://schemas.microsoft.com/office/powerpoint/2010/main" val="278237334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p>
            <a:r>
              <a:rPr lang="nb-NO" altLang="nb-NO" sz="3200" dirty="0"/>
              <a:t>Vanlige opprettholdende faktorer</a:t>
            </a:r>
            <a:endParaRPr lang="nb-NO" sz="3200" dirty="0"/>
          </a:p>
        </p:txBody>
      </p:sp>
      <p:sp>
        <p:nvSpPr>
          <p:cNvPr id="3" name="Plassholder for innhold 2"/>
          <p:cNvSpPr>
            <a:spLocks noGrp="1"/>
          </p:cNvSpPr>
          <p:nvPr>
            <p:ph idx="1"/>
          </p:nvPr>
        </p:nvSpPr>
        <p:spPr>
          <a:xfrm>
            <a:off x="457200" y="915566"/>
            <a:ext cx="7787208" cy="4104456"/>
          </a:xfrm>
        </p:spPr>
        <p:txBody>
          <a:bodyPr>
            <a:noAutofit/>
          </a:bodyPr>
          <a:lstStyle/>
          <a:p>
            <a:r>
              <a:rPr lang="nb-NO" altLang="nb-NO" sz="1800" dirty="0" smtClean="0"/>
              <a:t>Lite struktur på organisering av aktiviteter</a:t>
            </a:r>
          </a:p>
          <a:p>
            <a:r>
              <a:rPr lang="nb-NO" altLang="nb-NO" sz="1800" dirty="0" smtClean="0"/>
              <a:t>Lite proaktiv ledelse av barnegrupper eller aktiviteter</a:t>
            </a:r>
          </a:p>
          <a:p>
            <a:r>
              <a:rPr lang="nb-NO" altLang="nb-NO" sz="1800" dirty="0" smtClean="0"/>
              <a:t>Mangelfull bruk av ros og oppmuntring</a:t>
            </a:r>
          </a:p>
          <a:p>
            <a:r>
              <a:rPr lang="nb-NO" altLang="nb-NO" sz="1800" dirty="0" smtClean="0"/>
              <a:t>Uklare regler og sterke negative konsekvenser av regelbrudd</a:t>
            </a:r>
            <a:endParaRPr lang="nb-NO" altLang="nb-NO" sz="1800" dirty="0"/>
          </a:p>
          <a:p>
            <a:r>
              <a:rPr lang="nb-NO" altLang="nb-NO" sz="1800" dirty="0" smtClean="0"/>
              <a:t>Negative relasjoner </a:t>
            </a:r>
            <a:r>
              <a:rPr lang="nb-NO" altLang="nb-NO" sz="1800" dirty="0"/>
              <a:t>mellom </a:t>
            </a:r>
            <a:r>
              <a:rPr lang="nb-NO" altLang="nb-NO" sz="1800" dirty="0" smtClean="0"/>
              <a:t>barn og voksen</a:t>
            </a:r>
            <a:endParaRPr lang="nb-NO" altLang="nb-NO" sz="1800" dirty="0"/>
          </a:p>
          <a:p>
            <a:r>
              <a:rPr lang="nb-NO" altLang="nb-NO" sz="1800" dirty="0" smtClean="0"/>
              <a:t>Konflikter </a:t>
            </a:r>
            <a:r>
              <a:rPr lang="nb-NO" altLang="nb-NO" sz="1800" dirty="0"/>
              <a:t>mellom </a:t>
            </a:r>
            <a:r>
              <a:rPr lang="nb-NO" altLang="nb-NO" sz="1800" dirty="0" smtClean="0"/>
              <a:t>barna</a:t>
            </a:r>
            <a:endParaRPr lang="nb-NO" altLang="nb-NO" sz="1800" dirty="0"/>
          </a:p>
          <a:p>
            <a:r>
              <a:rPr lang="nb-NO" altLang="nb-NO" sz="1800" dirty="0" smtClean="0"/>
              <a:t>Ekskluderende barnemiljøer </a:t>
            </a:r>
          </a:p>
          <a:p>
            <a:r>
              <a:rPr lang="nb-NO" altLang="nb-NO" sz="1800" dirty="0" smtClean="0"/>
              <a:t>Samarbeid </a:t>
            </a:r>
            <a:r>
              <a:rPr lang="nb-NO" altLang="nb-NO" sz="1800" dirty="0"/>
              <a:t>mellom hjem og </a:t>
            </a:r>
            <a:r>
              <a:rPr lang="nb-NO" altLang="nb-NO" sz="1800" dirty="0" smtClean="0"/>
              <a:t>barnehage</a:t>
            </a:r>
            <a:endParaRPr lang="nb-NO" altLang="nb-NO" sz="1800" dirty="0"/>
          </a:p>
          <a:p>
            <a:r>
              <a:rPr lang="nb-NO" altLang="nb-NO" sz="1800" dirty="0" smtClean="0"/>
              <a:t>Individuelle </a:t>
            </a:r>
            <a:r>
              <a:rPr lang="nb-NO" altLang="nb-NO" sz="1800" dirty="0"/>
              <a:t>vansker og </a:t>
            </a:r>
            <a:r>
              <a:rPr lang="nb-NO" altLang="nb-NO" sz="1800" dirty="0" smtClean="0"/>
              <a:t>egenskaper</a:t>
            </a:r>
          </a:p>
          <a:p>
            <a:r>
              <a:rPr lang="nb-NO" altLang="nb-NO" sz="1800" dirty="0" smtClean="0"/>
              <a:t>Uheldige mestringsstrategier hos barn</a:t>
            </a:r>
          </a:p>
          <a:p>
            <a:r>
              <a:rPr lang="nb-NO" altLang="nb-NO" sz="1800" dirty="0" smtClean="0"/>
              <a:t>Lite vekt på systematisk arbeid med språklige og sosiale ferdigheter.</a:t>
            </a:r>
            <a:endParaRPr lang="nb-NO" altLang="nb-NO" sz="1800" dirty="0"/>
          </a:p>
        </p:txBody>
      </p:sp>
    </p:spTree>
    <p:extLst>
      <p:ext uri="{BB962C8B-B14F-4D97-AF65-F5344CB8AC3E}">
        <p14:creationId xmlns:p14="http://schemas.microsoft.com/office/powerpoint/2010/main" val="205465832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7938" name="Group 2"/>
          <p:cNvGrpSpPr>
            <a:grpSpLocks/>
          </p:cNvGrpSpPr>
          <p:nvPr/>
        </p:nvGrpSpPr>
        <p:grpSpPr bwMode="auto">
          <a:xfrm>
            <a:off x="1043608" y="411510"/>
            <a:ext cx="6607078" cy="4452581"/>
            <a:chOff x="1008" y="1059"/>
            <a:chExt cx="3940" cy="2733"/>
          </a:xfrm>
        </p:grpSpPr>
        <p:sp>
          <p:nvSpPr>
            <p:cNvPr id="167939" name="AutoShape 3"/>
            <p:cNvSpPr>
              <a:spLocks noChangeAspect="1" noChangeArrowheads="1"/>
            </p:cNvSpPr>
            <p:nvPr/>
          </p:nvSpPr>
          <p:spPr bwMode="auto">
            <a:xfrm>
              <a:off x="1915" y="1617"/>
              <a:ext cx="1942" cy="1675"/>
            </a:xfrm>
            <a:prstGeom prst="triangle">
              <a:avLst>
                <a:gd name="adj" fmla="val 50000"/>
              </a:avLst>
            </a:prstGeom>
            <a:solidFill>
              <a:srgbClr val="CCCCFF"/>
            </a:solidFill>
            <a:ln w="9525">
              <a:solidFill>
                <a:srgbClr val="000000"/>
              </a:solidFill>
              <a:miter lim="800000"/>
              <a:headEnd/>
              <a:tailEnd/>
            </a:ln>
          </p:spPr>
          <p:txBody>
            <a:bodyPr/>
            <a:lstStyle/>
            <a:p>
              <a:pPr algn="ctr"/>
              <a:r>
                <a:rPr lang="nb-NO" altLang="nb-NO" sz="2400"/>
                <a:t>System</a:t>
              </a:r>
            </a:p>
          </p:txBody>
        </p:sp>
        <p:sp>
          <p:nvSpPr>
            <p:cNvPr id="167940" name="Oval 4"/>
            <p:cNvSpPr>
              <a:spLocks noChangeArrowheads="1"/>
            </p:cNvSpPr>
            <p:nvPr/>
          </p:nvSpPr>
          <p:spPr bwMode="auto">
            <a:xfrm>
              <a:off x="1008" y="3234"/>
              <a:ext cx="1116" cy="558"/>
            </a:xfrm>
            <a:prstGeom prst="ellipse">
              <a:avLst/>
            </a:prstGeom>
            <a:solidFill>
              <a:srgbClr val="FFFFCC"/>
            </a:solidFill>
            <a:ln w="9525">
              <a:solidFill>
                <a:srgbClr val="000000"/>
              </a:solidFill>
              <a:round/>
              <a:headEnd/>
              <a:tailEnd/>
            </a:ln>
          </p:spPr>
          <p:txBody>
            <a:bodyPr/>
            <a:lstStyle/>
            <a:p>
              <a:pPr algn="ctr"/>
              <a:r>
                <a:rPr lang="nb-NO" altLang="nb-NO" sz="2400"/>
                <a:t>Individ</a:t>
              </a:r>
            </a:p>
            <a:p>
              <a:endParaRPr lang="nb-NO" altLang="nb-NO" sz="2250"/>
            </a:p>
          </p:txBody>
        </p:sp>
        <p:sp>
          <p:nvSpPr>
            <p:cNvPr id="167941" name="Oval 5"/>
            <p:cNvSpPr>
              <a:spLocks noChangeArrowheads="1"/>
            </p:cNvSpPr>
            <p:nvPr/>
          </p:nvSpPr>
          <p:spPr bwMode="auto">
            <a:xfrm>
              <a:off x="2334" y="1059"/>
              <a:ext cx="1116" cy="558"/>
            </a:xfrm>
            <a:prstGeom prst="ellipse">
              <a:avLst/>
            </a:prstGeom>
            <a:solidFill>
              <a:srgbClr val="FFBE7D"/>
            </a:solidFill>
            <a:ln w="9525">
              <a:solidFill>
                <a:srgbClr val="000000"/>
              </a:solidFill>
              <a:round/>
              <a:headEnd/>
              <a:tailEnd/>
            </a:ln>
          </p:spPr>
          <p:txBody>
            <a:bodyPr/>
            <a:lstStyle/>
            <a:p>
              <a:pPr algn="ctr"/>
              <a:r>
                <a:rPr lang="nb-NO" altLang="nb-NO" sz="2400"/>
                <a:t>Aktør</a:t>
              </a:r>
            </a:p>
          </p:txBody>
        </p:sp>
        <p:sp>
          <p:nvSpPr>
            <p:cNvPr id="167942" name="Oval 6"/>
            <p:cNvSpPr>
              <a:spLocks noChangeArrowheads="1"/>
            </p:cNvSpPr>
            <p:nvPr/>
          </p:nvSpPr>
          <p:spPr bwMode="auto">
            <a:xfrm>
              <a:off x="3660" y="3234"/>
              <a:ext cx="1288" cy="558"/>
            </a:xfrm>
            <a:prstGeom prst="ellipse">
              <a:avLst/>
            </a:prstGeom>
            <a:solidFill>
              <a:srgbClr val="D8EBB3"/>
            </a:solidFill>
            <a:ln w="9525">
              <a:solidFill>
                <a:srgbClr val="000000"/>
              </a:solidFill>
              <a:round/>
              <a:headEnd/>
              <a:tailEnd/>
            </a:ln>
          </p:spPr>
          <p:txBody>
            <a:bodyPr/>
            <a:lstStyle/>
            <a:p>
              <a:pPr algn="ctr"/>
              <a:r>
                <a:rPr lang="nb-NO" altLang="nb-NO" sz="2400" dirty="0"/>
                <a:t>Kontekst</a:t>
              </a:r>
            </a:p>
          </p:txBody>
        </p:sp>
      </p:grpSp>
      <p:sp>
        <p:nvSpPr>
          <p:cNvPr id="2" name="TekstSylinder 1"/>
          <p:cNvSpPr txBox="1"/>
          <p:nvPr/>
        </p:nvSpPr>
        <p:spPr>
          <a:xfrm>
            <a:off x="5138654" y="411510"/>
            <a:ext cx="3321778" cy="923330"/>
          </a:xfrm>
          <a:prstGeom prst="rect">
            <a:avLst/>
          </a:prstGeom>
          <a:noFill/>
        </p:spPr>
        <p:txBody>
          <a:bodyPr wrap="square" rtlCol="0">
            <a:spAutoFit/>
          </a:bodyPr>
          <a:lstStyle/>
          <a:p>
            <a:r>
              <a:rPr lang="nb-NO" b="1" dirty="0" smtClean="0"/>
              <a:t>Aktør</a:t>
            </a:r>
            <a:r>
              <a:rPr lang="nb-NO" dirty="0" smtClean="0"/>
              <a:t>- fokus på barnets virkelighetsoppfatning og mestringsstrategier</a:t>
            </a:r>
            <a:endParaRPr lang="nb-NO" dirty="0"/>
          </a:p>
        </p:txBody>
      </p:sp>
      <p:sp>
        <p:nvSpPr>
          <p:cNvPr id="3" name="TekstSylinder 2"/>
          <p:cNvSpPr txBox="1"/>
          <p:nvPr/>
        </p:nvSpPr>
        <p:spPr>
          <a:xfrm>
            <a:off x="6144690" y="3063136"/>
            <a:ext cx="2999310" cy="923330"/>
          </a:xfrm>
          <a:prstGeom prst="rect">
            <a:avLst/>
          </a:prstGeom>
          <a:noFill/>
        </p:spPr>
        <p:txBody>
          <a:bodyPr wrap="square" rtlCol="0">
            <a:spAutoFit/>
          </a:bodyPr>
          <a:lstStyle/>
          <a:p>
            <a:r>
              <a:rPr lang="nb-NO" b="1" dirty="0" smtClean="0"/>
              <a:t>Kontekst</a:t>
            </a:r>
            <a:r>
              <a:rPr lang="nb-NO" dirty="0" smtClean="0"/>
              <a:t>- fokus på </a:t>
            </a:r>
            <a:r>
              <a:rPr lang="nb-NO" dirty="0" err="1" smtClean="0"/>
              <a:t>bhg</a:t>
            </a:r>
            <a:r>
              <a:rPr lang="nb-NO" dirty="0" smtClean="0"/>
              <a:t> læringsmiljø og omsorgsmiljø</a:t>
            </a:r>
            <a:endParaRPr lang="nb-NO" dirty="0"/>
          </a:p>
        </p:txBody>
      </p:sp>
      <p:sp>
        <p:nvSpPr>
          <p:cNvPr id="4" name="TekstSylinder 3"/>
          <p:cNvSpPr txBox="1"/>
          <p:nvPr/>
        </p:nvSpPr>
        <p:spPr>
          <a:xfrm>
            <a:off x="233772" y="2185973"/>
            <a:ext cx="2169041" cy="1754326"/>
          </a:xfrm>
          <a:prstGeom prst="rect">
            <a:avLst/>
          </a:prstGeom>
          <a:noFill/>
        </p:spPr>
        <p:txBody>
          <a:bodyPr wrap="square" rtlCol="0">
            <a:spAutoFit/>
          </a:bodyPr>
          <a:lstStyle/>
          <a:p>
            <a:r>
              <a:rPr lang="nb-NO" b="1" dirty="0" smtClean="0"/>
              <a:t>Individ</a:t>
            </a:r>
            <a:r>
              <a:rPr lang="nb-NO" dirty="0" smtClean="0"/>
              <a:t>- fokus på barnets forutsetninger, forhold hjemme, skader og vanskeligheter</a:t>
            </a:r>
            <a:endParaRPr lang="nb-NO" dirty="0"/>
          </a:p>
        </p:txBody>
      </p:sp>
    </p:spTree>
    <p:extLst>
      <p:ext uri="{BB962C8B-B14F-4D97-AF65-F5344CB8AC3E}">
        <p14:creationId xmlns:p14="http://schemas.microsoft.com/office/powerpoint/2010/main" val="350712610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p:txBody>
          <a:bodyPr>
            <a:normAutofit/>
          </a:bodyPr>
          <a:lstStyle/>
          <a:p>
            <a:r>
              <a:rPr lang="nb-NO" altLang="nb-NO" sz="3200" dirty="0"/>
              <a:t>Strategier og tiltak</a:t>
            </a:r>
          </a:p>
        </p:txBody>
      </p:sp>
      <p:sp>
        <p:nvSpPr>
          <p:cNvPr id="110595" name="Rectangle 3"/>
          <p:cNvSpPr>
            <a:spLocks noGrp="1" noChangeArrowheads="1"/>
          </p:cNvSpPr>
          <p:nvPr>
            <p:ph type="body" idx="1"/>
          </p:nvPr>
        </p:nvSpPr>
        <p:spPr/>
        <p:txBody>
          <a:bodyPr/>
          <a:lstStyle/>
          <a:p>
            <a:r>
              <a:rPr lang="nb-NO" altLang="nb-NO" sz="1800" dirty="0"/>
              <a:t>Strategier og tiltak skal iverksettes for å fjerne eller redusere betydningen av de faktorene som opprettholder problemene vi står overfor.</a:t>
            </a:r>
          </a:p>
          <a:p>
            <a:r>
              <a:rPr lang="nb-NO" altLang="nb-NO" sz="1800" dirty="0"/>
              <a:t>Det er avgjørende å iverksette flere tiltak samtidig, det vil si å fjerne/redusere flest mulig opprettholdende faktorer.</a:t>
            </a:r>
          </a:p>
          <a:p>
            <a:r>
              <a:rPr lang="nb-NO" altLang="nb-NO" sz="1800" dirty="0"/>
              <a:t>De strategier som iverksettes skal i størst mulig grad bygge på kunnskap om hva som </a:t>
            </a:r>
            <a:r>
              <a:rPr lang="nb-NO" altLang="nb-NO" sz="1800" dirty="0" smtClean="0"/>
              <a:t>har stor sannsynlighet for å gi gode resultater. </a:t>
            </a:r>
            <a:endParaRPr lang="nb-NO" altLang="nb-NO" sz="1800" dirty="0"/>
          </a:p>
          <a:p>
            <a:r>
              <a:rPr lang="nb-NO" altLang="nb-NO" sz="1800" dirty="0" smtClean="0"/>
              <a:t>Det </a:t>
            </a:r>
            <a:r>
              <a:rPr lang="nb-NO" altLang="nb-NO" sz="1800" dirty="0"/>
              <a:t>er ikke fritt fram for synsing og privatisering i valg av tiltak.</a:t>
            </a:r>
          </a:p>
          <a:p>
            <a:r>
              <a:rPr lang="nb-NO" altLang="nb-NO" sz="1800" dirty="0"/>
              <a:t>Tiltakene skal ha en </a:t>
            </a:r>
            <a:r>
              <a:rPr lang="nb-NO" altLang="nb-NO" sz="1800" dirty="0" smtClean="0"/>
              <a:t>faglig og forskningsmessig </a:t>
            </a:r>
            <a:r>
              <a:rPr lang="nb-NO" altLang="nb-NO" sz="1800" dirty="0"/>
              <a:t>forankring, og det skal være stor sannsynlighet for at de gir ønskede resultater</a:t>
            </a:r>
            <a:r>
              <a:rPr lang="nb-NO" altLang="nb-NO" sz="1800" dirty="0" smtClean="0"/>
              <a:t>.</a:t>
            </a:r>
          </a:p>
          <a:p>
            <a:r>
              <a:rPr lang="nb-NO" altLang="nb-NO" sz="1800" dirty="0" smtClean="0"/>
              <a:t>Eksempel: Se s. 67</a:t>
            </a:r>
            <a:endParaRPr lang="nb-NO" altLang="nb-NO" sz="1500" dirty="0"/>
          </a:p>
        </p:txBody>
      </p:sp>
    </p:spTree>
    <p:extLst>
      <p:ext uri="{BB962C8B-B14F-4D97-AF65-F5344CB8AC3E}">
        <p14:creationId xmlns:p14="http://schemas.microsoft.com/office/powerpoint/2010/main" val="426409114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10595">
                                            <p:txEl>
                                              <p:pRg st="0" end="0"/>
                                            </p:txEl>
                                          </p:spTgt>
                                        </p:tgtEl>
                                        <p:attrNameLst>
                                          <p:attrName>style.visibility</p:attrName>
                                        </p:attrNameLst>
                                      </p:cBhvr>
                                      <p:to>
                                        <p:strVal val="visible"/>
                                      </p:to>
                                    </p:set>
                                    <p:anim calcmode="lin" valueType="num">
                                      <p:cBhvr additive="base">
                                        <p:cTn id="7" dur="500" fill="hold"/>
                                        <p:tgtEl>
                                          <p:spTgt spid="11059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059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10595">
                                            <p:txEl>
                                              <p:pRg st="1" end="1"/>
                                            </p:txEl>
                                          </p:spTgt>
                                        </p:tgtEl>
                                        <p:attrNameLst>
                                          <p:attrName>style.visibility</p:attrName>
                                        </p:attrNameLst>
                                      </p:cBhvr>
                                      <p:to>
                                        <p:strVal val="visible"/>
                                      </p:to>
                                    </p:set>
                                    <p:anim calcmode="lin" valueType="num">
                                      <p:cBhvr additive="base">
                                        <p:cTn id="13" dur="500" fill="hold"/>
                                        <p:tgtEl>
                                          <p:spTgt spid="11059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059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10595">
                                            <p:txEl>
                                              <p:pRg st="2" end="2"/>
                                            </p:txEl>
                                          </p:spTgt>
                                        </p:tgtEl>
                                        <p:attrNameLst>
                                          <p:attrName>style.visibility</p:attrName>
                                        </p:attrNameLst>
                                      </p:cBhvr>
                                      <p:to>
                                        <p:strVal val="visible"/>
                                      </p:to>
                                    </p:set>
                                    <p:anim calcmode="lin" valueType="num">
                                      <p:cBhvr additive="base">
                                        <p:cTn id="19" dur="500" fill="hold"/>
                                        <p:tgtEl>
                                          <p:spTgt spid="11059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059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110595">
                                            <p:txEl>
                                              <p:pRg st="3" end="3"/>
                                            </p:txEl>
                                          </p:spTgt>
                                        </p:tgtEl>
                                        <p:attrNameLst>
                                          <p:attrName>style.visibility</p:attrName>
                                        </p:attrNameLst>
                                      </p:cBhvr>
                                      <p:to>
                                        <p:strVal val="visible"/>
                                      </p:to>
                                    </p:set>
                                    <p:anim calcmode="lin" valueType="num">
                                      <p:cBhvr additive="base">
                                        <p:cTn id="25" dur="500" fill="hold"/>
                                        <p:tgtEl>
                                          <p:spTgt spid="11059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059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110595">
                                            <p:txEl>
                                              <p:pRg st="4" end="4"/>
                                            </p:txEl>
                                          </p:spTgt>
                                        </p:tgtEl>
                                        <p:attrNameLst>
                                          <p:attrName>style.visibility</p:attrName>
                                        </p:attrNameLst>
                                      </p:cBhvr>
                                      <p:to>
                                        <p:strVal val="visible"/>
                                      </p:to>
                                    </p:set>
                                    <p:anim calcmode="lin" valueType="num">
                                      <p:cBhvr additive="base">
                                        <p:cTn id="31" dur="500" fill="hold"/>
                                        <p:tgtEl>
                                          <p:spTgt spid="11059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1059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10595">
                                            <p:txEl>
                                              <p:pRg st="5" end="5"/>
                                            </p:txEl>
                                          </p:spTgt>
                                        </p:tgtEl>
                                        <p:attrNameLst>
                                          <p:attrName>style.visibility</p:attrName>
                                        </p:attrNameLst>
                                      </p:cBhvr>
                                      <p:to>
                                        <p:strVal val="visible"/>
                                      </p:to>
                                    </p:set>
                                    <p:anim calcmode="lin" valueType="num">
                                      <p:cBhvr additive="base">
                                        <p:cTn id="37" dur="500" fill="hold"/>
                                        <p:tgtEl>
                                          <p:spTgt spid="11059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1059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p:txBody>
          <a:bodyPr>
            <a:normAutofit/>
          </a:bodyPr>
          <a:lstStyle/>
          <a:p>
            <a:r>
              <a:rPr lang="nb-NO" altLang="nb-NO" sz="3200" dirty="0"/>
              <a:t>Gjennomføring</a:t>
            </a:r>
          </a:p>
        </p:txBody>
      </p:sp>
      <p:sp>
        <p:nvSpPr>
          <p:cNvPr id="111619" name="Rectangle 3"/>
          <p:cNvSpPr>
            <a:spLocks noGrp="1" noChangeArrowheads="1"/>
          </p:cNvSpPr>
          <p:nvPr>
            <p:ph type="body" idx="1"/>
          </p:nvPr>
        </p:nvSpPr>
        <p:spPr/>
        <p:txBody>
          <a:bodyPr>
            <a:normAutofit fontScale="92500"/>
          </a:bodyPr>
          <a:lstStyle/>
          <a:p>
            <a:r>
              <a:rPr lang="nb-NO" sz="1800" dirty="0"/>
              <a:t>Den viktigste og mest utfordrende delen av et datainformert forbedringsarbeid er å gjennomføre en ny pedagogisk praksis. </a:t>
            </a:r>
            <a:endParaRPr lang="nb-NO" sz="1800" dirty="0" smtClean="0"/>
          </a:p>
          <a:p>
            <a:r>
              <a:rPr lang="nb-NO" sz="1800" dirty="0" smtClean="0"/>
              <a:t>Det </a:t>
            </a:r>
            <a:r>
              <a:rPr lang="nb-NO" sz="1800" dirty="0"/>
              <a:t>bør utarbeides en kort og sammenfattet plan for </a:t>
            </a:r>
            <a:r>
              <a:rPr lang="nb-NO" sz="1800" dirty="0" smtClean="0"/>
              <a:t>de </a:t>
            </a:r>
            <a:r>
              <a:rPr lang="nb-NO" sz="1800" dirty="0"/>
              <a:t>tiltak og strategier som skal implementeres. </a:t>
            </a:r>
            <a:endParaRPr lang="nb-NO" sz="1800" dirty="0" smtClean="0"/>
          </a:p>
          <a:p>
            <a:r>
              <a:rPr lang="nb-NO" sz="1800" dirty="0" smtClean="0"/>
              <a:t>Hensikten </a:t>
            </a:r>
            <a:r>
              <a:rPr lang="nb-NO" sz="1800" dirty="0"/>
              <a:t>med en slik plan er å bidra til at arbeidet blir systematisk, at det foregår over en viss tid og at det </a:t>
            </a:r>
            <a:r>
              <a:rPr lang="nb-NO" sz="1800" dirty="0" err="1"/>
              <a:t>ansvarliggjør</a:t>
            </a:r>
            <a:r>
              <a:rPr lang="nb-NO" sz="1800" dirty="0"/>
              <a:t> </a:t>
            </a:r>
            <a:r>
              <a:rPr lang="nb-NO" sz="1800" dirty="0" smtClean="0"/>
              <a:t>ansatte </a:t>
            </a:r>
            <a:r>
              <a:rPr lang="nb-NO" sz="1800" dirty="0"/>
              <a:t>og </a:t>
            </a:r>
            <a:r>
              <a:rPr lang="nb-NO" sz="1800" dirty="0" smtClean="0"/>
              <a:t>ledere </a:t>
            </a:r>
            <a:r>
              <a:rPr lang="nb-NO" sz="1800" dirty="0"/>
              <a:t>(</a:t>
            </a:r>
            <a:r>
              <a:rPr lang="nb-NO" sz="1800" dirty="0" err="1"/>
              <a:t>Fullan</a:t>
            </a:r>
            <a:r>
              <a:rPr lang="nb-NO" sz="1800" dirty="0"/>
              <a:t>, 2013). </a:t>
            </a:r>
            <a:endParaRPr lang="nb-NO" sz="1800" dirty="0" smtClean="0"/>
          </a:p>
          <a:p>
            <a:r>
              <a:rPr lang="nb-NO" sz="1800" dirty="0" smtClean="0"/>
              <a:t>I </a:t>
            </a:r>
            <a:r>
              <a:rPr lang="nb-NO" sz="1800" dirty="0"/>
              <a:t>planen bør </a:t>
            </a:r>
            <a:r>
              <a:rPr lang="nb-NO" sz="1800" dirty="0" smtClean="0"/>
              <a:t>overordnede målsettingene, data, problem og målformuleringer </a:t>
            </a:r>
            <a:r>
              <a:rPr lang="nb-NO" sz="1800" dirty="0"/>
              <a:t>uttrykkes, og </a:t>
            </a:r>
            <a:r>
              <a:rPr lang="nb-NO" sz="1800" dirty="0" smtClean="0"/>
              <a:t>tiltak </a:t>
            </a:r>
            <a:r>
              <a:rPr lang="nb-NO" sz="1800" dirty="0"/>
              <a:t>og strategier må </a:t>
            </a:r>
            <a:r>
              <a:rPr lang="nb-NO" sz="1800" dirty="0" smtClean="0"/>
              <a:t>beskrives.</a:t>
            </a:r>
          </a:p>
          <a:p>
            <a:r>
              <a:rPr lang="nb-NO" sz="1800" dirty="0" smtClean="0"/>
              <a:t>Videre </a:t>
            </a:r>
            <a:r>
              <a:rPr lang="nb-NO" sz="1800" dirty="0"/>
              <a:t>bør det være klart hvem som skal iverksette strategiene og tiltakene, når og i hvilket omfang det skal foregå og hvilke ressurser som er knyttet til dette. </a:t>
            </a:r>
            <a:endParaRPr lang="nb-NO" sz="1800" dirty="0" smtClean="0"/>
          </a:p>
          <a:p>
            <a:r>
              <a:rPr lang="nb-NO" altLang="nb-NO" sz="1800" dirty="0" smtClean="0"/>
              <a:t>Eksempel: se s. 70 og utover</a:t>
            </a:r>
            <a:endParaRPr lang="nb-NO" altLang="nb-NO" sz="1800" dirty="0"/>
          </a:p>
        </p:txBody>
      </p:sp>
    </p:spTree>
    <p:extLst>
      <p:ext uri="{BB962C8B-B14F-4D97-AF65-F5344CB8AC3E}">
        <p14:creationId xmlns:p14="http://schemas.microsoft.com/office/powerpoint/2010/main" val="3686754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1619">
                                            <p:txEl>
                                              <p:pRg st="1" end="1"/>
                                            </p:txEl>
                                          </p:spTgt>
                                        </p:tgtEl>
                                        <p:attrNameLst>
                                          <p:attrName>style.visibility</p:attrName>
                                        </p:attrNameLst>
                                      </p:cBhvr>
                                      <p:to>
                                        <p:strVal val="visible"/>
                                      </p:to>
                                    </p:set>
                                    <p:anim calcmode="lin" valueType="num">
                                      <p:cBhvr additive="base">
                                        <p:cTn id="7" dur="500" fill="hold"/>
                                        <p:tgtEl>
                                          <p:spTgt spid="111619">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161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1619">
                                            <p:txEl>
                                              <p:pRg st="0" end="0"/>
                                            </p:txEl>
                                          </p:spTgt>
                                        </p:tgtEl>
                                        <p:attrNameLst>
                                          <p:attrName>style.visibility</p:attrName>
                                        </p:attrNameLst>
                                      </p:cBhvr>
                                      <p:to>
                                        <p:strVal val="visible"/>
                                      </p:to>
                                    </p:set>
                                    <p:anim calcmode="lin" valueType="num">
                                      <p:cBhvr additive="base">
                                        <p:cTn id="13" dur="500" fill="hold"/>
                                        <p:tgtEl>
                                          <p:spTgt spid="111619">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161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11619">
                                            <p:txEl>
                                              <p:pRg st="2" end="2"/>
                                            </p:txEl>
                                          </p:spTgt>
                                        </p:tgtEl>
                                        <p:attrNameLst>
                                          <p:attrName>style.visibility</p:attrName>
                                        </p:attrNameLst>
                                      </p:cBhvr>
                                      <p:to>
                                        <p:strVal val="visible"/>
                                      </p:to>
                                    </p:set>
                                    <p:anim calcmode="lin" valueType="num">
                                      <p:cBhvr additive="base">
                                        <p:cTn id="19" dur="500" fill="hold"/>
                                        <p:tgtEl>
                                          <p:spTgt spid="11161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161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11619">
                                            <p:txEl>
                                              <p:pRg st="3" end="3"/>
                                            </p:txEl>
                                          </p:spTgt>
                                        </p:tgtEl>
                                        <p:attrNameLst>
                                          <p:attrName>style.visibility</p:attrName>
                                        </p:attrNameLst>
                                      </p:cBhvr>
                                      <p:to>
                                        <p:strVal val="visible"/>
                                      </p:to>
                                    </p:set>
                                    <p:anim calcmode="lin" valueType="num">
                                      <p:cBhvr additive="base">
                                        <p:cTn id="25" dur="500" fill="hold"/>
                                        <p:tgtEl>
                                          <p:spTgt spid="11161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161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11619">
                                            <p:txEl>
                                              <p:pRg st="4" end="4"/>
                                            </p:txEl>
                                          </p:spTgt>
                                        </p:tgtEl>
                                        <p:attrNameLst>
                                          <p:attrName>style.visibility</p:attrName>
                                        </p:attrNameLst>
                                      </p:cBhvr>
                                      <p:to>
                                        <p:strVal val="visible"/>
                                      </p:to>
                                    </p:set>
                                    <p:anim calcmode="lin" valueType="num">
                                      <p:cBhvr additive="base">
                                        <p:cTn id="31" dur="500" fill="hold"/>
                                        <p:tgtEl>
                                          <p:spTgt spid="111619">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1161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11619">
                                            <p:txEl>
                                              <p:pRg st="5" end="5"/>
                                            </p:txEl>
                                          </p:spTgt>
                                        </p:tgtEl>
                                        <p:attrNameLst>
                                          <p:attrName>style.visibility</p:attrName>
                                        </p:attrNameLst>
                                      </p:cBhvr>
                                      <p:to>
                                        <p:strVal val="visible"/>
                                      </p:to>
                                    </p:set>
                                    <p:anim calcmode="lin" valueType="num">
                                      <p:cBhvr additive="base">
                                        <p:cTn id="37" dur="500" fill="hold"/>
                                        <p:tgtEl>
                                          <p:spTgt spid="111619">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11619">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p>
            <a:r>
              <a:rPr lang="nb-NO" altLang="nb-NO" sz="3200" dirty="0"/>
              <a:t>Evaluering</a:t>
            </a:r>
            <a:endParaRPr lang="nb-NO" sz="3200" dirty="0"/>
          </a:p>
        </p:txBody>
      </p:sp>
      <p:sp>
        <p:nvSpPr>
          <p:cNvPr id="3" name="Plassholder for innhold 2"/>
          <p:cNvSpPr>
            <a:spLocks noGrp="1"/>
          </p:cNvSpPr>
          <p:nvPr>
            <p:ph idx="1"/>
          </p:nvPr>
        </p:nvSpPr>
        <p:spPr/>
        <p:txBody>
          <a:bodyPr>
            <a:normAutofit fontScale="85000" lnSpcReduction="20000"/>
          </a:bodyPr>
          <a:lstStyle/>
          <a:p>
            <a:pPr eaLnBrk="1" hangingPunct="1">
              <a:buBlip>
                <a:blip r:embed="rId2"/>
              </a:buBlip>
            </a:pPr>
            <a:r>
              <a:rPr lang="nb-NO" altLang="nb-NO" sz="2800" dirty="0" smtClean="0"/>
              <a:t>I </a:t>
            </a:r>
            <a:r>
              <a:rPr lang="nb-NO" altLang="nb-NO" sz="2800" dirty="0"/>
              <a:t>evalueringen er det viktig å ha fokus på både gjennomføring og resultater.</a:t>
            </a:r>
          </a:p>
          <a:p>
            <a:pPr eaLnBrk="1" hangingPunct="1">
              <a:buBlip>
                <a:blip r:embed="rId2"/>
              </a:buBlip>
            </a:pPr>
            <a:r>
              <a:rPr lang="nb-NO" altLang="nb-NO" sz="2800" dirty="0"/>
              <a:t>Ofte ser vi at tiltakene ikke er gjennomført slik det var planlagt. Det vil da være nødvendig å fjerne betydningen av de faktorene som gir liten gjennomføring eller lav grad av tiltaksintegritet.</a:t>
            </a:r>
          </a:p>
          <a:p>
            <a:pPr eaLnBrk="1" hangingPunct="1">
              <a:buBlip>
                <a:blip r:embed="rId2"/>
              </a:buBlip>
            </a:pPr>
            <a:r>
              <a:rPr lang="nb-NO" altLang="nb-NO" sz="2800" dirty="0" smtClean="0"/>
              <a:t>Hvis </a:t>
            </a:r>
            <a:r>
              <a:rPr lang="nb-NO" altLang="nb-NO" sz="2800" dirty="0"/>
              <a:t>tiltakene er gjennomført og det ikke oppnås tilfredsstillende resultater er det nødvendig med revidering</a:t>
            </a:r>
            <a:r>
              <a:rPr lang="nb-NO" altLang="nb-NO" sz="2800" dirty="0" smtClean="0"/>
              <a:t>!</a:t>
            </a:r>
          </a:p>
          <a:p>
            <a:pPr eaLnBrk="1" hangingPunct="1">
              <a:buBlip>
                <a:blip r:embed="rId2"/>
              </a:buBlip>
            </a:pPr>
            <a:r>
              <a:rPr lang="nb-NO" altLang="nb-NO" sz="2800" dirty="0" smtClean="0"/>
              <a:t>Eksempel: se s. 75 og utover</a:t>
            </a:r>
            <a:endParaRPr lang="nb-NO" altLang="nb-NO" sz="2800" dirty="0"/>
          </a:p>
          <a:p>
            <a:endParaRPr lang="nb-NO" dirty="0"/>
          </a:p>
        </p:txBody>
      </p:sp>
    </p:spTree>
    <p:extLst>
      <p:ext uri="{BB962C8B-B14F-4D97-AF65-F5344CB8AC3E}">
        <p14:creationId xmlns:p14="http://schemas.microsoft.com/office/powerpoint/2010/main" val="20183215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p>
            <a:pPr algn="l"/>
            <a:r>
              <a:rPr lang="nb-NO" sz="2800" dirty="0" smtClean="0"/>
              <a:t>Hvor mangler det besvarelser?</a:t>
            </a:r>
            <a:endParaRPr lang="nb-NO" sz="2800" dirty="0"/>
          </a:p>
        </p:txBody>
      </p:sp>
      <p:graphicFrame>
        <p:nvGraphicFramePr>
          <p:cNvPr id="4" name="Plassholder for innhold 3"/>
          <p:cNvGraphicFramePr>
            <a:graphicFrameLocks noGrp="1"/>
          </p:cNvGraphicFramePr>
          <p:nvPr>
            <p:ph idx="1"/>
            <p:extLst>
              <p:ext uri="{D42A27DB-BD31-4B8C-83A1-F6EECF244321}">
                <p14:modId xmlns:p14="http://schemas.microsoft.com/office/powerpoint/2010/main" val="4284551124"/>
              </p:ext>
            </p:extLst>
          </p:nvPr>
        </p:nvGraphicFramePr>
        <p:xfrm>
          <a:off x="107503" y="1057122"/>
          <a:ext cx="8928994" cy="3966646"/>
        </p:xfrm>
        <a:graphic>
          <a:graphicData uri="http://schemas.openxmlformats.org/drawingml/2006/table">
            <a:tbl>
              <a:tblPr firstRow="1" bandRow="1">
                <a:tableStyleId>{5C22544A-7EE6-4342-B048-85BDC9FD1C3A}</a:tableStyleId>
              </a:tblPr>
              <a:tblGrid>
                <a:gridCol w="1260650"/>
                <a:gridCol w="1512168"/>
                <a:gridCol w="899591"/>
                <a:gridCol w="1188641"/>
                <a:gridCol w="1440160"/>
                <a:gridCol w="1297228"/>
                <a:gridCol w="1330556"/>
              </a:tblGrid>
              <a:tr h="263203">
                <a:tc>
                  <a:txBody>
                    <a:bodyPr/>
                    <a:lstStyle/>
                    <a:p>
                      <a:r>
                        <a:rPr lang="nb-NO" sz="1200" dirty="0" smtClean="0"/>
                        <a:t>Undersøkelse</a:t>
                      </a:r>
                      <a:endParaRPr lang="nb-NO" sz="1200" dirty="0"/>
                    </a:p>
                  </a:txBody>
                  <a:tcPr/>
                </a:tc>
                <a:tc>
                  <a:txBody>
                    <a:bodyPr/>
                    <a:lstStyle/>
                    <a:p>
                      <a:r>
                        <a:rPr lang="nb-NO" sz="1200" dirty="0" smtClean="0"/>
                        <a:t>Fokusområde</a:t>
                      </a:r>
                      <a:endParaRPr lang="nb-NO" sz="1200" dirty="0"/>
                    </a:p>
                  </a:txBody>
                  <a:tcPr/>
                </a:tc>
                <a:tc>
                  <a:txBody>
                    <a:bodyPr/>
                    <a:lstStyle/>
                    <a:p>
                      <a:r>
                        <a:rPr lang="nb-NO" sz="1200" dirty="0" smtClean="0"/>
                        <a:t>Spørsmål</a:t>
                      </a:r>
                      <a:endParaRPr lang="nb-NO" sz="1200" dirty="0"/>
                    </a:p>
                  </a:txBody>
                  <a:tcPr/>
                </a:tc>
                <a:tc>
                  <a:txBody>
                    <a:bodyPr/>
                    <a:lstStyle/>
                    <a:p>
                      <a:r>
                        <a:rPr lang="nb-NO" sz="1200" dirty="0" smtClean="0"/>
                        <a:t>Besvart</a:t>
                      </a:r>
                      <a:endParaRPr lang="nb-NO" sz="1200" dirty="0"/>
                    </a:p>
                  </a:txBody>
                  <a:tcPr/>
                </a:tc>
                <a:tc>
                  <a:txBody>
                    <a:bodyPr/>
                    <a:lstStyle/>
                    <a:p>
                      <a:r>
                        <a:rPr lang="nb-NO" sz="1200" dirty="0" smtClean="0"/>
                        <a:t>Ikke besvart</a:t>
                      </a:r>
                      <a:endParaRPr lang="nb-NO" sz="1200" dirty="0"/>
                    </a:p>
                  </a:txBody>
                  <a:tcPr/>
                </a:tc>
                <a:tc>
                  <a:txBody>
                    <a:bodyPr/>
                    <a:lstStyle/>
                    <a:p>
                      <a:r>
                        <a:rPr lang="nb-NO" sz="1200" dirty="0" err="1" smtClean="0"/>
                        <a:t>Missing</a:t>
                      </a:r>
                      <a:r>
                        <a:rPr lang="nb-NO" sz="1200" dirty="0" smtClean="0"/>
                        <a:t> </a:t>
                      </a:r>
                      <a:r>
                        <a:rPr lang="nb-NO" sz="1050" dirty="0" smtClean="0"/>
                        <a:t>(inkl. vanligvis)</a:t>
                      </a:r>
                      <a:endParaRPr lang="nb-NO" sz="1050" dirty="0"/>
                    </a:p>
                  </a:txBody>
                  <a:tcPr/>
                </a:tc>
                <a:tc>
                  <a:txBody>
                    <a:bodyPr/>
                    <a:lstStyle/>
                    <a:p>
                      <a:r>
                        <a:rPr lang="nb-NO" sz="1200" dirty="0" err="1" smtClean="0"/>
                        <a:t>Missing</a:t>
                      </a:r>
                      <a:r>
                        <a:rPr lang="nb-NO" sz="1200" dirty="0" smtClean="0"/>
                        <a:t> vanligvis</a:t>
                      </a:r>
                      <a:endParaRPr lang="nb-NO" sz="1200" dirty="0"/>
                    </a:p>
                  </a:txBody>
                  <a:tcPr/>
                </a:tc>
              </a:tr>
              <a:tr h="263203">
                <a:tc>
                  <a:txBody>
                    <a:bodyPr/>
                    <a:lstStyle/>
                    <a:p>
                      <a:r>
                        <a:rPr lang="nb-NO" sz="1200" dirty="0" err="1" smtClean="0"/>
                        <a:t>Pedleder</a:t>
                      </a:r>
                      <a:endParaRPr lang="nb-NO" sz="1200" dirty="0"/>
                    </a:p>
                  </a:txBody>
                  <a:tcPr/>
                </a:tc>
                <a:tc>
                  <a:txBody>
                    <a:bodyPr/>
                    <a:lstStyle/>
                    <a:p>
                      <a:r>
                        <a:rPr lang="nb-NO" sz="1200" dirty="0" smtClean="0"/>
                        <a:t>Sos. ferdigheter</a:t>
                      </a:r>
                      <a:endParaRPr lang="nb-NO"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dirty="0" smtClean="0"/>
                        <a:t>6</a:t>
                      </a:r>
                      <a:r>
                        <a:rPr lang="nb-NO" sz="1200" baseline="0" dirty="0" smtClean="0"/>
                        <a:t> - </a:t>
                      </a:r>
                      <a:r>
                        <a:rPr lang="nb-NO" sz="1200" dirty="0" smtClean="0"/>
                        <a:t>9</a:t>
                      </a:r>
                    </a:p>
                  </a:txBody>
                  <a:tcPr/>
                </a:tc>
                <a:tc>
                  <a:txBody>
                    <a:bodyPr/>
                    <a:lstStyle/>
                    <a:p>
                      <a:r>
                        <a:rPr lang="nb-NO" sz="1200" dirty="0" err="1" smtClean="0"/>
                        <a:t>Ca</a:t>
                      </a:r>
                      <a:r>
                        <a:rPr lang="nb-NO" sz="1200" dirty="0" smtClean="0"/>
                        <a:t> 3012</a:t>
                      </a:r>
                      <a:endParaRPr lang="nb-NO" sz="1200" dirty="0"/>
                    </a:p>
                  </a:txBody>
                  <a:tcPr/>
                </a:tc>
                <a:tc>
                  <a:txBody>
                    <a:bodyPr/>
                    <a:lstStyle/>
                    <a:p>
                      <a:r>
                        <a:rPr lang="nb-NO" sz="1200" dirty="0" err="1" smtClean="0"/>
                        <a:t>Ca</a:t>
                      </a:r>
                      <a:r>
                        <a:rPr lang="nb-NO" sz="1200" dirty="0" smtClean="0"/>
                        <a:t> 267</a:t>
                      </a:r>
                      <a:endParaRPr lang="nb-NO"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dirty="0" smtClean="0"/>
                        <a:t>5 - 8 %</a:t>
                      </a:r>
                    </a:p>
                  </a:txBody>
                  <a:tcPr/>
                </a:tc>
                <a:tc>
                  <a:txBody>
                    <a:bodyPr/>
                    <a:lstStyle/>
                    <a:p>
                      <a:r>
                        <a:rPr lang="nb-NO" sz="1200" dirty="0" smtClean="0"/>
                        <a:t>2,5 - 3 %</a:t>
                      </a:r>
                    </a:p>
                  </a:txBody>
                  <a:tcPr/>
                </a:tc>
              </a:tr>
              <a:tr h="263203">
                <a:tc>
                  <a:txBody>
                    <a:bodyPr/>
                    <a:lstStyle/>
                    <a:p>
                      <a:endParaRPr lang="nb-NO" sz="1200" dirty="0"/>
                    </a:p>
                  </a:txBody>
                  <a:tcPr/>
                </a:tc>
                <a:tc>
                  <a:txBody>
                    <a:bodyPr/>
                    <a:lstStyle/>
                    <a:p>
                      <a:r>
                        <a:rPr lang="nb-NO" sz="1200" dirty="0" smtClean="0"/>
                        <a:t>Atferd</a:t>
                      </a:r>
                      <a:endParaRPr lang="nb-NO"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dirty="0" smtClean="0"/>
                        <a:t>8 - </a:t>
                      </a:r>
                      <a:r>
                        <a:rPr lang="nb-NO" sz="1200" baseline="0" dirty="0" smtClean="0"/>
                        <a:t>12</a:t>
                      </a:r>
                      <a:endParaRPr lang="nb-NO" sz="1200" dirty="0" smtClean="0"/>
                    </a:p>
                  </a:txBody>
                  <a:tcPr/>
                </a:tc>
                <a:tc>
                  <a:txBody>
                    <a:bodyPr/>
                    <a:lstStyle/>
                    <a:p>
                      <a:r>
                        <a:rPr lang="nb-NO" sz="1200" dirty="0" err="1" smtClean="0"/>
                        <a:t>Ca</a:t>
                      </a:r>
                      <a:r>
                        <a:rPr lang="nb-NO" sz="1200" dirty="0" smtClean="0"/>
                        <a:t> 2975</a:t>
                      </a:r>
                      <a:endParaRPr lang="nb-NO" sz="1200" dirty="0"/>
                    </a:p>
                  </a:txBody>
                  <a:tcPr/>
                </a:tc>
                <a:tc>
                  <a:txBody>
                    <a:bodyPr/>
                    <a:lstStyle/>
                    <a:p>
                      <a:r>
                        <a:rPr lang="nb-NO" sz="1200" dirty="0" err="1" smtClean="0"/>
                        <a:t>Ca</a:t>
                      </a:r>
                      <a:r>
                        <a:rPr lang="nb-NO" sz="1200" dirty="0" smtClean="0"/>
                        <a:t> 304</a:t>
                      </a:r>
                      <a:endParaRPr lang="nb-NO"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dirty="0" smtClean="0"/>
                        <a:t>6 - 9 %</a:t>
                      </a:r>
                    </a:p>
                  </a:txBody>
                  <a:tcPr/>
                </a:tc>
                <a:tc>
                  <a:txBody>
                    <a:bodyPr/>
                    <a:lstStyle/>
                    <a:p>
                      <a:r>
                        <a:rPr lang="nb-NO" sz="1200" dirty="0" smtClean="0"/>
                        <a:t>2,5 – 3 %</a:t>
                      </a:r>
                    </a:p>
                  </a:txBody>
                  <a:tcPr/>
                </a:tc>
              </a:tr>
              <a:tr h="263203">
                <a:tc>
                  <a:txBody>
                    <a:bodyPr/>
                    <a:lstStyle/>
                    <a:p>
                      <a:endParaRPr lang="nb-NO" sz="1200" dirty="0"/>
                    </a:p>
                  </a:txBody>
                  <a:tcPr/>
                </a:tc>
                <a:tc>
                  <a:txBody>
                    <a:bodyPr/>
                    <a:lstStyle/>
                    <a:p>
                      <a:r>
                        <a:rPr lang="nb-NO" sz="1200" dirty="0" smtClean="0"/>
                        <a:t>Språk</a:t>
                      </a:r>
                      <a:endParaRPr lang="nb-NO"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dirty="0" smtClean="0"/>
                        <a:t>14</a:t>
                      </a:r>
                      <a:r>
                        <a:rPr lang="nb-NO" sz="1200" baseline="0" dirty="0" smtClean="0"/>
                        <a:t> - 16</a:t>
                      </a:r>
                      <a:endParaRPr lang="nb-NO" sz="1200" dirty="0" smtClean="0"/>
                    </a:p>
                  </a:txBody>
                  <a:tcPr/>
                </a:tc>
                <a:tc>
                  <a:txBody>
                    <a:bodyPr/>
                    <a:lstStyle/>
                    <a:p>
                      <a:r>
                        <a:rPr lang="nb-NO" sz="1200" dirty="0" err="1" smtClean="0"/>
                        <a:t>Ca</a:t>
                      </a:r>
                      <a:r>
                        <a:rPr lang="nb-NO" sz="1200" dirty="0" smtClean="0"/>
                        <a:t> 2806</a:t>
                      </a:r>
                      <a:endParaRPr lang="nb-NO" sz="1200" dirty="0"/>
                    </a:p>
                  </a:txBody>
                  <a:tcPr/>
                </a:tc>
                <a:tc>
                  <a:txBody>
                    <a:bodyPr/>
                    <a:lstStyle/>
                    <a:p>
                      <a:r>
                        <a:rPr lang="nb-NO" sz="1200" dirty="0" err="1" smtClean="0"/>
                        <a:t>Ca</a:t>
                      </a:r>
                      <a:r>
                        <a:rPr lang="nb-NO" sz="1200" dirty="0" smtClean="0"/>
                        <a:t> 473</a:t>
                      </a:r>
                      <a:endParaRPr lang="nb-NO" sz="1200" dirty="0"/>
                    </a:p>
                  </a:txBody>
                  <a:tcPr/>
                </a:tc>
                <a:tc>
                  <a:txBody>
                    <a:bodyPr/>
                    <a:lstStyle/>
                    <a:p>
                      <a:r>
                        <a:rPr lang="nb-NO" sz="1200" dirty="0" smtClean="0"/>
                        <a:t>13 - 15 %</a:t>
                      </a:r>
                      <a:endParaRPr lang="nb-NO" sz="1200" dirty="0"/>
                    </a:p>
                  </a:txBody>
                  <a:tcPr/>
                </a:tc>
                <a:tc>
                  <a:txBody>
                    <a:bodyPr/>
                    <a:lstStyle/>
                    <a:p>
                      <a:r>
                        <a:rPr lang="nb-NO" sz="1200" dirty="0" smtClean="0"/>
                        <a:t>2,5 – 5 %</a:t>
                      </a:r>
                    </a:p>
                  </a:txBody>
                  <a:tcPr/>
                </a:tc>
              </a:tr>
              <a:tr h="263203">
                <a:tc>
                  <a:txBody>
                    <a:bodyPr/>
                    <a:lstStyle/>
                    <a:p>
                      <a:endParaRPr lang="nb-NO" sz="1200" dirty="0"/>
                    </a:p>
                  </a:txBody>
                  <a:tcPr/>
                </a:tc>
                <a:tc>
                  <a:txBody>
                    <a:bodyPr/>
                    <a:lstStyle/>
                    <a:p>
                      <a:r>
                        <a:rPr lang="nb-NO" sz="1200" dirty="0" smtClean="0"/>
                        <a:t>Relasjon</a:t>
                      </a:r>
                      <a:endParaRPr lang="nb-NO"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dirty="0" smtClean="0"/>
                        <a:t>9 – 14 </a:t>
                      </a:r>
                    </a:p>
                  </a:txBody>
                  <a:tcPr/>
                </a:tc>
                <a:tc>
                  <a:txBody>
                    <a:bodyPr/>
                    <a:lstStyle/>
                    <a:p>
                      <a:r>
                        <a:rPr lang="nb-NO" sz="1200" dirty="0" err="1" smtClean="0"/>
                        <a:t>Ca</a:t>
                      </a:r>
                      <a:r>
                        <a:rPr lang="nb-NO" sz="1200" dirty="0" smtClean="0"/>
                        <a:t> 2833</a:t>
                      </a:r>
                      <a:endParaRPr lang="nb-NO" sz="1200" dirty="0"/>
                    </a:p>
                  </a:txBody>
                  <a:tcPr/>
                </a:tc>
                <a:tc>
                  <a:txBody>
                    <a:bodyPr/>
                    <a:lstStyle/>
                    <a:p>
                      <a:r>
                        <a:rPr lang="nb-NO" sz="1200" dirty="0" err="1" smtClean="0"/>
                        <a:t>Ca</a:t>
                      </a:r>
                      <a:r>
                        <a:rPr lang="nb-NO" sz="1200" dirty="0" smtClean="0"/>
                        <a:t> 446</a:t>
                      </a:r>
                      <a:endParaRPr lang="nb-NO" sz="1200" dirty="0"/>
                    </a:p>
                  </a:txBody>
                  <a:tcPr/>
                </a:tc>
                <a:tc>
                  <a:txBody>
                    <a:bodyPr/>
                    <a:lstStyle/>
                    <a:p>
                      <a:r>
                        <a:rPr lang="nb-NO" sz="1200" dirty="0" smtClean="0"/>
                        <a:t>13 - 20 %</a:t>
                      </a:r>
                      <a:endParaRPr lang="nb-NO" sz="1200" dirty="0"/>
                    </a:p>
                  </a:txBody>
                  <a:tcPr/>
                </a:tc>
                <a:tc>
                  <a:txBody>
                    <a:bodyPr/>
                    <a:lstStyle/>
                    <a:p>
                      <a:r>
                        <a:rPr lang="nb-NO" sz="1200" dirty="0" smtClean="0"/>
                        <a:t>2,7 – 3,5 %</a:t>
                      </a:r>
                    </a:p>
                  </a:txBody>
                  <a:tcPr/>
                </a:tc>
              </a:tr>
              <a:tr h="263203">
                <a:tc>
                  <a:txBody>
                    <a:bodyPr/>
                    <a:lstStyle/>
                    <a:p>
                      <a:r>
                        <a:rPr lang="nb-NO" sz="1200" dirty="0" smtClean="0"/>
                        <a:t>Foreldre </a:t>
                      </a:r>
                      <a:endParaRPr lang="nb-NO" sz="1200" dirty="0"/>
                    </a:p>
                  </a:txBody>
                  <a:tcPr/>
                </a:tc>
                <a:tc>
                  <a:txBody>
                    <a:bodyPr/>
                    <a:lstStyle/>
                    <a:p>
                      <a:r>
                        <a:rPr lang="nb-NO" sz="1200" dirty="0" smtClean="0"/>
                        <a:t>Tilfredshet</a:t>
                      </a:r>
                      <a:endParaRPr lang="nb-NO"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dirty="0" smtClean="0"/>
                        <a:t>3 - 7</a:t>
                      </a:r>
                    </a:p>
                  </a:txBody>
                  <a:tcPr/>
                </a:tc>
                <a:tc>
                  <a:txBody>
                    <a:bodyPr/>
                    <a:lstStyle/>
                    <a:p>
                      <a:r>
                        <a:rPr lang="nb-NO" sz="1200" dirty="0" err="1" smtClean="0"/>
                        <a:t>Ca</a:t>
                      </a:r>
                      <a:r>
                        <a:rPr lang="nb-NO" sz="1200" dirty="0" smtClean="0"/>
                        <a:t> 2296/2058</a:t>
                      </a:r>
                      <a:endParaRPr lang="nb-NO" sz="1200" dirty="0"/>
                    </a:p>
                  </a:txBody>
                  <a:tcPr/>
                </a:tc>
                <a:tc>
                  <a:txBody>
                    <a:bodyPr/>
                    <a:lstStyle/>
                    <a:p>
                      <a:r>
                        <a:rPr lang="nb-NO" sz="1200" dirty="0" err="1" smtClean="0"/>
                        <a:t>Ca</a:t>
                      </a:r>
                      <a:r>
                        <a:rPr lang="nb-NO" sz="1200" dirty="0" smtClean="0"/>
                        <a:t> 540</a:t>
                      </a:r>
                      <a:endParaRPr lang="nb-NO"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dirty="0" smtClean="0"/>
                        <a:t>13 - 19 %</a:t>
                      </a:r>
                    </a:p>
                  </a:txBody>
                  <a:tcPr/>
                </a:tc>
                <a:tc>
                  <a:txBody>
                    <a:bodyPr/>
                    <a:lstStyle/>
                    <a:p>
                      <a:r>
                        <a:rPr lang="nb-NO" sz="1200" dirty="0" smtClean="0"/>
                        <a:t>3 %</a:t>
                      </a:r>
                    </a:p>
                  </a:txBody>
                  <a:tcPr/>
                </a:tc>
              </a:tr>
              <a:tr h="263203">
                <a:tc>
                  <a:txBody>
                    <a:bodyPr/>
                    <a:lstStyle/>
                    <a:p>
                      <a:r>
                        <a:rPr lang="nb-NO" sz="1200" dirty="0" smtClean="0"/>
                        <a:t>Ansatte</a:t>
                      </a:r>
                      <a:endParaRPr lang="nb-NO" sz="1200" dirty="0"/>
                    </a:p>
                  </a:txBody>
                  <a:tcPr/>
                </a:tc>
                <a:tc>
                  <a:txBody>
                    <a:bodyPr/>
                    <a:lstStyle/>
                    <a:p>
                      <a:r>
                        <a:rPr lang="nb-NO" sz="1200" dirty="0" smtClean="0"/>
                        <a:t>Samarbeid</a:t>
                      </a:r>
                      <a:endParaRPr lang="nb-NO"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dirty="0" smtClean="0"/>
                        <a:t>(4)6 – 12</a:t>
                      </a:r>
                    </a:p>
                  </a:txBody>
                  <a:tcPr/>
                </a:tc>
                <a:tc>
                  <a:txBody>
                    <a:bodyPr/>
                    <a:lstStyle/>
                    <a:p>
                      <a:r>
                        <a:rPr lang="nb-NO" sz="1200" dirty="0" err="1" smtClean="0"/>
                        <a:t>Ca</a:t>
                      </a:r>
                      <a:r>
                        <a:rPr lang="nb-NO" sz="1200" dirty="0" smtClean="0"/>
                        <a:t> 1722</a:t>
                      </a:r>
                      <a:endParaRPr lang="nb-NO" sz="1200" dirty="0"/>
                    </a:p>
                  </a:txBody>
                  <a:tcPr/>
                </a:tc>
                <a:tc>
                  <a:txBody>
                    <a:bodyPr/>
                    <a:lstStyle/>
                    <a:p>
                      <a:r>
                        <a:rPr lang="nb-NO" sz="1200" dirty="0" err="1" smtClean="0"/>
                        <a:t>Ca</a:t>
                      </a:r>
                      <a:r>
                        <a:rPr lang="nb-NO" sz="1200" dirty="0" smtClean="0"/>
                        <a:t> 487</a:t>
                      </a:r>
                      <a:endParaRPr lang="nb-NO" sz="1200" dirty="0"/>
                    </a:p>
                  </a:txBody>
                  <a:tcPr/>
                </a:tc>
                <a:tc>
                  <a:txBody>
                    <a:bodyPr/>
                    <a:lstStyle/>
                    <a:p>
                      <a:r>
                        <a:rPr lang="nb-NO" sz="1200" dirty="0" smtClean="0"/>
                        <a:t>12 – 27 %</a:t>
                      </a:r>
                      <a:endParaRPr lang="nb-NO" sz="1200" dirty="0"/>
                    </a:p>
                  </a:txBody>
                  <a:tcPr/>
                </a:tc>
                <a:tc>
                  <a:txBody>
                    <a:bodyPr/>
                    <a:lstStyle/>
                    <a:p>
                      <a:r>
                        <a:rPr lang="nb-NO" sz="1200" dirty="0" smtClean="0"/>
                        <a:t>2,5 %</a:t>
                      </a:r>
                    </a:p>
                  </a:txBody>
                  <a:tcPr/>
                </a:tc>
              </a:tr>
              <a:tr h="263203">
                <a:tc>
                  <a:txBody>
                    <a:bodyPr/>
                    <a:lstStyle/>
                    <a:p>
                      <a:endParaRPr lang="nb-NO" sz="1200" dirty="0"/>
                    </a:p>
                  </a:txBody>
                  <a:tcPr/>
                </a:tc>
                <a:tc>
                  <a:txBody>
                    <a:bodyPr/>
                    <a:lstStyle/>
                    <a:p>
                      <a:r>
                        <a:rPr lang="nb-NO" sz="1200" dirty="0" smtClean="0"/>
                        <a:t>Fysisk miljø</a:t>
                      </a:r>
                      <a:endParaRPr lang="nb-NO"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dirty="0" smtClean="0"/>
                        <a:t>1 og 2</a:t>
                      </a:r>
                    </a:p>
                  </a:txBody>
                  <a:tcPr/>
                </a:tc>
                <a:tc>
                  <a:txBody>
                    <a:bodyPr/>
                    <a:lstStyle/>
                    <a:p>
                      <a:r>
                        <a:rPr lang="nb-NO" sz="1200" dirty="0" err="1" smtClean="0"/>
                        <a:t>Ca</a:t>
                      </a:r>
                      <a:r>
                        <a:rPr lang="nb-NO" sz="1200" dirty="0" smtClean="0"/>
                        <a:t> 1810</a:t>
                      </a:r>
                      <a:endParaRPr lang="nb-NO" sz="1200" dirty="0"/>
                    </a:p>
                  </a:txBody>
                  <a:tcPr/>
                </a:tc>
                <a:tc>
                  <a:txBody>
                    <a:bodyPr/>
                    <a:lstStyle/>
                    <a:p>
                      <a:r>
                        <a:rPr lang="nb-NO" sz="1200" dirty="0" err="1" smtClean="0"/>
                        <a:t>Ca</a:t>
                      </a:r>
                      <a:r>
                        <a:rPr lang="nb-NO" sz="1200" dirty="0" smtClean="0"/>
                        <a:t> 399</a:t>
                      </a:r>
                      <a:endParaRPr lang="nb-NO" sz="1200" dirty="0"/>
                    </a:p>
                  </a:txBody>
                  <a:tcPr/>
                </a:tc>
                <a:tc>
                  <a:txBody>
                    <a:bodyPr/>
                    <a:lstStyle/>
                    <a:p>
                      <a:r>
                        <a:rPr lang="nb-NO" sz="1200" dirty="0" smtClean="0"/>
                        <a:t>16 - 18</a:t>
                      </a:r>
                      <a:r>
                        <a:rPr lang="nb-NO" sz="1200" baseline="0" dirty="0" smtClean="0"/>
                        <a:t> %</a:t>
                      </a:r>
                      <a:endParaRPr lang="nb-NO" sz="1200" dirty="0"/>
                    </a:p>
                  </a:txBody>
                  <a:tcPr/>
                </a:tc>
                <a:tc>
                  <a:txBody>
                    <a:bodyPr/>
                    <a:lstStyle/>
                    <a:p>
                      <a:r>
                        <a:rPr lang="nb-NO" sz="1200" dirty="0" smtClean="0"/>
                        <a:t>2,5 %</a:t>
                      </a:r>
                    </a:p>
                  </a:txBody>
                  <a:tcPr/>
                </a:tc>
              </a:tr>
              <a:tr h="263203">
                <a:tc>
                  <a:txBody>
                    <a:bodyPr/>
                    <a:lstStyle/>
                    <a:p>
                      <a:endParaRPr lang="nb-NO" sz="1200" dirty="0"/>
                    </a:p>
                  </a:txBody>
                  <a:tcPr/>
                </a:tc>
                <a:tc>
                  <a:txBody>
                    <a:bodyPr/>
                    <a:lstStyle/>
                    <a:p>
                      <a:r>
                        <a:rPr lang="nb-NO" sz="1200" dirty="0" smtClean="0"/>
                        <a:t>Ledelse</a:t>
                      </a:r>
                      <a:endParaRPr lang="nb-NO"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dirty="0" smtClean="0"/>
                        <a:t>1 - 3</a:t>
                      </a:r>
                    </a:p>
                  </a:txBody>
                  <a:tcPr/>
                </a:tc>
                <a:tc>
                  <a:txBody>
                    <a:bodyPr/>
                    <a:lstStyle/>
                    <a:p>
                      <a:r>
                        <a:rPr lang="nb-NO" sz="1200" dirty="0" err="1" smtClean="0"/>
                        <a:t>Ca</a:t>
                      </a:r>
                      <a:r>
                        <a:rPr lang="nb-NO" sz="1200" dirty="0" smtClean="0"/>
                        <a:t> 1603</a:t>
                      </a:r>
                      <a:endParaRPr lang="nb-NO" sz="1200" dirty="0"/>
                    </a:p>
                  </a:txBody>
                  <a:tcPr/>
                </a:tc>
                <a:tc>
                  <a:txBody>
                    <a:bodyPr/>
                    <a:lstStyle/>
                    <a:p>
                      <a:r>
                        <a:rPr lang="nb-NO" sz="1200" dirty="0" err="1" smtClean="0"/>
                        <a:t>Ca</a:t>
                      </a:r>
                      <a:r>
                        <a:rPr lang="nb-NO" sz="1200" dirty="0" smtClean="0"/>
                        <a:t> 606</a:t>
                      </a:r>
                      <a:endParaRPr lang="nb-NO" sz="1200" dirty="0"/>
                    </a:p>
                  </a:txBody>
                  <a:tcPr/>
                </a:tc>
                <a:tc>
                  <a:txBody>
                    <a:bodyPr/>
                    <a:lstStyle/>
                    <a:p>
                      <a:r>
                        <a:rPr lang="nb-NO" sz="1200" dirty="0" smtClean="0"/>
                        <a:t>27 % alle</a:t>
                      </a:r>
                      <a:endParaRPr lang="nb-NO" sz="1200" dirty="0"/>
                    </a:p>
                  </a:txBody>
                  <a:tcPr/>
                </a:tc>
                <a:tc>
                  <a:txBody>
                    <a:bodyPr/>
                    <a:lstStyle/>
                    <a:p>
                      <a:r>
                        <a:rPr lang="nb-NO" sz="1200" dirty="0" smtClean="0"/>
                        <a:t>2,5 %</a:t>
                      </a:r>
                    </a:p>
                  </a:txBody>
                  <a:tcPr/>
                </a:tc>
              </a:tr>
              <a:tr h="353143">
                <a:tc>
                  <a:txBody>
                    <a:bodyPr/>
                    <a:lstStyle/>
                    <a:p>
                      <a:endParaRPr lang="nb-NO"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dirty="0" smtClean="0"/>
                        <a:t>Pedagogisk arbeid</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dirty="0" smtClean="0"/>
                        <a:t>7-11</a:t>
                      </a:r>
                    </a:p>
                  </a:txBody>
                  <a:tcPr/>
                </a:tc>
                <a:tc>
                  <a:txBody>
                    <a:bodyPr/>
                    <a:lstStyle/>
                    <a:p>
                      <a:r>
                        <a:rPr lang="nb-NO" sz="1200" dirty="0" err="1" smtClean="0"/>
                        <a:t>Ca</a:t>
                      </a:r>
                      <a:r>
                        <a:rPr lang="nb-NO" sz="1200" dirty="0" smtClean="0"/>
                        <a:t> 1717</a:t>
                      </a:r>
                      <a:endParaRPr lang="nb-NO" sz="1200" dirty="0"/>
                    </a:p>
                  </a:txBody>
                  <a:tcPr/>
                </a:tc>
                <a:tc>
                  <a:txBody>
                    <a:bodyPr/>
                    <a:lstStyle/>
                    <a:p>
                      <a:r>
                        <a:rPr lang="nb-NO" sz="1200" dirty="0" err="1" smtClean="0"/>
                        <a:t>Ca</a:t>
                      </a:r>
                      <a:r>
                        <a:rPr lang="nb-NO" sz="1200" dirty="0" smtClean="0"/>
                        <a:t> 492</a:t>
                      </a:r>
                      <a:endParaRPr lang="nb-NO" sz="1200" dirty="0"/>
                    </a:p>
                  </a:txBody>
                  <a:tcPr/>
                </a:tc>
                <a:tc>
                  <a:txBody>
                    <a:bodyPr/>
                    <a:lstStyle/>
                    <a:p>
                      <a:r>
                        <a:rPr lang="nb-NO" sz="1200" dirty="0" smtClean="0"/>
                        <a:t>9 - 22 %</a:t>
                      </a:r>
                      <a:endParaRPr lang="nb-NO" sz="1200" dirty="0"/>
                    </a:p>
                  </a:txBody>
                  <a:tcPr/>
                </a:tc>
                <a:tc>
                  <a:txBody>
                    <a:bodyPr/>
                    <a:lstStyle/>
                    <a:p>
                      <a:r>
                        <a:rPr lang="nb-NO" sz="1200" dirty="0" smtClean="0"/>
                        <a:t>1</a:t>
                      </a:r>
                      <a:r>
                        <a:rPr lang="nb-NO" sz="1200" baseline="0" dirty="0" smtClean="0"/>
                        <a:t> – 2 %</a:t>
                      </a:r>
                      <a:endParaRPr lang="nb-NO" sz="1200" dirty="0" smtClean="0"/>
                    </a:p>
                  </a:txBody>
                  <a:tcPr/>
                </a:tc>
              </a:tr>
              <a:tr h="320581">
                <a:tc>
                  <a:txBody>
                    <a:bodyPr/>
                    <a:lstStyle/>
                    <a:p>
                      <a:endParaRPr lang="nb-NO" sz="1200" dirty="0"/>
                    </a:p>
                  </a:txBody>
                  <a:tcPr/>
                </a:tc>
                <a:tc>
                  <a:txBody>
                    <a:bodyPr/>
                    <a:lstStyle/>
                    <a:p>
                      <a:r>
                        <a:rPr lang="nb-NO" sz="1200" dirty="0" smtClean="0"/>
                        <a:t>Relasjoner</a:t>
                      </a:r>
                      <a:endParaRPr lang="nb-NO"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dirty="0" smtClean="0"/>
                        <a:t>8 og 9</a:t>
                      </a:r>
                    </a:p>
                  </a:txBody>
                  <a:tcPr/>
                </a:tc>
                <a:tc>
                  <a:txBody>
                    <a:bodyPr/>
                    <a:lstStyle/>
                    <a:p>
                      <a:r>
                        <a:rPr lang="nb-NO" sz="1200" dirty="0" err="1" smtClean="0"/>
                        <a:t>Ca</a:t>
                      </a:r>
                      <a:r>
                        <a:rPr lang="nb-NO" sz="1200" dirty="0" smtClean="0"/>
                        <a:t> 1875</a:t>
                      </a:r>
                      <a:endParaRPr lang="nb-NO" sz="1200" dirty="0"/>
                    </a:p>
                  </a:txBody>
                  <a:tcPr/>
                </a:tc>
                <a:tc>
                  <a:txBody>
                    <a:bodyPr/>
                    <a:lstStyle/>
                    <a:p>
                      <a:r>
                        <a:rPr lang="nb-NO" sz="1200" dirty="0" err="1" smtClean="0"/>
                        <a:t>Ca</a:t>
                      </a:r>
                      <a:r>
                        <a:rPr lang="nb-NO" sz="1200" dirty="0" smtClean="0"/>
                        <a:t> 334</a:t>
                      </a:r>
                      <a:endParaRPr lang="nb-NO" sz="1200" dirty="0"/>
                    </a:p>
                  </a:txBody>
                  <a:tcPr/>
                </a:tc>
                <a:tc>
                  <a:txBody>
                    <a:bodyPr/>
                    <a:lstStyle/>
                    <a:p>
                      <a:r>
                        <a:rPr lang="nb-NO" sz="1200" dirty="0" smtClean="0"/>
                        <a:t>9 og 15 %</a:t>
                      </a:r>
                      <a:endParaRPr lang="nb-NO" sz="1200" dirty="0"/>
                    </a:p>
                  </a:txBody>
                  <a:tcPr/>
                </a:tc>
                <a:tc>
                  <a:txBody>
                    <a:bodyPr/>
                    <a:lstStyle/>
                    <a:p>
                      <a:r>
                        <a:rPr lang="nb-NO" sz="1200" dirty="0" smtClean="0"/>
                        <a:t>1 – 3 %</a:t>
                      </a:r>
                    </a:p>
                  </a:txBody>
                  <a:tcPr/>
                </a:tc>
              </a:tr>
              <a:tr h="320581">
                <a:tc>
                  <a:txBody>
                    <a:bodyPr/>
                    <a:lstStyle/>
                    <a:p>
                      <a:r>
                        <a:rPr lang="nb-NO" sz="1200" dirty="0" smtClean="0"/>
                        <a:t>Ledelse</a:t>
                      </a:r>
                      <a:endParaRPr lang="nb-NO" sz="1200" dirty="0"/>
                    </a:p>
                  </a:txBody>
                  <a:tcPr/>
                </a:tc>
                <a:tc>
                  <a:txBody>
                    <a:bodyPr/>
                    <a:lstStyle/>
                    <a:p>
                      <a:r>
                        <a:rPr lang="nb-NO" sz="1200" dirty="0" smtClean="0"/>
                        <a:t>Samarbeid</a:t>
                      </a:r>
                      <a:endParaRPr lang="nb-NO"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dirty="0" smtClean="0"/>
                        <a:t>6 - 10</a:t>
                      </a:r>
                    </a:p>
                  </a:txBody>
                  <a:tcPr/>
                </a:tc>
                <a:tc>
                  <a:txBody>
                    <a:bodyPr/>
                    <a:lstStyle/>
                    <a:p>
                      <a:r>
                        <a:rPr lang="nb-NO" sz="1200" dirty="0" err="1" smtClean="0"/>
                        <a:t>Ca</a:t>
                      </a:r>
                      <a:r>
                        <a:rPr lang="nb-NO" sz="1200" dirty="0" smtClean="0"/>
                        <a:t> 160</a:t>
                      </a:r>
                      <a:endParaRPr lang="nb-NO" sz="1200" dirty="0"/>
                    </a:p>
                  </a:txBody>
                  <a:tcPr/>
                </a:tc>
                <a:tc>
                  <a:txBody>
                    <a:bodyPr/>
                    <a:lstStyle/>
                    <a:p>
                      <a:r>
                        <a:rPr lang="nb-NO" sz="1200" dirty="0" err="1" smtClean="0"/>
                        <a:t>Ca</a:t>
                      </a:r>
                      <a:r>
                        <a:rPr lang="nb-NO" sz="1200" dirty="0" smtClean="0"/>
                        <a:t> 45</a:t>
                      </a:r>
                      <a:endParaRPr lang="nb-NO"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dirty="0" smtClean="0"/>
                        <a:t>12 – 22 %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dirty="0" smtClean="0"/>
                        <a:t>2,5 %</a:t>
                      </a:r>
                    </a:p>
                  </a:txBody>
                  <a:tcPr/>
                </a:tc>
              </a:tr>
              <a:tr h="320581">
                <a:tc>
                  <a:txBody>
                    <a:bodyPr/>
                    <a:lstStyle/>
                    <a:p>
                      <a:endParaRPr lang="nb-NO" sz="1200" dirty="0"/>
                    </a:p>
                  </a:txBody>
                  <a:tcPr/>
                </a:tc>
                <a:tc>
                  <a:txBody>
                    <a:bodyPr/>
                    <a:lstStyle/>
                    <a:p>
                      <a:r>
                        <a:rPr lang="nb-NO" sz="1200" dirty="0" smtClean="0"/>
                        <a:t>Fysisk miljø</a:t>
                      </a:r>
                      <a:endParaRPr lang="nb-NO"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dirty="0" smtClean="0"/>
                        <a:t>1 og 2</a:t>
                      </a:r>
                    </a:p>
                  </a:txBody>
                  <a:tcPr/>
                </a:tc>
                <a:tc>
                  <a:txBody>
                    <a:bodyPr/>
                    <a:lstStyle/>
                    <a:p>
                      <a:r>
                        <a:rPr lang="nb-NO" sz="1200" dirty="0" err="1" smtClean="0"/>
                        <a:t>Ca</a:t>
                      </a:r>
                      <a:r>
                        <a:rPr lang="nb-NO" sz="1200" dirty="0" smtClean="0"/>
                        <a:t> 141</a:t>
                      </a:r>
                      <a:endParaRPr lang="nb-NO" sz="1200" dirty="0"/>
                    </a:p>
                  </a:txBody>
                  <a:tcPr/>
                </a:tc>
                <a:tc>
                  <a:txBody>
                    <a:bodyPr/>
                    <a:lstStyle/>
                    <a:p>
                      <a:r>
                        <a:rPr lang="nb-NO" sz="1200" dirty="0" err="1" smtClean="0"/>
                        <a:t>Ca</a:t>
                      </a:r>
                      <a:r>
                        <a:rPr lang="nb-NO" sz="1200" dirty="0" smtClean="0"/>
                        <a:t> 64</a:t>
                      </a:r>
                      <a:endParaRPr lang="nb-NO" sz="1200" dirty="0"/>
                    </a:p>
                  </a:txBody>
                  <a:tcPr/>
                </a:tc>
                <a:tc>
                  <a:txBody>
                    <a:bodyPr/>
                    <a:lstStyle/>
                    <a:p>
                      <a:r>
                        <a:rPr lang="nb-NO" sz="1200" dirty="0" smtClean="0"/>
                        <a:t>24 - 30 %</a:t>
                      </a:r>
                      <a:endParaRPr lang="nb-NO" sz="1200" dirty="0"/>
                    </a:p>
                  </a:txBody>
                  <a:tcPr/>
                </a:tc>
                <a:tc>
                  <a:txBody>
                    <a:bodyPr/>
                    <a:lstStyle/>
                    <a:p>
                      <a:r>
                        <a:rPr lang="nb-NO" sz="1200" dirty="0" smtClean="0"/>
                        <a:t>2,5 %</a:t>
                      </a:r>
                    </a:p>
                  </a:txBody>
                  <a:tcPr/>
                </a:tc>
              </a:tr>
            </a:tbl>
          </a:graphicData>
        </a:graphic>
      </p:graphicFrame>
    </p:spTree>
    <p:extLst>
      <p:ext uri="{BB962C8B-B14F-4D97-AF65-F5344CB8AC3E}">
        <p14:creationId xmlns:p14="http://schemas.microsoft.com/office/powerpoint/2010/main" val="397251296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Autofit/>
          </a:bodyPr>
          <a:lstStyle/>
          <a:p>
            <a:r>
              <a:rPr lang="nb-NO" sz="2800" dirty="0" smtClean="0"/>
              <a:t>Forelesning om pedagogisk analyse </a:t>
            </a:r>
            <a:br>
              <a:rPr lang="nb-NO" sz="2800" dirty="0" smtClean="0"/>
            </a:br>
            <a:r>
              <a:rPr lang="nb-NO" sz="2800" dirty="0" smtClean="0"/>
              <a:t>av Thomas Nordahl</a:t>
            </a:r>
            <a:endParaRPr lang="nb-NO" sz="2800" dirty="0"/>
          </a:p>
        </p:txBody>
      </p:sp>
      <p:sp>
        <p:nvSpPr>
          <p:cNvPr id="3" name="Plassholder for innhold 2"/>
          <p:cNvSpPr>
            <a:spLocks noGrp="1"/>
          </p:cNvSpPr>
          <p:nvPr>
            <p:ph idx="1"/>
          </p:nvPr>
        </p:nvSpPr>
        <p:spPr/>
        <p:txBody>
          <a:bodyPr/>
          <a:lstStyle/>
          <a:p>
            <a:endParaRPr lang="nb-NO" dirty="0"/>
          </a:p>
          <a:p>
            <a:r>
              <a:rPr lang="nb-NO" u="sng" dirty="0">
                <a:hlinkClick r:id="rId2"/>
              </a:rPr>
              <a:t>https://mediasite.uit.no/Mediasite/Play/ad9a6a86c2c242e4bc0dcb01ca4f48061d?playFrom=7445&amp;autoStart=true&amp;popout=true</a:t>
            </a:r>
            <a:endParaRPr lang="nb-NO" dirty="0"/>
          </a:p>
          <a:p>
            <a:endParaRPr lang="nb-NO" dirty="0"/>
          </a:p>
        </p:txBody>
      </p:sp>
    </p:spTree>
    <p:extLst>
      <p:ext uri="{BB962C8B-B14F-4D97-AF65-F5344CB8AC3E}">
        <p14:creationId xmlns:p14="http://schemas.microsoft.com/office/powerpoint/2010/main" val="38282740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p>
            <a:pPr algn="l"/>
            <a:r>
              <a:rPr lang="nb-NO" sz="3200" dirty="0" smtClean="0"/>
              <a:t>Hva er konsekvensen?</a:t>
            </a:r>
            <a:endParaRPr lang="nb-NO" sz="3200" dirty="0"/>
          </a:p>
        </p:txBody>
      </p:sp>
      <p:sp>
        <p:nvSpPr>
          <p:cNvPr id="3" name="Plassholder for innhold 2"/>
          <p:cNvSpPr>
            <a:spLocks noGrp="1"/>
          </p:cNvSpPr>
          <p:nvPr>
            <p:ph idx="1"/>
          </p:nvPr>
        </p:nvSpPr>
        <p:spPr>
          <a:xfrm>
            <a:off x="457200" y="987574"/>
            <a:ext cx="8229600" cy="3607049"/>
          </a:xfrm>
        </p:spPr>
        <p:txBody>
          <a:bodyPr>
            <a:normAutofit fontScale="55000" lnSpcReduction="20000"/>
          </a:bodyPr>
          <a:lstStyle/>
          <a:p>
            <a:r>
              <a:rPr lang="nb-NO" dirty="0"/>
              <a:t>Dette får konsekvenser spesielt for små barnehager som da ikke får fram resultater på enkelte av spørsmålene og fokusområder. </a:t>
            </a:r>
            <a:endParaRPr lang="nb-NO" dirty="0" smtClean="0"/>
          </a:p>
          <a:p>
            <a:pPr lvl="1"/>
            <a:r>
              <a:rPr lang="nb-NO" dirty="0" smtClean="0"/>
              <a:t>I </a:t>
            </a:r>
            <a:r>
              <a:rPr lang="nb-NO" dirty="0"/>
              <a:t>for eksempel en barnehage med 8 informanter hvor 2 av dem ikke oppdager at det er flere spørsmål, blir resultatet for spørsmålet og fokusområdet «prikket» (ingen resultater) fordi de bare har 6 besvarelser og grensen er 7. </a:t>
            </a:r>
            <a:endParaRPr lang="nb-NO" dirty="0" smtClean="0"/>
          </a:p>
          <a:p>
            <a:r>
              <a:rPr lang="nb-NO" dirty="0" smtClean="0"/>
              <a:t>Større </a:t>
            </a:r>
            <a:r>
              <a:rPr lang="nb-NO" dirty="0"/>
              <a:t>barnehager som får resultater vil se at antallet som skal ha gjennomført (ses under svarprosent) ikke stemmer med antallet som har svart på de enkelte spørsmål</a:t>
            </a:r>
            <a:r>
              <a:rPr lang="nb-NO" dirty="0" smtClean="0"/>
              <a:t>.</a:t>
            </a:r>
          </a:p>
          <a:p>
            <a:pPr lvl="1"/>
            <a:r>
              <a:rPr lang="nb-NO" dirty="0" smtClean="0"/>
              <a:t>Målefeil ut fra hvem som ikke fikk svart – veldig positive, veldig negative, spredt </a:t>
            </a:r>
          </a:p>
          <a:p>
            <a:r>
              <a:rPr lang="nb-NO" dirty="0" smtClean="0"/>
              <a:t>I </a:t>
            </a:r>
            <a:r>
              <a:rPr lang="nb-NO" dirty="0"/>
              <a:t>de fleste kommuner, alle regioner og hele Hedmark som fylke vil vi se resultater på alle områder og spørsmål, men antall som har gjennomført (ses under svarprosent) stemmer ikke overens med antall besvarte på enkeltspørsmål</a:t>
            </a:r>
            <a:r>
              <a:rPr lang="nb-NO" dirty="0" smtClean="0"/>
              <a:t>.</a:t>
            </a:r>
          </a:p>
          <a:p>
            <a:r>
              <a:rPr lang="nb-NO" dirty="0" smtClean="0"/>
              <a:t>I forskningsrapportene vil datagrunnlaget være stort nok til å få signifikante resultater, men </a:t>
            </a:r>
            <a:r>
              <a:rPr lang="nb-NO" dirty="0" err="1" smtClean="0"/>
              <a:t>missing</a:t>
            </a:r>
            <a:r>
              <a:rPr lang="nb-NO" dirty="0" smtClean="0"/>
              <a:t> blir et viktig kapittel.</a:t>
            </a:r>
            <a:endParaRPr lang="nb-NO" dirty="0"/>
          </a:p>
          <a:p>
            <a:endParaRPr lang="nb-NO" dirty="0"/>
          </a:p>
        </p:txBody>
      </p:sp>
    </p:spTree>
    <p:extLst>
      <p:ext uri="{BB962C8B-B14F-4D97-AF65-F5344CB8AC3E}">
        <p14:creationId xmlns:p14="http://schemas.microsoft.com/office/powerpoint/2010/main" val="20490383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p>
            <a:r>
              <a:rPr lang="nb-NO" sz="3200" dirty="0" smtClean="0"/>
              <a:t>Program</a:t>
            </a:r>
            <a:endParaRPr lang="nb-NO" sz="3200" dirty="0"/>
          </a:p>
        </p:txBody>
      </p:sp>
      <p:sp>
        <p:nvSpPr>
          <p:cNvPr id="3" name="Plassholder for innhold 2"/>
          <p:cNvSpPr>
            <a:spLocks noGrp="1"/>
          </p:cNvSpPr>
          <p:nvPr>
            <p:ph idx="1"/>
          </p:nvPr>
        </p:nvSpPr>
        <p:spPr>
          <a:xfrm>
            <a:off x="457200" y="1131590"/>
            <a:ext cx="8229600" cy="3816424"/>
          </a:xfrm>
        </p:spPr>
        <p:txBody>
          <a:bodyPr>
            <a:normAutofit fontScale="62500" lnSpcReduction="20000"/>
          </a:bodyPr>
          <a:lstStyle/>
          <a:p>
            <a:r>
              <a:rPr lang="nb-NO" dirty="0" smtClean="0"/>
              <a:t>Resultatportalen</a:t>
            </a:r>
          </a:p>
          <a:p>
            <a:r>
              <a:rPr lang="nb-NO" dirty="0" smtClean="0"/>
              <a:t>Statistikk, forståelse og tolkning </a:t>
            </a:r>
          </a:p>
          <a:p>
            <a:r>
              <a:rPr lang="nb-NO" dirty="0" smtClean="0"/>
              <a:t>Pedagogisk </a:t>
            </a:r>
            <a:r>
              <a:rPr lang="nb-NO" dirty="0"/>
              <a:t>analyse </a:t>
            </a:r>
          </a:p>
          <a:p>
            <a:pPr lvl="0"/>
            <a:r>
              <a:rPr lang="nb-NO" dirty="0" smtClean="0"/>
              <a:t>Lunsj</a:t>
            </a:r>
            <a:endParaRPr lang="nb-NO" sz="2400" dirty="0"/>
          </a:p>
          <a:p>
            <a:pPr lvl="0"/>
            <a:r>
              <a:rPr lang="nb-NO" dirty="0" smtClean="0"/>
              <a:t>Nettressurs</a:t>
            </a:r>
            <a:endParaRPr lang="nb-NO" dirty="0"/>
          </a:p>
          <a:p>
            <a:pPr lvl="1"/>
            <a:r>
              <a:rPr lang="nb-NO" sz="2500" dirty="0" smtClean="0"/>
              <a:t>Kompetansepakke</a:t>
            </a:r>
          </a:p>
          <a:p>
            <a:pPr lvl="1"/>
            <a:r>
              <a:rPr lang="nb-NO" sz="2500" dirty="0" smtClean="0"/>
              <a:t>Pedagogisk analyse</a:t>
            </a:r>
          </a:p>
          <a:p>
            <a:r>
              <a:rPr lang="nb-NO" dirty="0" smtClean="0"/>
              <a:t> Arbeid i læringsgrupper</a:t>
            </a:r>
          </a:p>
          <a:p>
            <a:pPr lvl="1"/>
            <a:r>
              <a:rPr lang="nb-NO" sz="2500" dirty="0" smtClean="0"/>
              <a:t>Modul 1</a:t>
            </a:r>
          </a:p>
          <a:p>
            <a:r>
              <a:rPr lang="nb-NO" dirty="0"/>
              <a:t>Oppsummering og veien videre</a:t>
            </a:r>
          </a:p>
          <a:p>
            <a:pPr lvl="1"/>
            <a:r>
              <a:rPr lang="nb-NO" sz="2500" dirty="0" smtClean="0"/>
              <a:t>Møtetidspunkter for gruppenes arbeid i løpet av våren bestemmer gruppene</a:t>
            </a:r>
          </a:p>
          <a:p>
            <a:pPr lvl="1"/>
            <a:r>
              <a:rPr lang="nb-NO" sz="2500" dirty="0" smtClean="0"/>
              <a:t>Høst 2018 når alle ansatte skal starte opp, hva og hvordan</a:t>
            </a:r>
          </a:p>
          <a:p>
            <a:pPr lvl="1"/>
            <a:endParaRPr lang="nb-NO" sz="2500" dirty="0"/>
          </a:p>
          <a:p>
            <a:pPr marL="0" indent="0">
              <a:buNone/>
            </a:pPr>
            <a:endParaRPr lang="nb-NO" dirty="0"/>
          </a:p>
        </p:txBody>
      </p:sp>
    </p:spTree>
    <p:extLst>
      <p:ext uri="{BB962C8B-B14F-4D97-AF65-F5344CB8AC3E}">
        <p14:creationId xmlns:p14="http://schemas.microsoft.com/office/powerpoint/2010/main" val="19421862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lassholder for innhold 4"/>
          <p:cNvPicPr>
            <a:picLocks noChangeAspect="1"/>
          </p:cNvPicPr>
          <p:nvPr/>
        </p:nvPicPr>
        <p:blipFill>
          <a:blip r:embed="rId2"/>
          <a:srcRect l="-27422" r="-27422"/>
          <a:stretch>
            <a:fillRect/>
          </a:stretch>
        </p:blipFill>
        <p:spPr>
          <a:xfrm>
            <a:off x="3105630" y="1002243"/>
            <a:ext cx="2902932" cy="2522093"/>
          </a:xfrm>
          <a:prstGeom prst="rect">
            <a:avLst/>
          </a:prstGeom>
        </p:spPr>
      </p:pic>
      <p:graphicFrame>
        <p:nvGraphicFramePr>
          <p:cNvPr id="3" name="Diagram 2"/>
          <p:cNvGraphicFramePr/>
          <p:nvPr>
            <p:extLst>
              <p:ext uri="{D42A27DB-BD31-4B8C-83A1-F6EECF244321}">
                <p14:modId xmlns:p14="http://schemas.microsoft.com/office/powerpoint/2010/main" val="3793962840"/>
              </p:ext>
            </p:extLst>
          </p:nvPr>
        </p:nvGraphicFramePr>
        <p:xfrm>
          <a:off x="216468" y="162340"/>
          <a:ext cx="8687612" cy="47856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kstSylinder 7"/>
          <p:cNvSpPr txBox="1"/>
          <p:nvPr/>
        </p:nvSpPr>
        <p:spPr>
          <a:xfrm>
            <a:off x="6008562" y="294134"/>
            <a:ext cx="870751" cy="461665"/>
          </a:xfrm>
          <a:prstGeom prst="rect">
            <a:avLst/>
          </a:prstGeom>
          <a:noFill/>
        </p:spPr>
        <p:txBody>
          <a:bodyPr wrap="none" rtlCol="0">
            <a:spAutoFit/>
          </a:bodyPr>
          <a:lstStyle/>
          <a:p>
            <a:r>
              <a:rPr lang="nb-NO" sz="2400" b="1" dirty="0" smtClean="0">
                <a:latin typeface="Avenir Black Oblique"/>
                <a:cs typeface="Avenir Black Oblique"/>
              </a:rPr>
              <a:t>2017</a:t>
            </a:r>
            <a:endParaRPr lang="nb-NO" sz="2400" b="1" dirty="0">
              <a:latin typeface="Avenir Black Oblique"/>
              <a:cs typeface="Avenir Black Oblique"/>
            </a:endParaRPr>
          </a:p>
        </p:txBody>
      </p:sp>
      <p:sp>
        <p:nvSpPr>
          <p:cNvPr id="9" name="TekstSylinder 8"/>
          <p:cNvSpPr txBox="1"/>
          <p:nvPr/>
        </p:nvSpPr>
        <p:spPr>
          <a:xfrm>
            <a:off x="1913511" y="294108"/>
            <a:ext cx="870751" cy="461665"/>
          </a:xfrm>
          <a:prstGeom prst="rect">
            <a:avLst/>
          </a:prstGeom>
          <a:noFill/>
        </p:spPr>
        <p:txBody>
          <a:bodyPr wrap="none" rtlCol="0">
            <a:spAutoFit/>
          </a:bodyPr>
          <a:lstStyle/>
          <a:p>
            <a:r>
              <a:rPr lang="nb-NO" sz="2400" b="1" dirty="0" smtClean="0">
                <a:latin typeface="Avenir Black Oblique"/>
                <a:cs typeface="Avenir Black Oblique"/>
              </a:rPr>
              <a:t>2021</a:t>
            </a:r>
            <a:endParaRPr lang="nb-NO" sz="2400" b="1" dirty="0">
              <a:latin typeface="Avenir Black Oblique"/>
              <a:cs typeface="Avenir Black Oblique"/>
            </a:endParaRPr>
          </a:p>
        </p:txBody>
      </p:sp>
      <p:pic>
        <p:nvPicPr>
          <p:cNvPr id="2" name="Bilde 1"/>
          <p:cNvPicPr>
            <a:picLocks noChangeAspect="1"/>
          </p:cNvPicPr>
          <p:nvPr/>
        </p:nvPicPr>
        <p:blipFill>
          <a:blip r:embed="rId8"/>
          <a:stretch>
            <a:fillRect/>
          </a:stretch>
        </p:blipFill>
        <p:spPr>
          <a:xfrm>
            <a:off x="7138990" y="2166514"/>
            <a:ext cx="1758734" cy="777324"/>
          </a:xfrm>
          <a:prstGeom prst="rect">
            <a:avLst/>
          </a:prstGeom>
        </p:spPr>
      </p:pic>
      <p:pic>
        <p:nvPicPr>
          <p:cNvPr id="10" name="Bilde 9"/>
          <p:cNvPicPr>
            <a:picLocks noChangeAspect="1"/>
          </p:cNvPicPr>
          <p:nvPr/>
        </p:nvPicPr>
        <p:blipFill>
          <a:blip r:embed="rId9"/>
          <a:stretch>
            <a:fillRect/>
          </a:stretch>
        </p:blipFill>
        <p:spPr>
          <a:xfrm>
            <a:off x="467544" y="4056717"/>
            <a:ext cx="2085934" cy="884746"/>
          </a:xfrm>
          <a:prstGeom prst="rect">
            <a:avLst/>
          </a:prstGeom>
        </p:spPr>
      </p:pic>
      <p:pic>
        <p:nvPicPr>
          <p:cNvPr id="11" name="Bilde 10"/>
          <p:cNvPicPr>
            <a:picLocks noChangeAspect="1"/>
          </p:cNvPicPr>
          <p:nvPr/>
        </p:nvPicPr>
        <p:blipFill>
          <a:blip r:embed="rId10"/>
          <a:stretch>
            <a:fillRect/>
          </a:stretch>
        </p:blipFill>
        <p:spPr>
          <a:xfrm>
            <a:off x="450497" y="1131590"/>
            <a:ext cx="1457118" cy="736654"/>
          </a:xfrm>
          <a:prstGeom prst="rect">
            <a:avLst/>
          </a:prstGeom>
        </p:spPr>
      </p:pic>
    </p:spTree>
    <p:extLst>
      <p:ext uri="{BB962C8B-B14F-4D97-AF65-F5344CB8AC3E}">
        <p14:creationId xmlns:p14="http://schemas.microsoft.com/office/powerpoint/2010/main" val="164842190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p>
            <a:r>
              <a:rPr lang="nb-NO" sz="3200" dirty="0" smtClean="0"/>
              <a:t>Svarprosent i Hedmark</a:t>
            </a:r>
            <a:endParaRPr lang="nb-NO" sz="3200" dirty="0"/>
          </a:p>
        </p:txBody>
      </p:sp>
      <p:pic>
        <p:nvPicPr>
          <p:cNvPr id="5" name="table"/>
          <p:cNvPicPr>
            <a:picLocks noGrp="1" noChangeAspect="1"/>
          </p:cNvPicPr>
          <p:nvPr>
            <p:ph idx="1"/>
          </p:nvPr>
        </p:nvPicPr>
        <p:blipFill>
          <a:blip r:embed="rId2"/>
          <a:stretch>
            <a:fillRect/>
          </a:stretch>
        </p:blipFill>
        <p:spPr>
          <a:xfrm>
            <a:off x="457200" y="2054214"/>
            <a:ext cx="8229600" cy="1685946"/>
          </a:xfrm>
          <a:prstGeom prst="rect">
            <a:avLst/>
          </a:prstGeom>
        </p:spPr>
      </p:pic>
    </p:spTree>
    <p:extLst>
      <p:ext uri="{BB962C8B-B14F-4D97-AF65-F5344CB8AC3E}">
        <p14:creationId xmlns:p14="http://schemas.microsoft.com/office/powerpoint/2010/main" val="32617368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endParaRPr lang="nb-NO" dirty="0"/>
          </a:p>
        </p:txBody>
      </p:sp>
      <p:sp>
        <p:nvSpPr>
          <p:cNvPr id="3" name="Plassholder for innhold 2"/>
          <p:cNvSpPr>
            <a:spLocks noGrp="1"/>
          </p:cNvSpPr>
          <p:nvPr>
            <p:ph idx="1"/>
          </p:nvPr>
        </p:nvSpPr>
        <p:spPr/>
        <p:txBody>
          <a:bodyPr/>
          <a:lstStyle/>
          <a:p>
            <a:r>
              <a:rPr lang="nb-NO" dirty="0" smtClean="0"/>
              <a:t>Lenke til:</a:t>
            </a:r>
          </a:p>
          <a:p>
            <a:pPr marL="457200" lvl="1" indent="0">
              <a:buNone/>
            </a:pPr>
            <a:endParaRPr lang="nb-NO" dirty="0"/>
          </a:p>
          <a:p>
            <a:pPr marL="457200" lvl="1" indent="0" algn="ctr">
              <a:buNone/>
            </a:pPr>
            <a:r>
              <a:rPr lang="nb-NO" dirty="0" smtClean="0"/>
              <a:t> </a:t>
            </a:r>
            <a:r>
              <a:rPr lang="nb-NO" dirty="0" smtClean="0">
                <a:hlinkClick r:id="rId2"/>
              </a:rPr>
              <a:t>resultatportalen</a:t>
            </a:r>
            <a:endParaRPr lang="nb-NO" dirty="0"/>
          </a:p>
        </p:txBody>
      </p:sp>
    </p:spTree>
    <p:extLst>
      <p:ext uri="{BB962C8B-B14F-4D97-AF65-F5344CB8AC3E}">
        <p14:creationId xmlns:p14="http://schemas.microsoft.com/office/powerpoint/2010/main" val="292224671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p>
            <a:endParaRPr lang="nb-NO" sz="3200" dirty="0"/>
          </a:p>
        </p:txBody>
      </p:sp>
      <p:sp>
        <p:nvSpPr>
          <p:cNvPr id="3" name="Plassholder for innhold 2"/>
          <p:cNvSpPr>
            <a:spLocks noGrp="1"/>
          </p:cNvSpPr>
          <p:nvPr>
            <p:ph idx="1"/>
          </p:nvPr>
        </p:nvSpPr>
        <p:spPr/>
        <p:txBody>
          <a:bodyPr/>
          <a:lstStyle/>
          <a:p>
            <a:pPr marL="0" indent="0">
              <a:buNone/>
            </a:pPr>
            <a:endParaRPr lang="nb-NO" dirty="0" smtClean="0"/>
          </a:p>
          <a:p>
            <a:pPr marL="0" indent="0">
              <a:buNone/>
            </a:pPr>
            <a:endParaRPr lang="nb-NO" dirty="0"/>
          </a:p>
          <a:p>
            <a:pPr marL="0" indent="0" algn="ctr">
              <a:buNone/>
            </a:pPr>
            <a:r>
              <a:rPr lang="nb-NO" dirty="0" smtClean="0"/>
              <a:t>Statistikk, forståelse og tolkning</a:t>
            </a:r>
            <a:endParaRPr lang="nb-NO" dirty="0"/>
          </a:p>
        </p:txBody>
      </p:sp>
    </p:spTree>
    <p:extLst>
      <p:ext uri="{BB962C8B-B14F-4D97-AF65-F5344CB8AC3E}">
        <p14:creationId xmlns:p14="http://schemas.microsoft.com/office/powerpoint/2010/main" val="160764614"/>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 name="ISPRING_RESOURCE_PATHS_HASH_PRESENTER" val="29de7a15182baab31a221cb384f50bd717197e1"/>
</p:tagLst>
</file>

<file path=ppt/theme/theme1.xml><?xml version="1.0" encoding="utf-8"?>
<a:theme xmlns:a="http://schemas.openxmlformats.org/drawingml/2006/main" name="PPT mal HINN">
  <a:themeElements>
    <a:clrScheme name="Custom 3">
      <a:dk1>
        <a:srgbClr val="050505"/>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548DD4"/>
      </a:hlink>
      <a:folHlink>
        <a:srgbClr val="548DD4"/>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PPT mal HINN</Template>
  <TotalTime>3654</TotalTime>
  <Words>2110</Words>
  <Application>Microsoft Office PowerPoint</Application>
  <PresentationFormat>Skjermfremvisning (16:9)</PresentationFormat>
  <Paragraphs>385</Paragraphs>
  <Slides>30</Slides>
  <Notes>3</Notes>
  <HiddenSlides>0</HiddenSlides>
  <MMClips>0</MMClips>
  <ScaleCrop>false</ScaleCrop>
  <HeadingPairs>
    <vt:vector size="6" baseType="variant">
      <vt:variant>
        <vt:lpstr>Brukte skrifter</vt:lpstr>
      </vt:variant>
      <vt:variant>
        <vt:i4>8</vt:i4>
      </vt:variant>
      <vt:variant>
        <vt:lpstr>Tema</vt:lpstr>
      </vt:variant>
      <vt:variant>
        <vt:i4>1</vt:i4>
      </vt:variant>
      <vt:variant>
        <vt:lpstr>Lysbildetitler</vt:lpstr>
      </vt:variant>
      <vt:variant>
        <vt:i4>30</vt:i4>
      </vt:variant>
    </vt:vector>
  </HeadingPairs>
  <TitlesOfParts>
    <vt:vector size="39" baseType="lpstr">
      <vt:lpstr>ＭＳ Ｐゴシック</vt:lpstr>
      <vt:lpstr>Arial</vt:lpstr>
      <vt:lpstr>Avenir Black Oblique</vt:lpstr>
      <vt:lpstr>Calibri</vt:lpstr>
      <vt:lpstr>Garamond</vt:lpstr>
      <vt:lpstr>Tahoma</vt:lpstr>
      <vt:lpstr>Times New Roman</vt:lpstr>
      <vt:lpstr>Wingdings</vt:lpstr>
      <vt:lpstr>PPT mal HINN</vt:lpstr>
      <vt:lpstr>Kultur for læring i barnehagen  Workshop 1 våren 2018</vt:lpstr>
      <vt:lpstr>Hva har skjedd?</vt:lpstr>
      <vt:lpstr>Hvor mangler det besvarelser?</vt:lpstr>
      <vt:lpstr>Hva er konsekvensen?</vt:lpstr>
      <vt:lpstr>Program</vt:lpstr>
      <vt:lpstr>PowerPoint-presentasjon</vt:lpstr>
      <vt:lpstr>Svarprosent i Hedmark</vt:lpstr>
      <vt:lpstr>PowerPoint-presentasjon</vt:lpstr>
      <vt:lpstr>PowerPoint-presentasjon</vt:lpstr>
      <vt:lpstr>Aritmetisk middelverdi (M)/gjennomsnitt</vt:lpstr>
      <vt:lpstr>Spredningsmål</vt:lpstr>
      <vt:lpstr>Forskjeller uttrykt i standardavvik</vt:lpstr>
      <vt:lpstr>PowerPoint-presentasjon</vt:lpstr>
      <vt:lpstr>Forskjeller uttrykt i 500 poengskala</vt:lpstr>
      <vt:lpstr>Regneoppgave</vt:lpstr>
      <vt:lpstr>Hvorfor ha merkelige spørsmål?</vt:lpstr>
      <vt:lpstr>PowerPoint-presentasjon</vt:lpstr>
      <vt:lpstr>Pedagogisk analyse  </vt:lpstr>
      <vt:lpstr>Analysemodell</vt:lpstr>
      <vt:lpstr>Overordnede målsettinger</vt:lpstr>
      <vt:lpstr>Datainnsamling</vt:lpstr>
      <vt:lpstr>Problem og målformulering</vt:lpstr>
      <vt:lpstr>Informasjonsinnhenting</vt:lpstr>
      <vt:lpstr>Analyse av opprettholdende faktorer</vt:lpstr>
      <vt:lpstr>Vanlige opprettholdende faktorer</vt:lpstr>
      <vt:lpstr>PowerPoint-presentasjon</vt:lpstr>
      <vt:lpstr>Strategier og tiltak</vt:lpstr>
      <vt:lpstr>Gjennomføring</vt:lpstr>
      <vt:lpstr>Evaluering</vt:lpstr>
      <vt:lpstr>Forelesning om pedagogisk analyse  av Thomas Nordahl</vt:lpstr>
    </vt:vector>
  </TitlesOfParts>
  <Company>Høgskolen i Hedmark</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 mal</dc:title>
  <dc:creator>Anne-Karin Sunnevåg</dc:creator>
  <cp:lastModifiedBy>Anne-Karin Sunnevåg</cp:lastModifiedBy>
  <cp:revision>103</cp:revision>
  <cp:lastPrinted>2017-08-09T14:09:06Z</cp:lastPrinted>
  <dcterms:created xsi:type="dcterms:W3CDTF">2017-04-30T10:03:19Z</dcterms:created>
  <dcterms:modified xsi:type="dcterms:W3CDTF">2018-01-22T12:41:11Z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97700152-97F3-490E-AFCD-1144198DCED1</vt:lpwstr>
  </property>
  <property fmtid="{D5CDD505-2E9C-101B-9397-08002B2CF9AE}" pid="3" name="ArticulatePath">
    <vt:lpwstr>Presentation1</vt:lpwstr>
  </property>
</Properties>
</file>