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84" r:id="rId3"/>
    <p:sldId id="276" r:id="rId4"/>
    <p:sldId id="272" r:id="rId5"/>
    <p:sldId id="280" r:id="rId6"/>
    <p:sldId id="285" r:id="rId7"/>
    <p:sldId id="286" r:id="rId8"/>
    <p:sldId id="273" r:id="rId9"/>
    <p:sldId id="295" r:id="rId10"/>
    <p:sldId id="324" r:id="rId11"/>
    <p:sldId id="327" r:id="rId12"/>
    <p:sldId id="328" r:id="rId13"/>
    <p:sldId id="322" r:id="rId14"/>
    <p:sldId id="330" r:id="rId15"/>
    <p:sldId id="329" r:id="rId16"/>
    <p:sldId id="317" r:id="rId17"/>
    <p:sldId id="318" r:id="rId18"/>
    <p:sldId id="319" r:id="rId19"/>
    <p:sldId id="320" r:id="rId20"/>
    <p:sldId id="314" r:id="rId21"/>
    <p:sldId id="315" r:id="rId22"/>
    <p:sldId id="316" r:id="rId23"/>
    <p:sldId id="287" r:id="rId24"/>
    <p:sldId id="302" r:id="rId25"/>
    <p:sldId id="303" r:id="rId26"/>
    <p:sldId id="305" r:id="rId27"/>
    <p:sldId id="333" r:id="rId28"/>
    <p:sldId id="332" r:id="rId29"/>
    <p:sldId id="294" r:id="rId30"/>
    <p:sldId id="258" r:id="rId31"/>
    <p:sldId id="259" r:id="rId32"/>
    <p:sldId id="260" r:id="rId33"/>
    <p:sldId id="261" r:id="rId34"/>
    <p:sldId id="334" r:id="rId35"/>
    <p:sldId id="335" r:id="rId36"/>
    <p:sldId id="336" r:id="rId37"/>
    <p:sldId id="337" r:id="rId38"/>
    <p:sldId id="338" r:id="rId39"/>
    <p:sldId id="262" r:id="rId40"/>
    <p:sldId id="339" r:id="rId41"/>
    <p:sldId id="263" r:id="rId42"/>
    <p:sldId id="340" r:id="rId43"/>
    <p:sldId id="264" r:id="rId44"/>
    <p:sldId id="342" r:id="rId45"/>
    <p:sldId id="265" r:id="rId46"/>
    <p:sldId id="341" r:id="rId47"/>
    <p:sldId id="266" r:id="rId48"/>
    <p:sldId id="350" r:id="rId49"/>
    <p:sldId id="267" r:id="rId50"/>
    <p:sldId id="344" r:id="rId51"/>
    <p:sldId id="351" r:id="rId52"/>
    <p:sldId id="345" r:id="rId53"/>
    <p:sldId id="343" r:id="rId54"/>
    <p:sldId id="346" r:id="rId55"/>
  </p:sldIdLst>
  <p:sldSz cx="9144000" cy="5143500" type="screen16x9"/>
  <p:notesSz cx="6858000" cy="9144000"/>
  <p:custDataLst>
    <p:tags r:id="rId57"/>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06" autoAdjust="0"/>
  </p:normalViewPr>
  <p:slideViewPr>
    <p:cSldViewPr>
      <p:cViewPr varScale="1">
        <p:scale>
          <a:sx n="62" d="100"/>
          <a:sy n="62" d="100"/>
        </p:scale>
        <p:origin x="162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sigridn\Desktop\PP%20FLIK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igridn\Desktop\PP%20FLIK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2800" dirty="0"/>
              <a:t>Barn: Trivsel</a:t>
            </a:r>
          </a:p>
        </c:rich>
      </c:tx>
      <c:overlay val="0"/>
      <c:spPr>
        <a:noFill/>
        <a:ln>
          <a:noFill/>
        </a:ln>
        <a:effectLst/>
      </c:spPr>
    </c:title>
    <c:autoTitleDeleted val="0"/>
    <c:plotArea>
      <c:layout/>
      <c:barChart>
        <c:barDir val="bar"/>
        <c:grouping val="clustered"/>
        <c:varyColors val="0"/>
        <c:ser>
          <c:idx val="0"/>
          <c:order val="0"/>
          <c:tx>
            <c:v>T1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'Ark1'!$F$4:$F$5</c:f>
              <c:numCache>
                <c:formatCode>0</c:formatCode>
                <c:ptCount val="2"/>
                <c:pt idx="0">
                  <c:v>492.35760634462872</c:v>
                </c:pt>
                <c:pt idx="1">
                  <c:v>508.47873107426062</c:v>
                </c:pt>
              </c:numCache>
            </c:numRef>
          </c:val>
          <c:extLst xmlns:c16r2="http://schemas.microsoft.com/office/drawing/2015/06/chart">
            <c:ext xmlns:c16="http://schemas.microsoft.com/office/drawing/2014/chart" uri="{C3380CC4-5D6E-409C-BE32-E72D297353CC}">
              <c16:uniqueId val="{00000000-6BD3-49DD-97A4-C78F04F52ACE}"/>
            </c:ext>
          </c:extLst>
        </c:ser>
        <c:ser>
          <c:idx val="1"/>
          <c:order val="1"/>
          <c:tx>
            <c:v>T2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'Ark1'!$L$4:$L$5</c:f>
              <c:numCache>
                <c:formatCode>0</c:formatCode>
                <c:ptCount val="2"/>
                <c:pt idx="0">
                  <c:v>515.77505407353999</c:v>
                </c:pt>
                <c:pt idx="1">
                  <c:v>527.85868781542729</c:v>
                </c:pt>
              </c:numCache>
            </c:numRef>
          </c:val>
          <c:extLst xmlns:c16r2="http://schemas.microsoft.com/office/drawing/2015/06/chart">
            <c:ext xmlns:c16="http://schemas.microsoft.com/office/drawing/2014/chart" uri="{C3380CC4-5D6E-409C-BE32-E72D297353CC}">
              <c16:uniqueId val="{00000001-6BD3-49DD-97A4-C78F04F52ACE}"/>
            </c:ext>
          </c:extLst>
        </c:ser>
        <c:ser>
          <c:idx val="2"/>
          <c:order val="2"/>
          <c:tx>
            <c:v>T3</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'Ark1'!$R$4:$R$5</c:f>
              <c:numCache>
                <c:formatCode>0</c:formatCode>
                <c:ptCount val="2"/>
                <c:pt idx="0">
                  <c:v>523.61932227829857</c:v>
                </c:pt>
                <c:pt idx="1">
                  <c:v>532.53064167267485</c:v>
                </c:pt>
              </c:numCache>
            </c:numRef>
          </c:val>
          <c:extLst xmlns:c16r2="http://schemas.microsoft.com/office/drawing/2015/06/chart">
            <c:ext xmlns:c16="http://schemas.microsoft.com/office/drawing/2014/chart" uri="{C3380CC4-5D6E-409C-BE32-E72D297353CC}">
              <c16:uniqueId val="{00000002-6BD3-49DD-97A4-C78F04F52ACE}"/>
            </c:ext>
          </c:extLst>
        </c:ser>
        <c:dLbls>
          <c:showLegendKey val="0"/>
          <c:showVal val="0"/>
          <c:showCatName val="0"/>
          <c:showSerName val="0"/>
          <c:showPercent val="0"/>
          <c:showBubbleSize val="0"/>
        </c:dLbls>
        <c:gapWidth val="182"/>
        <c:axId val="116758816"/>
        <c:axId val="116966976"/>
      </c:barChart>
      <c:catAx>
        <c:axId val="1167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6966976"/>
        <c:crosses val="autoZero"/>
        <c:auto val="1"/>
        <c:lblAlgn val="ctr"/>
        <c:lblOffset val="100"/>
        <c:noMultiLvlLbl val="0"/>
      </c:catAx>
      <c:valAx>
        <c:axId val="116966976"/>
        <c:scaling>
          <c:orientation val="minMax"/>
          <c:max val="580"/>
          <c:min val="42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67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b-NO"/>
              <a:t>Trivsel</a:t>
            </a:r>
          </a:p>
        </c:rich>
      </c:tx>
      <c:overlay val="0"/>
    </c:title>
    <c:autoTitleDeleted val="0"/>
    <c:plotArea>
      <c:layout/>
      <c:lineChart>
        <c:grouping val="standard"/>
        <c:varyColors val="0"/>
        <c:ser>
          <c:idx val="0"/>
          <c:order val="0"/>
          <c:tx>
            <c:strRef>
              <c:f>Trivsel!$D$6</c:f>
              <c:strCache>
                <c:ptCount val="1"/>
                <c:pt idx="0">
                  <c:v>T1</c:v>
                </c:pt>
              </c:strCache>
            </c:strRef>
          </c:tx>
          <c:val>
            <c:numRef>
              <c:f>Trivsel!$D$7:$D$79</c:f>
              <c:numCache>
                <c:formatCode>###0.0000</c:formatCode>
                <c:ptCount val="73"/>
                <c:pt idx="1">
                  <c:v>2.8416666666666668</c:v>
                </c:pt>
                <c:pt idx="2">
                  <c:v>2.4047619047619051</c:v>
                </c:pt>
                <c:pt idx="3">
                  <c:v>2.6666666666666661</c:v>
                </c:pt>
                <c:pt idx="4">
                  <c:v>2.5750000000000002</c:v>
                </c:pt>
                <c:pt idx="5">
                  <c:v>2.5166666666666662</c:v>
                </c:pt>
                <c:pt idx="6">
                  <c:v>2.6722222222222229</c:v>
                </c:pt>
                <c:pt idx="7">
                  <c:v>2.4916666666666671</c:v>
                </c:pt>
                <c:pt idx="8">
                  <c:v>2.6527777777777768</c:v>
                </c:pt>
                <c:pt idx="9">
                  <c:v>2.4916666666666671</c:v>
                </c:pt>
                <c:pt idx="10">
                  <c:v>2.6858974358974361</c:v>
                </c:pt>
                <c:pt idx="11">
                  <c:v>2.5462962962962972</c:v>
                </c:pt>
                <c:pt idx="12">
                  <c:v>2.6111111111111112</c:v>
                </c:pt>
                <c:pt idx="13">
                  <c:v>2.5428571428571431</c:v>
                </c:pt>
                <c:pt idx="14">
                  <c:v>2.4375</c:v>
                </c:pt>
                <c:pt idx="15">
                  <c:v>2.415492957746479</c:v>
                </c:pt>
                <c:pt idx="16">
                  <c:v>2.375</c:v>
                </c:pt>
                <c:pt idx="17">
                  <c:v>2.270833333333333</c:v>
                </c:pt>
                <c:pt idx="18">
                  <c:v>2.25</c:v>
                </c:pt>
                <c:pt idx="19">
                  <c:v>2.4358974358974361</c:v>
                </c:pt>
                <c:pt idx="20">
                  <c:v>2.5219298245614041</c:v>
                </c:pt>
                <c:pt idx="21">
                  <c:v>2.333333333333333</c:v>
                </c:pt>
                <c:pt idx="22">
                  <c:v>2.6956521739130359</c:v>
                </c:pt>
                <c:pt idx="23">
                  <c:v>2.725490196078431</c:v>
                </c:pt>
                <c:pt idx="24">
                  <c:v>2.3916666666666662</c:v>
                </c:pt>
                <c:pt idx="25">
                  <c:v>2.421052631578946</c:v>
                </c:pt>
                <c:pt idx="26">
                  <c:v>2.477777777777777</c:v>
                </c:pt>
                <c:pt idx="27">
                  <c:v>2.3508771929824559</c:v>
                </c:pt>
                <c:pt idx="28">
                  <c:v>2.6111111111111112</c:v>
                </c:pt>
                <c:pt idx="30">
                  <c:v>2.4466666666666659</c:v>
                </c:pt>
                <c:pt idx="31">
                  <c:v>2.5317460317460312</c:v>
                </c:pt>
                <c:pt idx="32">
                  <c:v>2.4682539682539679</c:v>
                </c:pt>
                <c:pt idx="33">
                  <c:v>2.523255813953488</c:v>
                </c:pt>
                <c:pt idx="35">
                  <c:v>2.5263157894736841</c:v>
                </c:pt>
                <c:pt idx="36">
                  <c:v>2.5</c:v>
                </c:pt>
                <c:pt idx="37">
                  <c:v>2.712499999999999</c:v>
                </c:pt>
                <c:pt idx="38">
                  <c:v>2.7298850574712641</c:v>
                </c:pt>
                <c:pt idx="39">
                  <c:v>2.7575757575757578</c:v>
                </c:pt>
                <c:pt idx="41">
                  <c:v>2.6</c:v>
                </c:pt>
                <c:pt idx="43">
                  <c:v>2.541666666666667</c:v>
                </c:pt>
                <c:pt idx="44">
                  <c:v>2.5376344086021509</c:v>
                </c:pt>
                <c:pt idx="45">
                  <c:v>2.5202020202020199</c:v>
                </c:pt>
                <c:pt idx="47">
                  <c:v>2.208333333333333</c:v>
                </c:pt>
                <c:pt idx="48">
                  <c:v>2.486111111111112</c:v>
                </c:pt>
                <c:pt idx="50">
                  <c:v>2.4375</c:v>
                </c:pt>
                <c:pt idx="51">
                  <c:v>2.5</c:v>
                </c:pt>
                <c:pt idx="52">
                  <c:v>2.2777777777777781</c:v>
                </c:pt>
                <c:pt idx="53">
                  <c:v>2.666666666666667</c:v>
                </c:pt>
                <c:pt idx="55">
                  <c:v>2.3125</c:v>
                </c:pt>
                <c:pt idx="56">
                  <c:v>2.489583333333333</c:v>
                </c:pt>
                <c:pt idx="57">
                  <c:v>2.6666666666666661</c:v>
                </c:pt>
                <c:pt idx="58">
                  <c:v>2.6851851851851851</c:v>
                </c:pt>
                <c:pt idx="59">
                  <c:v>2.4666666666666668</c:v>
                </c:pt>
                <c:pt idx="61">
                  <c:v>2.4130434782608701</c:v>
                </c:pt>
                <c:pt idx="62">
                  <c:v>2.4652777777777781</c:v>
                </c:pt>
                <c:pt idx="63">
                  <c:v>2.6666666666666661</c:v>
                </c:pt>
                <c:pt idx="64">
                  <c:v>2.6987179487179498</c:v>
                </c:pt>
                <c:pt idx="66">
                  <c:v>2.364583333333333</c:v>
                </c:pt>
                <c:pt idx="67">
                  <c:v>2.666666666666667</c:v>
                </c:pt>
                <c:pt idx="68">
                  <c:v>2.6581196581196598</c:v>
                </c:pt>
              </c:numCache>
            </c:numRef>
          </c:val>
          <c:smooth val="0"/>
          <c:extLst xmlns:c16r2="http://schemas.microsoft.com/office/drawing/2015/06/chart">
            <c:ext xmlns:c16="http://schemas.microsoft.com/office/drawing/2014/chart" uri="{C3380CC4-5D6E-409C-BE32-E72D297353CC}">
              <c16:uniqueId val="{00000000-2F21-48A4-91D6-DD3666114DB4}"/>
            </c:ext>
          </c:extLst>
        </c:ser>
        <c:ser>
          <c:idx val="1"/>
          <c:order val="1"/>
          <c:tx>
            <c:strRef>
              <c:f>Trivsel!$I$6</c:f>
              <c:strCache>
                <c:ptCount val="1"/>
                <c:pt idx="0">
                  <c:v>T3</c:v>
                </c:pt>
              </c:strCache>
            </c:strRef>
          </c:tx>
          <c:val>
            <c:numRef>
              <c:f>Trivsel!$I$7:$I$79</c:f>
              <c:numCache>
                <c:formatCode>###0.0000</c:formatCode>
                <c:ptCount val="73"/>
                <c:pt idx="1">
                  <c:v>2.7698412698412702</c:v>
                </c:pt>
                <c:pt idx="2">
                  <c:v>2.5761904761904759</c:v>
                </c:pt>
                <c:pt idx="3">
                  <c:v>2.522222222222223</c:v>
                </c:pt>
                <c:pt idx="4">
                  <c:v>2.9750000000000001</c:v>
                </c:pt>
                <c:pt idx="6">
                  <c:v>2.7944444444444438</c:v>
                </c:pt>
                <c:pt idx="7">
                  <c:v>2.5714285714285712</c:v>
                </c:pt>
                <c:pt idx="8">
                  <c:v>2.8229166666666661</c:v>
                </c:pt>
                <c:pt idx="9">
                  <c:v>2.833333333333333</c:v>
                </c:pt>
                <c:pt idx="10">
                  <c:v>2.5869565217391308</c:v>
                </c:pt>
                <c:pt idx="11">
                  <c:v>2.6597222222222232</c:v>
                </c:pt>
                <c:pt idx="12">
                  <c:v>2.5897435897435899</c:v>
                </c:pt>
                <c:pt idx="13">
                  <c:v>2.6788617886178869</c:v>
                </c:pt>
                <c:pt idx="14">
                  <c:v>2.59375</c:v>
                </c:pt>
                <c:pt idx="15">
                  <c:v>2.6004016064257032</c:v>
                </c:pt>
                <c:pt idx="16">
                  <c:v>2.8550724637681091</c:v>
                </c:pt>
                <c:pt idx="17">
                  <c:v>2.6626984126984121</c:v>
                </c:pt>
                <c:pt idx="19">
                  <c:v>2.6333333333333342</c:v>
                </c:pt>
                <c:pt idx="20">
                  <c:v>2.682795698924731</c:v>
                </c:pt>
                <c:pt idx="21">
                  <c:v>2.6447368421052642</c:v>
                </c:pt>
                <c:pt idx="22">
                  <c:v>2.804347826086957</c:v>
                </c:pt>
                <c:pt idx="23">
                  <c:v>2.7549019607843142</c:v>
                </c:pt>
                <c:pt idx="24">
                  <c:v>2.6555555555555559</c:v>
                </c:pt>
                <c:pt idx="25">
                  <c:v>2.5136612021857929</c:v>
                </c:pt>
                <c:pt idx="28">
                  <c:v>2.6845238095238102</c:v>
                </c:pt>
                <c:pt idx="30">
                  <c:v>2.5614035087719298</c:v>
                </c:pt>
                <c:pt idx="31">
                  <c:v>2.5566666666666671</c:v>
                </c:pt>
                <c:pt idx="32">
                  <c:v>2.626984126984127</c:v>
                </c:pt>
                <c:pt idx="36">
                  <c:v>2.7685185185185199</c:v>
                </c:pt>
                <c:pt idx="37">
                  <c:v>2.7385620915032671</c:v>
                </c:pt>
                <c:pt idx="38">
                  <c:v>2.9</c:v>
                </c:pt>
                <c:pt idx="39">
                  <c:v>2.7435897435897441</c:v>
                </c:pt>
                <c:pt idx="41">
                  <c:v>2.5303030303030312</c:v>
                </c:pt>
                <c:pt idx="43">
                  <c:v>2.5555555555555558</c:v>
                </c:pt>
                <c:pt idx="44">
                  <c:v>2.5480769230769229</c:v>
                </c:pt>
                <c:pt idx="45">
                  <c:v>2.4487179487179498</c:v>
                </c:pt>
                <c:pt idx="46">
                  <c:v>2.502109704641351</c:v>
                </c:pt>
                <c:pt idx="47">
                  <c:v>2.625</c:v>
                </c:pt>
                <c:pt idx="48">
                  <c:v>2.6091954022988508</c:v>
                </c:pt>
                <c:pt idx="50">
                  <c:v>2.5625</c:v>
                </c:pt>
                <c:pt idx="51">
                  <c:v>2.5769230769230771</c:v>
                </c:pt>
                <c:pt idx="52">
                  <c:v>2.7179487179487181</c:v>
                </c:pt>
                <c:pt idx="53">
                  <c:v>2.5223880597014929</c:v>
                </c:pt>
                <c:pt idx="55">
                  <c:v>2.21875</c:v>
                </c:pt>
                <c:pt idx="56">
                  <c:v>2.7433333333333341</c:v>
                </c:pt>
                <c:pt idx="57">
                  <c:v>2.6481481481481479</c:v>
                </c:pt>
                <c:pt idx="58">
                  <c:v>2.6203703703703711</c:v>
                </c:pt>
                <c:pt idx="59">
                  <c:v>2.4880952380952381</c:v>
                </c:pt>
                <c:pt idx="60">
                  <c:v>2.7037037037037042</c:v>
                </c:pt>
                <c:pt idx="61">
                  <c:v>2.7083333333333339</c:v>
                </c:pt>
                <c:pt idx="62">
                  <c:v>2.588541666666667</c:v>
                </c:pt>
                <c:pt idx="63">
                  <c:v>2.4555555555555562</c:v>
                </c:pt>
                <c:pt idx="64">
                  <c:v>2.6965811965811972</c:v>
                </c:pt>
                <c:pt idx="65">
                  <c:v>2.7179487179487181</c:v>
                </c:pt>
                <c:pt idx="66">
                  <c:v>2.5535714285714279</c:v>
                </c:pt>
                <c:pt idx="67">
                  <c:v>2.34375</c:v>
                </c:pt>
                <c:pt idx="69">
                  <c:v>2.7522522522522528</c:v>
                </c:pt>
                <c:pt idx="70">
                  <c:v>2.6839080459770122</c:v>
                </c:pt>
                <c:pt idx="71">
                  <c:v>2.5094339622641511</c:v>
                </c:pt>
                <c:pt idx="72">
                  <c:v>2.4414414414414409</c:v>
                </c:pt>
              </c:numCache>
            </c:numRef>
          </c:val>
          <c:smooth val="0"/>
          <c:extLst xmlns:c16r2="http://schemas.microsoft.com/office/drawing/2015/06/chart">
            <c:ext xmlns:c16="http://schemas.microsoft.com/office/drawing/2014/chart" uri="{C3380CC4-5D6E-409C-BE32-E72D297353CC}">
              <c16:uniqueId val="{00000001-2F21-48A4-91D6-DD3666114DB4}"/>
            </c:ext>
          </c:extLst>
        </c:ser>
        <c:dLbls>
          <c:showLegendKey val="0"/>
          <c:showVal val="0"/>
          <c:showCatName val="0"/>
          <c:showSerName val="0"/>
          <c:showPercent val="0"/>
          <c:showBubbleSize val="0"/>
        </c:dLbls>
        <c:marker val="1"/>
        <c:smooth val="0"/>
        <c:axId val="607228496"/>
        <c:axId val="607229056"/>
      </c:lineChart>
      <c:catAx>
        <c:axId val="607228496"/>
        <c:scaling>
          <c:orientation val="minMax"/>
        </c:scaling>
        <c:delete val="0"/>
        <c:axPos val="b"/>
        <c:majorTickMark val="out"/>
        <c:minorTickMark val="none"/>
        <c:tickLblPos val="nextTo"/>
        <c:crossAx val="607229056"/>
        <c:crosses val="autoZero"/>
        <c:auto val="1"/>
        <c:lblAlgn val="ctr"/>
        <c:lblOffset val="100"/>
        <c:noMultiLvlLbl val="0"/>
      </c:catAx>
      <c:valAx>
        <c:axId val="607229056"/>
        <c:scaling>
          <c:orientation val="minMax"/>
          <c:max val="3.1"/>
          <c:min val="2.1"/>
        </c:scaling>
        <c:delete val="0"/>
        <c:axPos val="l"/>
        <c:majorGridlines/>
        <c:numFmt formatCode="###0.0" sourceLinked="0"/>
        <c:majorTickMark val="out"/>
        <c:minorTickMark val="none"/>
        <c:tickLblPos val="nextTo"/>
        <c:crossAx val="607228496"/>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2800" dirty="0"/>
              <a:t>Pedagogisk</a:t>
            </a:r>
            <a:r>
              <a:rPr lang="nb-NO" sz="2800" baseline="0" dirty="0"/>
              <a:t> leder</a:t>
            </a:r>
            <a:r>
              <a:rPr lang="nb-NO" sz="2800" dirty="0"/>
              <a:t>: sosiale ferdigheter</a:t>
            </a:r>
          </a:p>
        </c:rich>
      </c:tx>
      <c:overlay val="0"/>
      <c:spPr>
        <a:noFill/>
        <a:ln>
          <a:noFill/>
        </a:ln>
        <a:effectLst/>
      </c:spPr>
    </c:title>
    <c:autoTitleDeleted val="0"/>
    <c:plotArea>
      <c:layout/>
      <c:barChart>
        <c:barDir val="bar"/>
        <c:grouping val="clustered"/>
        <c:varyColors val="0"/>
        <c:ser>
          <c:idx val="0"/>
          <c:order val="0"/>
          <c:tx>
            <c:v>T1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'Ark1'!$F$13:$F$14</c:f>
              <c:numCache>
                <c:formatCode>0</c:formatCode>
                <c:ptCount val="2"/>
                <c:pt idx="0">
                  <c:v>487.24380413343698</c:v>
                </c:pt>
                <c:pt idx="1">
                  <c:v>514.02109596089554</c:v>
                </c:pt>
              </c:numCache>
            </c:numRef>
          </c:val>
          <c:extLst xmlns:c16r2="http://schemas.microsoft.com/office/drawing/2015/06/chart">
            <c:ext xmlns:c16="http://schemas.microsoft.com/office/drawing/2014/chart" uri="{C3380CC4-5D6E-409C-BE32-E72D297353CC}">
              <c16:uniqueId val="{00000000-4CB6-43C3-AB7A-6DA44F03BDE6}"/>
            </c:ext>
          </c:extLst>
        </c:ser>
        <c:ser>
          <c:idx val="1"/>
          <c:order val="1"/>
          <c:tx>
            <c:v>T2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'Ark1'!$L$13:$L$14</c:f>
              <c:numCache>
                <c:formatCode>0</c:formatCode>
                <c:ptCount val="2"/>
                <c:pt idx="0">
                  <c:v>500.62173055484101</c:v>
                </c:pt>
                <c:pt idx="1">
                  <c:v>531.60106337363868</c:v>
                </c:pt>
              </c:numCache>
            </c:numRef>
          </c:val>
          <c:extLst xmlns:c16r2="http://schemas.microsoft.com/office/drawing/2015/06/chart">
            <c:ext xmlns:c16="http://schemas.microsoft.com/office/drawing/2014/chart" uri="{C3380CC4-5D6E-409C-BE32-E72D297353CC}">
              <c16:uniqueId val="{00000001-4CB6-43C3-AB7A-6DA44F03BDE6}"/>
            </c:ext>
          </c:extLst>
        </c:ser>
        <c:ser>
          <c:idx val="2"/>
          <c:order val="2"/>
          <c:tx>
            <c:v>T3</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'Ark1'!$R$13:$R$14</c:f>
              <c:numCache>
                <c:formatCode>0</c:formatCode>
                <c:ptCount val="2"/>
                <c:pt idx="0">
                  <c:v>518.67335562987796</c:v>
                </c:pt>
                <c:pt idx="1">
                  <c:v>551.60363605179668</c:v>
                </c:pt>
              </c:numCache>
            </c:numRef>
          </c:val>
          <c:extLst xmlns:c16r2="http://schemas.microsoft.com/office/drawing/2015/06/chart">
            <c:ext xmlns:c16="http://schemas.microsoft.com/office/drawing/2014/chart" uri="{C3380CC4-5D6E-409C-BE32-E72D297353CC}">
              <c16:uniqueId val="{00000002-4CB6-43C3-AB7A-6DA44F03BDE6}"/>
            </c:ext>
          </c:extLst>
        </c:ser>
        <c:dLbls>
          <c:showLegendKey val="0"/>
          <c:showVal val="0"/>
          <c:showCatName val="0"/>
          <c:showSerName val="0"/>
          <c:showPercent val="0"/>
          <c:showBubbleSize val="0"/>
        </c:dLbls>
        <c:gapWidth val="182"/>
        <c:axId val="607232416"/>
        <c:axId val="607232976"/>
      </c:barChart>
      <c:catAx>
        <c:axId val="607232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07232976"/>
        <c:crosses val="autoZero"/>
        <c:auto val="1"/>
        <c:lblAlgn val="ctr"/>
        <c:lblOffset val="100"/>
        <c:noMultiLvlLbl val="0"/>
      </c:catAx>
      <c:valAx>
        <c:axId val="607232976"/>
        <c:scaling>
          <c:orientation val="minMax"/>
          <c:max val="580"/>
          <c:min val="42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0723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'Ark2'!$B$4</c:f>
              <c:strCache>
                <c:ptCount val="1"/>
                <c:pt idx="0">
                  <c:v>T3</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'Ark2'!$A$5:$A$10</c:f>
              <c:strCache>
                <c:ptCount val="6"/>
                <c:pt idx="0">
                  <c:v>Det pedagogiske arbeidet</c:v>
                </c:pt>
                <c:pt idx="1">
                  <c:v>Relasjoner</c:v>
                </c:pt>
                <c:pt idx="2">
                  <c:v>Samarbeid med foreldre</c:v>
                </c:pt>
                <c:pt idx="3">
                  <c:v>Kompetanse og tilfredshet</c:v>
                </c:pt>
                <c:pt idx="4">
                  <c:v>Samarbeid</c:v>
                </c:pt>
                <c:pt idx="5">
                  <c:v>Samarbeid om barna</c:v>
                </c:pt>
              </c:strCache>
            </c:strRef>
          </c:cat>
          <c:val>
            <c:numRef>
              <c:f>'Ark2'!$B$5:$B$10</c:f>
              <c:numCache>
                <c:formatCode>General</c:formatCode>
                <c:ptCount val="6"/>
                <c:pt idx="0">
                  <c:v>515</c:v>
                </c:pt>
                <c:pt idx="1">
                  <c:v>524</c:v>
                </c:pt>
                <c:pt idx="2">
                  <c:v>534</c:v>
                </c:pt>
                <c:pt idx="3">
                  <c:v>522</c:v>
                </c:pt>
                <c:pt idx="4">
                  <c:v>525</c:v>
                </c:pt>
                <c:pt idx="5">
                  <c:v>519</c:v>
                </c:pt>
              </c:numCache>
            </c:numRef>
          </c:val>
          <c:extLst xmlns:c16r2="http://schemas.microsoft.com/office/drawing/2015/06/chart">
            <c:ext xmlns:c16="http://schemas.microsoft.com/office/drawing/2014/chart" uri="{C3380CC4-5D6E-409C-BE32-E72D297353CC}">
              <c16:uniqueId val="{00000000-7886-4664-B127-835EA3AB39BE}"/>
            </c:ext>
          </c:extLst>
        </c:ser>
        <c:ser>
          <c:idx val="1"/>
          <c:order val="1"/>
          <c:tx>
            <c:strRef>
              <c:f>'Ark2'!$C$4</c:f>
              <c:strCache>
                <c:ptCount val="1"/>
                <c:pt idx="0">
                  <c:v>T2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'Ark2'!$A$5:$A$10</c:f>
              <c:strCache>
                <c:ptCount val="6"/>
                <c:pt idx="0">
                  <c:v>Det pedagogiske arbeidet</c:v>
                </c:pt>
                <c:pt idx="1">
                  <c:v>Relasjoner</c:v>
                </c:pt>
                <c:pt idx="2">
                  <c:v>Samarbeid med foreldre</c:v>
                </c:pt>
                <c:pt idx="3">
                  <c:v>Kompetanse og tilfredshet</c:v>
                </c:pt>
                <c:pt idx="4">
                  <c:v>Samarbeid</c:v>
                </c:pt>
                <c:pt idx="5">
                  <c:v>Samarbeid om barna</c:v>
                </c:pt>
              </c:strCache>
            </c:strRef>
          </c:cat>
          <c:val>
            <c:numRef>
              <c:f>'Ark2'!$C$5:$C$10</c:f>
              <c:numCache>
                <c:formatCode>General</c:formatCode>
                <c:ptCount val="6"/>
                <c:pt idx="0">
                  <c:v>507</c:v>
                </c:pt>
                <c:pt idx="1">
                  <c:v>507</c:v>
                </c:pt>
                <c:pt idx="2">
                  <c:v>511</c:v>
                </c:pt>
                <c:pt idx="3">
                  <c:v>514</c:v>
                </c:pt>
                <c:pt idx="4">
                  <c:v>508</c:v>
                </c:pt>
                <c:pt idx="5">
                  <c:v>518</c:v>
                </c:pt>
              </c:numCache>
            </c:numRef>
          </c:val>
          <c:extLst xmlns:c16r2="http://schemas.microsoft.com/office/drawing/2015/06/chart">
            <c:ext xmlns:c16="http://schemas.microsoft.com/office/drawing/2014/chart" uri="{C3380CC4-5D6E-409C-BE32-E72D297353CC}">
              <c16:uniqueId val="{00000001-7886-4664-B127-835EA3AB39BE}"/>
            </c:ext>
          </c:extLst>
        </c:ser>
        <c:ser>
          <c:idx val="2"/>
          <c:order val="2"/>
          <c:tx>
            <c:strRef>
              <c:f>'Ark2'!$D$4</c:f>
              <c:strCache>
                <c:ptCount val="1"/>
                <c:pt idx="0">
                  <c:v>T1</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'Ark2'!$A$5:$A$10</c:f>
              <c:strCache>
                <c:ptCount val="6"/>
                <c:pt idx="0">
                  <c:v>Det pedagogiske arbeidet</c:v>
                </c:pt>
                <c:pt idx="1">
                  <c:v>Relasjoner</c:v>
                </c:pt>
                <c:pt idx="2">
                  <c:v>Samarbeid med foreldre</c:v>
                </c:pt>
                <c:pt idx="3">
                  <c:v>Kompetanse og tilfredshet</c:v>
                </c:pt>
                <c:pt idx="4">
                  <c:v>Samarbeid</c:v>
                </c:pt>
                <c:pt idx="5">
                  <c:v>Samarbeid om barna</c:v>
                </c:pt>
              </c:strCache>
            </c:strRef>
          </c:cat>
          <c:val>
            <c:numRef>
              <c:f>'Ark2'!$D$5:$D$10</c:f>
              <c:numCache>
                <c:formatCode>General</c:formatCode>
                <c:ptCount val="6"/>
                <c:pt idx="0">
                  <c:v>500</c:v>
                </c:pt>
                <c:pt idx="1">
                  <c:v>500</c:v>
                </c:pt>
                <c:pt idx="2">
                  <c:v>500</c:v>
                </c:pt>
                <c:pt idx="3">
                  <c:v>500</c:v>
                </c:pt>
                <c:pt idx="4">
                  <c:v>500</c:v>
                </c:pt>
                <c:pt idx="5">
                  <c:v>500</c:v>
                </c:pt>
              </c:numCache>
            </c:numRef>
          </c:val>
          <c:extLst xmlns:c16r2="http://schemas.microsoft.com/office/drawing/2015/06/chart">
            <c:ext xmlns:c16="http://schemas.microsoft.com/office/drawing/2014/chart" uri="{C3380CC4-5D6E-409C-BE32-E72D297353CC}">
              <c16:uniqueId val="{00000002-7886-4664-B127-835EA3AB39BE}"/>
            </c:ext>
          </c:extLst>
        </c:ser>
        <c:dLbls>
          <c:showLegendKey val="0"/>
          <c:showVal val="0"/>
          <c:showCatName val="0"/>
          <c:showSerName val="0"/>
          <c:showPercent val="0"/>
          <c:showBubbleSize val="0"/>
        </c:dLbls>
        <c:gapWidth val="150"/>
        <c:axId val="607236336"/>
        <c:axId val="607236896"/>
      </c:barChart>
      <c:catAx>
        <c:axId val="607236336"/>
        <c:scaling>
          <c:orientation val="minMax"/>
        </c:scaling>
        <c:delete val="0"/>
        <c:axPos val="l"/>
        <c:numFmt formatCode="General" sourceLinked="0"/>
        <c:majorTickMark val="out"/>
        <c:minorTickMark val="none"/>
        <c:tickLblPos val="nextTo"/>
        <c:crossAx val="607236896"/>
        <c:crosses val="autoZero"/>
        <c:auto val="1"/>
        <c:lblAlgn val="ctr"/>
        <c:lblOffset val="100"/>
        <c:noMultiLvlLbl val="0"/>
      </c:catAx>
      <c:valAx>
        <c:axId val="607236896"/>
        <c:scaling>
          <c:orientation val="minMax"/>
          <c:max val="560"/>
          <c:min val="440"/>
        </c:scaling>
        <c:delete val="0"/>
        <c:axPos val="b"/>
        <c:majorGridlines/>
        <c:numFmt formatCode="General" sourceLinked="1"/>
        <c:majorTickMark val="out"/>
        <c:minorTickMark val="none"/>
        <c:tickLblPos val="nextTo"/>
        <c:crossAx val="607236336"/>
        <c:crosses val="autoZero"/>
        <c:crossBetween val="between"/>
      </c:valAx>
    </c:plotArea>
    <c:legend>
      <c:legendPos val="r"/>
      <c:overlay val="0"/>
      <c:txPr>
        <a:bodyPr/>
        <a:lstStyle/>
        <a:p>
          <a:pPr>
            <a:defRPr sz="1600"/>
          </a:pPr>
          <a:endParaRPr lang="nb-NO"/>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'Ark1'!$A$13:$B$18</c:f>
              <c:multiLvlStrCache>
                <c:ptCount val="6"/>
                <c:lvl>
                  <c:pt idx="0">
                    <c:v>T3</c:v>
                  </c:pt>
                  <c:pt idx="1">
                    <c:v>T2</c:v>
                  </c:pt>
                  <c:pt idx="2">
                    <c:v>T1</c:v>
                  </c:pt>
                  <c:pt idx="3">
                    <c:v>T3</c:v>
                  </c:pt>
                  <c:pt idx="4">
                    <c:v>T2</c:v>
                  </c:pt>
                  <c:pt idx="5">
                    <c:v>T1</c:v>
                  </c:pt>
                </c:lvl>
                <c:lvl>
                  <c:pt idx="0">
                    <c:v>Samarbeid</c:v>
                  </c:pt>
                  <c:pt idx="3">
                    <c:v>Tilfredshet</c:v>
                  </c:pt>
                </c:lvl>
              </c:multiLvlStrCache>
            </c:multiLvlStrRef>
          </c:cat>
          <c:val>
            <c:numRef>
              <c:f>'Ark1'!$C$13:$C$18</c:f>
              <c:numCache>
                <c:formatCode>General</c:formatCode>
                <c:ptCount val="6"/>
                <c:pt idx="0">
                  <c:v>510</c:v>
                </c:pt>
                <c:pt idx="1">
                  <c:v>505</c:v>
                </c:pt>
                <c:pt idx="2">
                  <c:v>500</c:v>
                </c:pt>
                <c:pt idx="3">
                  <c:v>507</c:v>
                </c:pt>
                <c:pt idx="4">
                  <c:v>499</c:v>
                </c:pt>
                <c:pt idx="5">
                  <c:v>500</c:v>
                </c:pt>
              </c:numCache>
            </c:numRef>
          </c:val>
          <c:extLst xmlns:c16r2="http://schemas.microsoft.com/office/drawing/2015/06/chart">
            <c:ext xmlns:c16="http://schemas.microsoft.com/office/drawing/2014/chart" uri="{C3380CC4-5D6E-409C-BE32-E72D297353CC}">
              <c16:uniqueId val="{00000000-D143-4512-AA6E-59803BF9F74B}"/>
            </c:ext>
          </c:extLst>
        </c:ser>
        <c:dLbls>
          <c:showLegendKey val="0"/>
          <c:showVal val="0"/>
          <c:showCatName val="0"/>
          <c:showSerName val="0"/>
          <c:showPercent val="0"/>
          <c:showBubbleSize val="0"/>
        </c:dLbls>
        <c:gapWidth val="150"/>
        <c:axId val="607239136"/>
        <c:axId val="607239696"/>
      </c:barChart>
      <c:catAx>
        <c:axId val="607239136"/>
        <c:scaling>
          <c:orientation val="minMax"/>
        </c:scaling>
        <c:delete val="0"/>
        <c:axPos val="l"/>
        <c:numFmt formatCode="General" sourceLinked="0"/>
        <c:majorTickMark val="out"/>
        <c:minorTickMark val="none"/>
        <c:tickLblPos val="nextTo"/>
        <c:crossAx val="607239696"/>
        <c:crosses val="autoZero"/>
        <c:auto val="1"/>
        <c:lblAlgn val="ctr"/>
        <c:lblOffset val="100"/>
        <c:noMultiLvlLbl val="0"/>
      </c:catAx>
      <c:valAx>
        <c:axId val="607239696"/>
        <c:scaling>
          <c:orientation val="minMax"/>
          <c:max val="540"/>
          <c:min val="460"/>
        </c:scaling>
        <c:delete val="0"/>
        <c:axPos val="b"/>
        <c:majorGridlines/>
        <c:numFmt formatCode="General" sourceLinked="1"/>
        <c:majorTickMark val="out"/>
        <c:minorTickMark val="none"/>
        <c:tickLblPos val="nextTo"/>
        <c:crossAx val="60723913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02C57-A8A0-4601-9153-E6F4BD0F4A8B}" type="doc">
      <dgm:prSet loTypeId="urn:microsoft.com/office/officeart/2005/8/layout/cycle8" loCatId="cycle" qsTypeId="urn:microsoft.com/office/officeart/2005/8/quickstyle/simple1" qsCatId="simple" csTypeId="urn:microsoft.com/office/officeart/2005/8/colors/accent1_2" csCatId="accent1" phldr="1"/>
      <dgm:spPr/>
    </dgm:pt>
    <dgm:pt modelId="{C5EEAC84-BB38-4577-B4B5-39CFFC7BB379}">
      <dgm:prSet phldrT="[Tekst]"/>
      <dgm:spPr/>
      <dgm:t>
        <a:bodyPr/>
        <a:lstStyle/>
        <a:p>
          <a:r>
            <a:rPr lang="nb-NO" dirty="0"/>
            <a:t>Sosial kapital</a:t>
          </a:r>
        </a:p>
      </dgm:t>
    </dgm:pt>
    <dgm:pt modelId="{3E1BE516-28E6-4F37-8CCF-8E1B45269BE0}" type="parTrans" cxnId="{CE69ED44-D9E4-4898-B3FC-56DFACAB4E2E}">
      <dgm:prSet/>
      <dgm:spPr/>
      <dgm:t>
        <a:bodyPr/>
        <a:lstStyle/>
        <a:p>
          <a:endParaRPr lang="nb-NO"/>
        </a:p>
      </dgm:t>
    </dgm:pt>
    <dgm:pt modelId="{0789E1BB-ABDF-43A2-BD4D-A37C2ECB8AF9}" type="sibTrans" cxnId="{CE69ED44-D9E4-4898-B3FC-56DFACAB4E2E}">
      <dgm:prSet/>
      <dgm:spPr/>
      <dgm:t>
        <a:bodyPr/>
        <a:lstStyle/>
        <a:p>
          <a:endParaRPr lang="nb-NO"/>
        </a:p>
      </dgm:t>
    </dgm:pt>
    <dgm:pt modelId="{A5FBDBD9-CED6-4404-9701-C2B742066485}">
      <dgm:prSet phldrT="[Tekst]"/>
      <dgm:spPr/>
      <dgm:t>
        <a:bodyPr/>
        <a:lstStyle/>
        <a:p>
          <a:r>
            <a:rPr lang="nb-NO" dirty="0"/>
            <a:t>Beslutnings</a:t>
          </a:r>
          <a:br>
            <a:rPr lang="nb-NO" dirty="0"/>
          </a:br>
          <a:r>
            <a:rPr lang="nb-NO" dirty="0"/>
            <a:t>kapital</a:t>
          </a:r>
        </a:p>
      </dgm:t>
    </dgm:pt>
    <dgm:pt modelId="{BE745DE0-DFB9-4284-8278-B1004107E229}" type="parTrans" cxnId="{7930DDC6-218E-47D0-A402-F6DB31E62189}">
      <dgm:prSet/>
      <dgm:spPr/>
      <dgm:t>
        <a:bodyPr/>
        <a:lstStyle/>
        <a:p>
          <a:endParaRPr lang="nb-NO"/>
        </a:p>
      </dgm:t>
    </dgm:pt>
    <dgm:pt modelId="{12C42A8C-886F-4AE6-ADEA-777D6D6B88BF}" type="sibTrans" cxnId="{7930DDC6-218E-47D0-A402-F6DB31E62189}">
      <dgm:prSet/>
      <dgm:spPr/>
      <dgm:t>
        <a:bodyPr/>
        <a:lstStyle/>
        <a:p>
          <a:endParaRPr lang="nb-NO"/>
        </a:p>
      </dgm:t>
    </dgm:pt>
    <dgm:pt modelId="{085F1800-DF26-4B7D-98EB-2AB6A489F86F}">
      <dgm:prSet phldrT="[Tekst]"/>
      <dgm:spPr/>
      <dgm:t>
        <a:bodyPr/>
        <a:lstStyle/>
        <a:p>
          <a:r>
            <a:rPr lang="nb-NO" dirty="0"/>
            <a:t>Human kapital</a:t>
          </a:r>
        </a:p>
      </dgm:t>
    </dgm:pt>
    <dgm:pt modelId="{213F7669-7F6A-4544-B486-4010CB0FD7A9}" type="parTrans" cxnId="{BEF345E5-EC39-4FA8-851C-6AF638F1CA9F}">
      <dgm:prSet/>
      <dgm:spPr/>
      <dgm:t>
        <a:bodyPr/>
        <a:lstStyle/>
        <a:p>
          <a:endParaRPr lang="nb-NO"/>
        </a:p>
      </dgm:t>
    </dgm:pt>
    <dgm:pt modelId="{C3624498-C3DF-4000-9C85-3A50CB537901}" type="sibTrans" cxnId="{BEF345E5-EC39-4FA8-851C-6AF638F1CA9F}">
      <dgm:prSet/>
      <dgm:spPr/>
      <dgm:t>
        <a:bodyPr/>
        <a:lstStyle/>
        <a:p>
          <a:endParaRPr lang="nb-NO"/>
        </a:p>
      </dgm:t>
    </dgm:pt>
    <dgm:pt modelId="{2445513C-83BE-4888-B6EA-EDDA5A3356B1}" type="pres">
      <dgm:prSet presAssocID="{CAD02C57-A8A0-4601-9153-E6F4BD0F4A8B}" presName="compositeShape" presStyleCnt="0">
        <dgm:presLayoutVars>
          <dgm:chMax val="7"/>
          <dgm:dir/>
          <dgm:resizeHandles val="exact"/>
        </dgm:presLayoutVars>
      </dgm:prSet>
      <dgm:spPr/>
    </dgm:pt>
    <dgm:pt modelId="{A514F6B9-7CCC-4E9A-AFF8-A77FC2B37BEF}" type="pres">
      <dgm:prSet presAssocID="{CAD02C57-A8A0-4601-9153-E6F4BD0F4A8B}" presName="wedge1" presStyleLbl="node1" presStyleIdx="0" presStyleCnt="3"/>
      <dgm:spPr/>
      <dgm:t>
        <a:bodyPr/>
        <a:lstStyle/>
        <a:p>
          <a:endParaRPr lang="nb-NO"/>
        </a:p>
      </dgm:t>
    </dgm:pt>
    <dgm:pt modelId="{AF3113E0-7174-4E88-ADEB-9F4F6B54930C}" type="pres">
      <dgm:prSet presAssocID="{CAD02C57-A8A0-4601-9153-E6F4BD0F4A8B}" presName="dummy1a" presStyleCnt="0"/>
      <dgm:spPr/>
    </dgm:pt>
    <dgm:pt modelId="{18162E17-1174-46EE-8B99-09784A25338A}" type="pres">
      <dgm:prSet presAssocID="{CAD02C57-A8A0-4601-9153-E6F4BD0F4A8B}" presName="dummy1b" presStyleCnt="0"/>
      <dgm:spPr/>
    </dgm:pt>
    <dgm:pt modelId="{A1F3AD67-5736-4D9B-BEB4-09885F791EAF}" type="pres">
      <dgm:prSet presAssocID="{CAD02C57-A8A0-4601-9153-E6F4BD0F4A8B}" presName="wedge1Tx" presStyleLbl="node1" presStyleIdx="0" presStyleCnt="3">
        <dgm:presLayoutVars>
          <dgm:chMax val="0"/>
          <dgm:chPref val="0"/>
          <dgm:bulletEnabled val="1"/>
        </dgm:presLayoutVars>
      </dgm:prSet>
      <dgm:spPr/>
      <dgm:t>
        <a:bodyPr/>
        <a:lstStyle/>
        <a:p>
          <a:endParaRPr lang="nb-NO"/>
        </a:p>
      </dgm:t>
    </dgm:pt>
    <dgm:pt modelId="{12D0EFC8-29A6-430A-927B-3B15E676E221}" type="pres">
      <dgm:prSet presAssocID="{CAD02C57-A8A0-4601-9153-E6F4BD0F4A8B}" presName="wedge2" presStyleLbl="node1" presStyleIdx="1" presStyleCnt="3" custScaleX="106136" custScaleY="103141"/>
      <dgm:spPr/>
      <dgm:t>
        <a:bodyPr/>
        <a:lstStyle/>
        <a:p>
          <a:endParaRPr lang="nb-NO"/>
        </a:p>
      </dgm:t>
    </dgm:pt>
    <dgm:pt modelId="{8E70E176-07E6-48EC-AE7E-1B95A6E36512}" type="pres">
      <dgm:prSet presAssocID="{CAD02C57-A8A0-4601-9153-E6F4BD0F4A8B}" presName="dummy2a" presStyleCnt="0"/>
      <dgm:spPr/>
    </dgm:pt>
    <dgm:pt modelId="{A1150CAB-B14D-46DC-9BCB-2970975DCB8B}" type="pres">
      <dgm:prSet presAssocID="{CAD02C57-A8A0-4601-9153-E6F4BD0F4A8B}" presName="dummy2b" presStyleCnt="0"/>
      <dgm:spPr/>
    </dgm:pt>
    <dgm:pt modelId="{24675AA2-C1B8-41BD-92FF-47886F2EFD42}" type="pres">
      <dgm:prSet presAssocID="{CAD02C57-A8A0-4601-9153-E6F4BD0F4A8B}" presName="wedge2Tx" presStyleLbl="node1" presStyleIdx="1" presStyleCnt="3">
        <dgm:presLayoutVars>
          <dgm:chMax val="0"/>
          <dgm:chPref val="0"/>
          <dgm:bulletEnabled val="1"/>
        </dgm:presLayoutVars>
      </dgm:prSet>
      <dgm:spPr/>
      <dgm:t>
        <a:bodyPr/>
        <a:lstStyle/>
        <a:p>
          <a:endParaRPr lang="nb-NO"/>
        </a:p>
      </dgm:t>
    </dgm:pt>
    <dgm:pt modelId="{7623DEDF-F6E0-4AB9-9F36-66047E99D7F2}" type="pres">
      <dgm:prSet presAssocID="{CAD02C57-A8A0-4601-9153-E6F4BD0F4A8B}" presName="wedge3" presStyleLbl="node1" presStyleIdx="2" presStyleCnt="3"/>
      <dgm:spPr/>
      <dgm:t>
        <a:bodyPr/>
        <a:lstStyle/>
        <a:p>
          <a:endParaRPr lang="nb-NO"/>
        </a:p>
      </dgm:t>
    </dgm:pt>
    <dgm:pt modelId="{1B05B6C2-D8DE-4E88-BAA5-CF6F00C36824}" type="pres">
      <dgm:prSet presAssocID="{CAD02C57-A8A0-4601-9153-E6F4BD0F4A8B}" presName="dummy3a" presStyleCnt="0"/>
      <dgm:spPr/>
    </dgm:pt>
    <dgm:pt modelId="{1267A5D8-8CFF-4084-890D-EC2D40066F9D}" type="pres">
      <dgm:prSet presAssocID="{CAD02C57-A8A0-4601-9153-E6F4BD0F4A8B}" presName="dummy3b" presStyleCnt="0"/>
      <dgm:spPr/>
    </dgm:pt>
    <dgm:pt modelId="{797EF4EA-F37F-4CC9-BDAB-B4AED47FF5E2}" type="pres">
      <dgm:prSet presAssocID="{CAD02C57-A8A0-4601-9153-E6F4BD0F4A8B}" presName="wedge3Tx" presStyleLbl="node1" presStyleIdx="2" presStyleCnt="3">
        <dgm:presLayoutVars>
          <dgm:chMax val="0"/>
          <dgm:chPref val="0"/>
          <dgm:bulletEnabled val="1"/>
        </dgm:presLayoutVars>
      </dgm:prSet>
      <dgm:spPr/>
      <dgm:t>
        <a:bodyPr/>
        <a:lstStyle/>
        <a:p>
          <a:endParaRPr lang="nb-NO"/>
        </a:p>
      </dgm:t>
    </dgm:pt>
    <dgm:pt modelId="{E28919B9-0F78-4D20-BBC6-B4FEE779D0F9}" type="pres">
      <dgm:prSet presAssocID="{0789E1BB-ABDF-43A2-BD4D-A37C2ECB8AF9}" presName="arrowWedge1" presStyleLbl="fgSibTrans2D1" presStyleIdx="0" presStyleCnt="3"/>
      <dgm:spPr/>
    </dgm:pt>
    <dgm:pt modelId="{884E9E2A-353D-4D69-94B8-13CBC7273416}" type="pres">
      <dgm:prSet presAssocID="{12C42A8C-886F-4AE6-ADEA-777D6D6B88BF}" presName="arrowWedge2" presStyleLbl="fgSibTrans2D1" presStyleIdx="1" presStyleCnt="3"/>
      <dgm:spPr/>
    </dgm:pt>
    <dgm:pt modelId="{E1275CB7-858A-4021-A42A-62A9497419A3}" type="pres">
      <dgm:prSet presAssocID="{C3624498-C3DF-4000-9C85-3A50CB537901}" presName="arrowWedge3" presStyleLbl="fgSibTrans2D1" presStyleIdx="2" presStyleCnt="3" custLinFactNeighborY="-199"/>
      <dgm:spPr/>
    </dgm:pt>
  </dgm:ptLst>
  <dgm:cxnLst>
    <dgm:cxn modelId="{CE69ED44-D9E4-4898-B3FC-56DFACAB4E2E}" srcId="{CAD02C57-A8A0-4601-9153-E6F4BD0F4A8B}" destId="{C5EEAC84-BB38-4577-B4B5-39CFFC7BB379}" srcOrd="0" destOrd="0" parTransId="{3E1BE516-28E6-4F37-8CCF-8E1B45269BE0}" sibTransId="{0789E1BB-ABDF-43A2-BD4D-A37C2ECB8AF9}"/>
    <dgm:cxn modelId="{D203F38B-384B-4BA9-BFA0-73DACA4F13D5}" type="presOf" srcId="{085F1800-DF26-4B7D-98EB-2AB6A489F86F}" destId="{7623DEDF-F6E0-4AB9-9F36-66047E99D7F2}" srcOrd="0" destOrd="0" presId="urn:microsoft.com/office/officeart/2005/8/layout/cycle8"/>
    <dgm:cxn modelId="{6A1194B6-CCAF-4011-8A51-00E4671F938B}" type="presOf" srcId="{CAD02C57-A8A0-4601-9153-E6F4BD0F4A8B}" destId="{2445513C-83BE-4888-B6EA-EDDA5A3356B1}" srcOrd="0" destOrd="0" presId="urn:microsoft.com/office/officeart/2005/8/layout/cycle8"/>
    <dgm:cxn modelId="{732EEFC0-4F5E-4DD2-83F4-88E20B077B28}" type="presOf" srcId="{085F1800-DF26-4B7D-98EB-2AB6A489F86F}" destId="{797EF4EA-F37F-4CC9-BDAB-B4AED47FF5E2}" srcOrd="1" destOrd="0" presId="urn:microsoft.com/office/officeart/2005/8/layout/cycle8"/>
    <dgm:cxn modelId="{81361F47-DB6D-4ECC-90DA-7EC9BF6E724B}" type="presOf" srcId="{A5FBDBD9-CED6-4404-9701-C2B742066485}" destId="{24675AA2-C1B8-41BD-92FF-47886F2EFD42}" srcOrd="1" destOrd="0" presId="urn:microsoft.com/office/officeart/2005/8/layout/cycle8"/>
    <dgm:cxn modelId="{7930DDC6-218E-47D0-A402-F6DB31E62189}" srcId="{CAD02C57-A8A0-4601-9153-E6F4BD0F4A8B}" destId="{A5FBDBD9-CED6-4404-9701-C2B742066485}" srcOrd="1" destOrd="0" parTransId="{BE745DE0-DFB9-4284-8278-B1004107E229}" sibTransId="{12C42A8C-886F-4AE6-ADEA-777D6D6B88BF}"/>
    <dgm:cxn modelId="{320ACF39-7C51-448E-BF6A-57095F432C10}" type="presOf" srcId="{C5EEAC84-BB38-4577-B4B5-39CFFC7BB379}" destId="{A1F3AD67-5736-4D9B-BEB4-09885F791EAF}" srcOrd="1" destOrd="0" presId="urn:microsoft.com/office/officeart/2005/8/layout/cycle8"/>
    <dgm:cxn modelId="{74ED98AB-FAED-4B2E-B73C-6CEE988E7935}" type="presOf" srcId="{A5FBDBD9-CED6-4404-9701-C2B742066485}" destId="{12D0EFC8-29A6-430A-927B-3B15E676E221}" srcOrd="0" destOrd="0" presId="urn:microsoft.com/office/officeart/2005/8/layout/cycle8"/>
    <dgm:cxn modelId="{BEF345E5-EC39-4FA8-851C-6AF638F1CA9F}" srcId="{CAD02C57-A8A0-4601-9153-E6F4BD0F4A8B}" destId="{085F1800-DF26-4B7D-98EB-2AB6A489F86F}" srcOrd="2" destOrd="0" parTransId="{213F7669-7F6A-4544-B486-4010CB0FD7A9}" sibTransId="{C3624498-C3DF-4000-9C85-3A50CB537901}"/>
    <dgm:cxn modelId="{E6941372-2469-4290-8CC3-BF788ED5EF38}" type="presOf" srcId="{C5EEAC84-BB38-4577-B4B5-39CFFC7BB379}" destId="{A514F6B9-7CCC-4E9A-AFF8-A77FC2B37BEF}" srcOrd="0" destOrd="0" presId="urn:microsoft.com/office/officeart/2005/8/layout/cycle8"/>
    <dgm:cxn modelId="{10D86221-D1A1-4CCA-AC7C-20715D67E02E}" type="presParOf" srcId="{2445513C-83BE-4888-B6EA-EDDA5A3356B1}" destId="{A514F6B9-7CCC-4E9A-AFF8-A77FC2B37BEF}" srcOrd="0" destOrd="0" presId="urn:microsoft.com/office/officeart/2005/8/layout/cycle8"/>
    <dgm:cxn modelId="{A6D5C65C-DCC0-4AFF-90A1-2028ECB10223}" type="presParOf" srcId="{2445513C-83BE-4888-B6EA-EDDA5A3356B1}" destId="{AF3113E0-7174-4E88-ADEB-9F4F6B54930C}" srcOrd="1" destOrd="0" presId="urn:microsoft.com/office/officeart/2005/8/layout/cycle8"/>
    <dgm:cxn modelId="{9BBF5CCD-A99E-46CF-A1BE-3707DE78A4B4}" type="presParOf" srcId="{2445513C-83BE-4888-B6EA-EDDA5A3356B1}" destId="{18162E17-1174-46EE-8B99-09784A25338A}" srcOrd="2" destOrd="0" presId="urn:microsoft.com/office/officeart/2005/8/layout/cycle8"/>
    <dgm:cxn modelId="{1BD9421B-F0C9-4FE5-8B70-7BA196E7604A}" type="presParOf" srcId="{2445513C-83BE-4888-B6EA-EDDA5A3356B1}" destId="{A1F3AD67-5736-4D9B-BEB4-09885F791EAF}" srcOrd="3" destOrd="0" presId="urn:microsoft.com/office/officeart/2005/8/layout/cycle8"/>
    <dgm:cxn modelId="{114186A7-BEE2-4256-873F-5CB123909E5E}" type="presParOf" srcId="{2445513C-83BE-4888-B6EA-EDDA5A3356B1}" destId="{12D0EFC8-29A6-430A-927B-3B15E676E221}" srcOrd="4" destOrd="0" presId="urn:microsoft.com/office/officeart/2005/8/layout/cycle8"/>
    <dgm:cxn modelId="{31F4FB9C-312A-4D29-9E15-7CB08809D88F}" type="presParOf" srcId="{2445513C-83BE-4888-B6EA-EDDA5A3356B1}" destId="{8E70E176-07E6-48EC-AE7E-1B95A6E36512}" srcOrd="5" destOrd="0" presId="urn:microsoft.com/office/officeart/2005/8/layout/cycle8"/>
    <dgm:cxn modelId="{41622E9C-1AE4-41A3-9BBA-B8EE1FB22751}" type="presParOf" srcId="{2445513C-83BE-4888-B6EA-EDDA5A3356B1}" destId="{A1150CAB-B14D-46DC-9BCB-2970975DCB8B}" srcOrd="6" destOrd="0" presId="urn:microsoft.com/office/officeart/2005/8/layout/cycle8"/>
    <dgm:cxn modelId="{0CF17B8C-6FD8-40B4-90D2-C3CF81DD2EEB}" type="presParOf" srcId="{2445513C-83BE-4888-B6EA-EDDA5A3356B1}" destId="{24675AA2-C1B8-41BD-92FF-47886F2EFD42}" srcOrd="7" destOrd="0" presId="urn:microsoft.com/office/officeart/2005/8/layout/cycle8"/>
    <dgm:cxn modelId="{C1B202BB-6F93-4E83-814E-B6390E04F1C4}" type="presParOf" srcId="{2445513C-83BE-4888-B6EA-EDDA5A3356B1}" destId="{7623DEDF-F6E0-4AB9-9F36-66047E99D7F2}" srcOrd="8" destOrd="0" presId="urn:microsoft.com/office/officeart/2005/8/layout/cycle8"/>
    <dgm:cxn modelId="{C30C0E13-5BDC-42E6-B1B8-DA52FBB17679}" type="presParOf" srcId="{2445513C-83BE-4888-B6EA-EDDA5A3356B1}" destId="{1B05B6C2-D8DE-4E88-BAA5-CF6F00C36824}" srcOrd="9" destOrd="0" presId="urn:microsoft.com/office/officeart/2005/8/layout/cycle8"/>
    <dgm:cxn modelId="{67E4E8B1-BA22-4267-A984-A9CC4FA5D86F}" type="presParOf" srcId="{2445513C-83BE-4888-B6EA-EDDA5A3356B1}" destId="{1267A5D8-8CFF-4084-890D-EC2D40066F9D}" srcOrd="10" destOrd="0" presId="urn:microsoft.com/office/officeart/2005/8/layout/cycle8"/>
    <dgm:cxn modelId="{094AE557-520E-4574-AF3A-6C280EC609D4}" type="presParOf" srcId="{2445513C-83BE-4888-B6EA-EDDA5A3356B1}" destId="{797EF4EA-F37F-4CC9-BDAB-B4AED47FF5E2}" srcOrd="11" destOrd="0" presId="urn:microsoft.com/office/officeart/2005/8/layout/cycle8"/>
    <dgm:cxn modelId="{6AA57D2C-3A06-4C1F-A9DD-17EEA8D5A52B}" type="presParOf" srcId="{2445513C-83BE-4888-B6EA-EDDA5A3356B1}" destId="{E28919B9-0F78-4D20-BBC6-B4FEE779D0F9}" srcOrd="12" destOrd="0" presId="urn:microsoft.com/office/officeart/2005/8/layout/cycle8"/>
    <dgm:cxn modelId="{4249DA97-7A93-42C8-84FE-AC0CADAF5519}" type="presParOf" srcId="{2445513C-83BE-4888-B6EA-EDDA5A3356B1}" destId="{884E9E2A-353D-4D69-94B8-13CBC7273416}" srcOrd="13" destOrd="0" presId="urn:microsoft.com/office/officeart/2005/8/layout/cycle8"/>
    <dgm:cxn modelId="{71A6FDD9-6B35-4FCA-93CC-F4F6E26BA2B4}" type="presParOf" srcId="{2445513C-83BE-4888-B6EA-EDDA5A3356B1}" destId="{E1275CB7-858A-4021-A42A-62A9497419A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1D912-7181-4B4B-98FD-96BF59D54D9B}" type="datetimeFigureOut">
              <a:rPr lang="nb-NO" smtClean="0"/>
              <a:t>08.09.2017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5409A-6E71-4BB3-92CF-98EDA2F4B0F1}" type="slidenum">
              <a:rPr lang="nb-NO" smtClean="0"/>
              <a:t>‹#›</a:t>
            </a:fld>
            <a:endParaRPr lang="nb-NO"/>
          </a:p>
        </p:txBody>
      </p:sp>
    </p:spTree>
    <p:extLst>
      <p:ext uri="{BB962C8B-B14F-4D97-AF65-F5344CB8AC3E}">
        <p14:creationId xmlns:p14="http://schemas.microsoft.com/office/powerpoint/2010/main" val="215426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få til</a:t>
            </a:r>
            <a:r>
              <a:rPr lang="nb-NO" baseline="0" dirty="0"/>
              <a:t> dette kollektive løftet i Hedmark, er vi helt avhengig av ditt bidrag!</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6</a:t>
            </a:fld>
            <a:endParaRPr lang="nb-NO"/>
          </a:p>
        </p:txBody>
      </p:sp>
    </p:spTree>
    <p:extLst>
      <p:ext uri="{BB962C8B-B14F-4D97-AF65-F5344CB8AC3E}">
        <p14:creationId xmlns:p14="http://schemas.microsoft.com/office/powerpoint/2010/main" val="3834051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21</a:t>
            </a:fld>
            <a:endParaRPr lang="nb-NO"/>
          </a:p>
        </p:txBody>
      </p:sp>
    </p:spTree>
    <p:extLst>
      <p:ext uri="{BB962C8B-B14F-4D97-AF65-F5344CB8AC3E}">
        <p14:creationId xmlns:p14="http://schemas.microsoft.com/office/powerpoint/2010/main" val="306548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22</a:t>
            </a:fld>
            <a:endParaRPr lang="nb-NO"/>
          </a:p>
        </p:txBody>
      </p:sp>
    </p:spTree>
    <p:extLst>
      <p:ext uri="{BB962C8B-B14F-4D97-AF65-F5344CB8AC3E}">
        <p14:creationId xmlns:p14="http://schemas.microsoft.com/office/powerpoint/2010/main" val="3635453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r>
            <a:br>
              <a:rPr lang="nb-NO" dirty="0"/>
            </a:br>
            <a:endParaRPr lang="nb-NO" dirty="0"/>
          </a:p>
        </p:txBody>
      </p:sp>
      <p:sp>
        <p:nvSpPr>
          <p:cNvPr id="4" name="Plassholder for lysbildenummer 3"/>
          <p:cNvSpPr>
            <a:spLocks noGrp="1"/>
          </p:cNvSpPr>
          <p:nvPr>
            <p:ph type="sldNum" sz="quarter" idx="10"/>
          </p:nvPr>
        </p:nvSpPr>
        <p:spPr/>
        <p:txBody>
          <a:bodyPr/>
          <a:lstStyle/>
          <a:p>
            <a:fld id="{1389F48F-9AAD-43AA-9FBB-19364AA2AA9C}" type="slidenum">
              <a:rPr lang="nb-NO" smtClean="0"/>
              <a:pPr/>
              <a:t>25</a:t>
            </a:fld>
            <a:endParaRPr lang="nb-NO"/>
          </a:p>
        </p:txBody>
      </p:sp>
    </p:spTree>
    <p:extLst>
      <p:ext uri="{BB962C8B-B14F-4D97-AF65-F5344CB8AC3E}">
        <p14:creationId xmlns:p14="http://schemas.microsoft.com/office/powerpoint/2010/main" val="1692003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b-NO" altLang="nb-NO"/>
          </a:p>
        </p:txBody>
      </p:sp>
      <p:sp>
        <p:nvSpPr>
          <p:cNvPr id="1946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4763" indent="-309524">
              <a:defRPr>
                <a:solidFill>
                  <a:schemeClr val="tx1"/>
                </a:solidFill>
                <a:latin typeface="Calibri" panose="020F0502020204030204" pitchFamily="34" charset="0"/>
              </a:defRPr>
            </a:lvl2pPr>
            <a:lvl3pPr marL="1238098" indent="-247620">
              <a:defRPr>
                <a:solidFill>
                  <a:schemeClr val="tx1"/>
                </a:solidFill>
                <a:latin typeface="Calibri" panose="020F0502020204030204" pitchFamily="34" charset="0"/>
              </a:defRPr>
            </a:lvl3pPr>
            <a:lvl4pPr marL="1733337" indent="-247620">
              <a:defRPr>
                <a:solidFill>
                  <a:schemeClr val="tx1"/>
                </a:solidFill>
                <a:latin typeface="Calibri" panose="020F0502020204030204" pitchFamily="34" charset="0"/>
              </a:defRPr>
            </a:lvl4pPr>
            <a:lvl5pPr marL="2228576" indent="-247620">
              <a:defRPr>
                <a:solidFill>
                  <a:schemeClr val="tx1"/>
                </a:solidFill>
                <a:latin typeface="Calibri" panose="020F0502020204030204" pitchFamily="34" charset="0"/>
              </a:defRPr>
            </a:lvl5pPr>
            <a:lvl6pPr marL="2723815" indent="-247620" fontAlgn="base">
              <a:spcBef>
                <a:spcPct val="0"/>
              </a:spcBef>
              <a:spcAft>
                <a:spcPct val="0"/>
              </a:spcAft>
              <a:defRPr>
                <a:solidFill>
                  <a:schemeClr val="tx1"/>
                </a:solidFill>
                <a:latin typeface="Calibri" panose="020F0502020204030204" pitchFamily="34" charset="0"/>
              </a:defRPr>
            </a:lvl6pPr>
            <a:lvl7pPr marL="3219054" indent="-247620" fontAlgn="base">
              <a:spcBef>
                <a:spcPct val="0"/>
              </a:spcBef>
              <a:spcAft>
                <a:spcPct val="0"/>
              </a:spcAft>
              <a:defRPr>
                <a:solidFill>
                  <a:schemeClr val="tx1"/>
                </a:solidFill>
                <a:latin typeface="Calibri" panose="020F0502020204030204" pitchFamily="34" charset="0"/>
              </a:defRPr>
            </a:lvl7pPr>
            <a:lvl8pPr marL="3714293" indent="-247620" fontAlgn="base">
              <a:spcBef>
                <a:spcPct val="0"/>
              </a:spcBef>
              <a:spcAft>
                <a:spcPct val="0"/>
              </a:spcAft>
              <a:defRPr>
                <a:solidFill>
                  <a:schemeClr val="tx1"/>
                </a:solidFill>
                <a:latin typeface="Calibri" panose="020F0502020204030204" pitchFamily="34" charset="0"/>
              </a:defRPr>
            </a:lvl8pPr>
            <a:lvl9pPr marL="4209532" indent="-24762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DC9972-E06C-45C8-A570-250AB2D47367}" type="slidenum">
              <a:rPr lang="nb-NO" altLang="nb-NO"/>
              <a:pPr fontAlgn="base">
                <a:spcBef>
                  <a:spcPct val="0"/>
                </a:spcBef>
                <a:spcAft>
                  <a:spcPct val="0"/>
                </a:spcAft>
              </a:pPr>
              <a:t>27</a:t>
            </a:fld>
            <a:endParaRPr lang="nb-NO" altLang="nb-NO"/>
          </a:p>
        </p:txBody>
      </p:sp>
    </p:spTree>
    <p:extLst>
      <p:ext uri="{BB962C8B-B14F-4D97-AF65-F5344CB8AC3E}">
        <p14:creationId xmlns:p14="http://schemas.microsoft.com/office/powerpoint/2010/main" val="2899299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Forskningsbaserte data betyr at kartleggingsundersøkelsene er bygget opp med utgangspunkt i forskning</a:t>
            </a:r>
            <a:r>
              <a:rPr lang="nb-NO" baseline="0" dirty="0"/>
              <a:t> på</a:t>
            </a:r>
            <a:r>
              <a:rPr lang="nb-NO" dirty="0"/>
              <a:t> de ulike områdene som alle informantgruppene svarer på. Videre</a:t>
            </a:r>
            <a:r>
              <a:rPr lang="nb-NO" baseline="0" dirty="0"/>
              <a:t> betyr det at alle spørsmål innenfor et området (måleinstrument) er prøvd ut i mange andre undersøkelser og fungerer slik de er tenkt og tilfredsstiller alle krav som settes til bruk av ulike måleinstrumenter. </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30</a:t>
            </a:fld>
            <a:endParaRPr lang="nb-NO"/>
          </a:p>
        </p:txBody>
      </p:sp>
    </p:spTree>
    <p:extLst>
      <p:ext uri="{BB962C8B-B14F-4D97-AF65-F5344CB8AC3E}">
        <p14:creationId xmlns:p14="http://schemas.microsoft.com/office/powerpoint/2010/main" val="282804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Samtykkeerklæringen</a:t>
            </a:r>
            <a:r>
              <a:rPr lang="nb-NO" baseline="0" dirty="0"/>
              <a:t> skal gis til foreldre av 4 og 5 åringene som skal delta i barneundersøkelsen.</a:t>
            </a:r>
          </a:p>
          <a:p>
            <a:r>
              <a:rPr lang="nb-NO" baseline="0" dirty="0"/>
              <a:t>Alle andre voksne samtykker ved å delta, men kan når som helst trekke seg. Dette står i informasjonsskriv som deles ut til alle informantgruppene i forkant av nettportalens åpning 16.10.2017</a:t>
            </a:r>
            <a:endParaRPr lang="nb-NO" dirty="0"/>
          </a:p>
          <a:p>
            <a:r>
              <a:rPr lang="nb-NO" dirty="0"/>
              <a:t>Det arbeides med å få til en digitalløsning hvor foreldre/foresatte kan samtykke over telefon, men den er ikke pr. medio august klar.</a:t>
            </a: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32</a:t>
            </a:fld>
            <a:endParaRPr lang="nb-NO"/>
          </a:p>
        </p:txBody>
      </p:sp>
    </p:spTree>
    <p:extLst>
      <p:ext uri="{BB962C8B-B14F-4D97-AF65-F5344CB8AC3E}">
        <p14:creationId xmlns:p14="http://schemas.microsoft.com/office/powerpoint/2010/main" val="1082156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 1"/>
          <p:cNvSpPr>
            <a:spLocks noGrp="1" noRot="1" noChangeAspect="1" noTextEdit="1"/>
          </p:cNvSpPr>
          <p:nvPr>
            <p:ph type="sldImg"/>
          </p:nvPr>
        </p:nvSpPr>
        <p:spPr>
          <a:ln/>
        </p:spPr>
      </p:sp>
      <p:sp>
        <p:nvSpPr>
          <p:cNvPr id="2560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nb-NO" dirty="0">
                <a:latin typeface="Tahoma" charset="0"/>
              </a:rPr>
              <a:t>Bildet: spørsmålene</a:t>
            </a:r>
            <a:r>
              <a:rPr lang="nb-NO" baseline="0" dirty="0">
                <a:latin typeface="Tahoma" charset="0"/>
              </a:rPr>
              <a:t> blir lest opp av en stemme og barna trykker på det smilefjeset de menes er svaret på spørsmålet. Deretter trykker de videre på den grønne pilen og neste spørsmål blir lest opp. Hver spørsmål har en illustrasjon lagt ved. </a:t>
            </a:r>
            <a:endParaRPr lang="nb-NO" dirty="0">
              <a:latin typeface="Tahoma" charset="0"/>
            </a:endParaRPr>
          </a:p>
        </p:txBody>
      </p:sp>
      <p:sp>
        <p:nvSpPr>
          <p:cNvPr id="2560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Tahoma" charset="0"/>
              </a:defRPr>
            </a:lvl1pPr>
            <a:lvl2pPr marL="742889" indent="-285726">
              <a:defRPr>
                <a:solidFill>
                  <a:schemeClr val="tx1"/>
                </a:solidFill>
                <a:latin typeface="Tahoma" charset="0"/>
                <a:ea typeface="Tahoma" charset="0"/>
                <a:cs typeface="Tahoma" charset="0"/>
              </a:defRPr>
            </a:lvl2pPr>
            <a:lvl3pPr marL="1142907" indent="-228581">
              <a:defRPr>
                <a:solidFill>
                  <a:schemeClr val="tx1"/>
                </a:solidFill>
                <a:latin typeface="Tahoma" charset="0"/>
                <a:ea typeface="Tahoma" charset="0"/>
                <a:cs typeface="Tahoma" charset="0"/>
              </a:defRPr>
            </a:lvl3pPr>
            <a:lvl4pPr marL="1600070" indent="-228581">
              <a:defRPr>
                <a:solidFill>
                  <a:schemeClr val="tx1"/>
                </a:solidFill>
                <a:latin typeface="Tahoma" charset="0"/>
                <a:ea typeface="Tahoma" charset="0"/>
                <a:cs typeface="Tahoma" charset="0"/>
              </a:defRPr>
            </a:lvl4pPr>
            <a:lvl5pPr marL="2057232" indent="-228581">
              <a:defRPr>
                <a:solidFill>
                  <a:schemeClr val="tx1"/>
                </a:solidFill>
                <a:latin typeface="Tahoma" charset="0"/>
                <a:ea typeface="Tahoma" charset="0"/>
                <a:cs typeface="Tahoma" charset="0"/>
              </a:defRPr>
            </a:lvl5pPr>
            <a:lvl6pPr marL="2514395" indent="-228581" eaLnBrk="0" fontAlgn="base" hangingPunct="0">
              <a:spcBef>
                <a:spcPct val="0"/>
              </a:spcBef>
              <a:spcAft>
                <a:spcPct val="0"/>
              </a:spcAft>
              <a:defRPr>
                <a:solidFill>
                  <a:schemeClr val="tx1"/>
                </a:solidFill>
                <a:latin typeface="Tahoma" charset="0"/>
                <a:ea typeface="Tahoma" charset="0"/>
                <a:cs typeface="Tahoma" charset="0"/>
              </a:defRPr>
            </a:lvl6pPr>
            <a:lvl7pPr marL="2971559" indent="-228581" eaLnBrk="0" fontAlgn="base" hangingPunct="0">
              <a:spcBef>
                <a:spcPct val="0"/>
              </a:spcBef>
              <a:spcAft>
                <a:spcPct val="0"/>
              </a:spcAft>
              <a:defRPr>
                <a:solidFill>
                  <a:schemeClr val="tx1"/>
                </a:solidFill>
                <a:latin typeface="Tahoma" charset="0"/>
                <a:ea typeface="Tahoma" charset="0"/>
                <a:cs typeface="Tahoma" charset="0"/>
              </a:defRPr>
            </a:lvl7pPr>
            <a:lvl8pPr marL="3428722" indent="-228581" eaLnBrk="0" fontAlgn="base" hangingPunct="0">
              <a:spcBef>
                <a:spcPct val="0"/>
              </a:spcBef>
              <a:spcAft>
                <a:spcPct val="0"/>
              </a:spcAft>
              <a:defRPr>
                <a:solidFill>
                  <a:schemeClr val="tx1"/>
                </a:solidFill>
                <a:latin typeface="Tahoma" charset="0"/>
                <a:ea typeface="Tahoma" charset="0"/>
                <a:cs typeface="Tahoma" charset="0"/>
              </a:defRPr>
            </a:lvl8pPr>
            <a:lvl9pPr marL="3885884" indent="-228581" eaLnBrk="0" fontAlgn="base" hangingPunct="0">
              <a:spcBef>
                <a:spcPct val="0"/>
              </a:spcBef>
              <a:spcAft>
                <a:spcPct val="0"/>
              </a:spcAft>
              <a:defRPr>
                <a:solidFill>
                  <a:schemeClr val="tx1"/>
                </a:solidFill>
                <a:latin typeface="Tahoma" charset="0"/>
                <a:ea typeface="Tahoma" charset="0"/>
                <a:cs typeface="Tahoma" charset="0"/>
              </a:defRPr>
            </a:lvl9pPr>
          </a:lstStyle>
          <a:p>
            <a:fld id="{7224AB48-EC15-424C-BA33-B89561B67F6F}" type="slidenum">
              <a:rPr lang="nb-NO">
                <a:solidFill>
                  <a:prstClr val="black"/>
                </a:solidFill>
              </a:rPr>
              <a:pPr/>
              <a:t>39</a:t>
            </a:fld>
            <a:endParaRPr lang="nb-NO">
              <a:solidFill>
                <a:prstClr val="black"/>
              </a:solidFill>
            </a:endParaRPr>
          </a:p>
        </p:txBody>
      </p:sp>
    </p:spTree>
    <p:extLst>
      <p:ext uri="{BB962C8B-B14F-4D97-AF65-F5344CB8AC3E}">
        <p14:creationId xmlns:p14="http://schemas.microsoft.com/office/powerpoint/2010/main" val="2593297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635409A-6E71-4BB3-92CF-98EDA2F4B0F1}" type="slidenum">
              <a:rPr lang="nb-NO" smtClean="0"/>
              <a:t>48</a:t>
            </a:fld>
            <a:endParaRPr lang="nb-NO"/>
          </a:p>
        </p:txBody>
      </p:sp>
    </p:spTree>
    <p:extLst>
      <p:ext uri="{BB962C8B-B14F-4D97-AF65-F5344CB8AC3E}">
        <p14:creationId xmlns:p14="http://schemas.microsoft.com/office/powerpoint/2010/main" val="160696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ssholder for lysbilde 1"/>
          <p:cNvSpPr>
            <a:spLocks noGrp="1" noRot="1" noChangeAspect="1" noTextEdit="1"/>
          </p:cNvSpPr>
          <p:nvPr>
            <p:ph type="sldImg"/>
          </p:nvPr>
        </p:nvSpPr>
        <p:spPr>
          <a:ln/>
        </p:spPr>
      </p:sp>
      <p:sp>
        <p:nvSpPr>
          <p:cNvPr id="47107"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dirty="0">
              <a:cs typeface="Arial" panose="020B0604020202020204" pitchFamily="34" charset="0"/>
            </a:endParaRPr>
          </a:p>
        </p:txBody>
      </p:sp>
      <p:sp>
        <p:nvSpPr>
          <p:cNvPr id="47108"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ahoma" panose="020B0604030504040204" pitchFamily="34" charset="0"/>
                <a:cs typeface="Arial" panose="020B0604020202020204" pitchFamily="34" charset="0"/>
              </a:defRPr>
            </a:lvl1pPr>
            <a:lvl2pPr marL="742950" indent="-285750" eaLnBrk="0" hangingPunct="0">
              <a:spcBef>
                <a:spcPct val="30000"/>
              </a:spcBef>
              <a:defRPr sz="1200">
                <a:solidFill>
                  <a:schemeClr val="tx1"/>
                </a:solidFill>
                <a:latin typeface="Tahoma" panose="020B0604030504040204" pitchFamily="34" charset="0"/>
                <a:cs typeface="Arial" panose="020B0604020202020204" pitchFamily="34" charset="0"/>
              </a:defRPr>
            </a:lvl2pPr>
            <a:lvl3pPr marL="1143000" indent="-228600" eaLnBrk="0" hangingPunct="0">
              <a:spcBef>
                <a:spcPct val="30000"/>
              </a:spcBef>
              <a:defRPr sz="1200">
                <a:solidFill>
                  <a:schemeClr val="tx1"/>
                </a:solidFill>
                <a:latin typeface="Tahoma" panose="020B0604030504040204" pitchFamily="34" charset="0"/>
                <a:cs typeface="Arial" panose="020B0604020202020204" pitchFamily="34" charset="0"/>
              </a:defRPr>
            </a:lvl3pPr>
            <a:lvl4pPr marL="1600200" indent="-228600" eaLnBrk="0" hangingPunct="0">
              <a:spcBef>
                <a:spcPct val="30000"/>
              </a:spcBef>
              <a:defRPr sz="1200">
                <a:solidFill>
                  <a:schemeClr val="tx1"/>
                </a:solidFill>
                <a:latin typeface="Tahoma" panose="020B0604030504040204" pitchFamily="34" charset="0"/>
                <a:cs typeface="Arial" panose="020B0604020202020204" pitchFamily="34" charset="0"/>
              </a:defRPr>
            </a:lvl4pPr>
            <a:lvl5pPr marL="2057400" indent="-228600" eaLnBrk="0" hangingPunct="0">
              <a:spcBef>
                <a:spcPct val="30000"/>
              </a:spcBef>
              <a:defRPr sz="1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9pPr>
          </a:lstStyle>
          <a:p>
            <a:pPr eaLnBrk="1" hangingPunct="1">
              <a:spcBef>
                <a:spcPct val="0"/>
              </a:spcBef>
            </a:pPr>
            <a:fld id="{8FAE3935-ADAA-4FB6-BD9A-B16CD404936A}" type="slidenum">
              <a:rPr lang="nb-NO" altLang="nb-NO">
                <a:cs typeface="Tahoma" panose="020B0604030504040204" pitchFamily="34" charset="0"/>
              </a:rPr>
              <a:pPr eaLnBrk="1" hangingPunct="1">
                <a:spcBef>
                  <a:spcPct val="0"/>
                </a:spcBef>
              </a:pPr>
              <a:t>10</a:t>
            </a:fld>
            <a:endParaRPr lang="nb-NO" altLang="nb-NO">
              <a:cs typeface="Tahoma" panose="020B0604030504040204" pitchFamily="34" charset="0"/>
            </a:endParaRPr>
          </a:p>
        </p:txBody>
      </p:sp>
    </p:spTree>
    <p:extLst>
      <p:ext uri="{BB962C8B-B14F-4D97-AF65-F5344CB8AC3E}">
        <p14:creationId xmlns:p14="http://schemas.microsoft.com/office/powerpoint/2010/main" val="56447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Tilstand av misnøye, streik, mistillit til statlige styringa. Stor variasjon på resultater, stort</a:t>
            </a:r>
            <a:r>
              <a:rPr lang="nb-NO" baseline="0" dirty="0"/>
              <a:t> frafall i videregående. (Nå gjennomføringsprosent på opp mot 90%)</a:t>
            </a:r>
          </a:p>
          <a:p>
            <a:r>
              <a:rPr lang="nb-NO" dirty="0"/>
              <a:t>manglende demokratisk deltakelse, fattigdom og kriminalitet</a:t>
            </a:r>
          </a:p>
          <a:p>
            <a:r>
              <a:rPr lang="nb-NO" dirty="0"/>
              <a:t>Resultatene er imponerende og Ontario har i dag et skolesystem i verdensklasse</a:t>
            </a:r>
          </a:p>
          <a:p>
            <a:pPr marL="190915" indent="-190915">
              <a:buFont typeface="Arial" panose="020B0604020202020204" pitchFamily="34" charset="0"/>
              <a:buChar char="•"/>
            </a:pPr>
            <a:r>
              <a:rPr lang="nb-NO" dirty="0"/>
              <a:t>På de to videregående skolene vi har besøkt var gjennomføringsprosent med formell kompetanse på henholdsvis 95 % og 91 %. Dette var på skoler med ca. 2000 elever.</a:t>
            </a:r>
          </a:p>
          <a:p>
            <a:endParaRPr lang="nb-NO" dirty="0"/>
          </a:p>
        </p:txBody>
      </p:sp>
      <p:sp>
        <p:nvSpPr>
          <p:cNvPr id="4" name="Plassholder for lysbildenummer 3"/>
          <p:cNvSpPr>
            <a:spLocks noGrp="1"/>
          </p:cNvSpPr>
          <p:nvPr>
            <p:ph type="sldNum" sz="quarter" idx="10"/>
          </p:nvPr>
        </p:nvSpPr>
        <p:spPr/>
        <p:txBody>
          <a:bodyPr/>
          <a:lstStyle/>
          <a:p>
            <a:fld id="{25D222EF-5B2D-4A79-BD68-9DDD6A495BF7}" type="slidenum">
              <a:rPr lang="nb-NO" smtClean="0"/>
              <a:pPr/>
              <a:t>11</a:t>
            </a:fld>
            <a:endParaRPr lang="nb-NO"/>
          </a:p>
        </p:txBody>
      </p:sp>
    </p:spTree>
    <p:extLst>
      <p:ext uri="{BB962C8B-B14F-4D97-AF65-F5344CB8AC3E}">
        <p14:creationId xmlns:p14="http://schemas.microsoft.com/office/powerpoint/2010/main" val="31586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5D222EF-5B2D-4A79-BD68-9DDD6A495BF7}" type="slidenum">
              <a:rPr lang="nb-NO" smtClean="0"/>
              <a:pPr/>
              <a:t>12</a:t>
            </a:fld>
            <a:endParaRPr lang="nb-NO"/>
          </a:p>
        </p:txBody>
      </p:sp>
    </p:spTree>
    <p:extLst>
      <p:ext uri="{BB962C8B-B14F-4D97-AF65-F5344CB8AC3E}">
        <p14:creationId xmlns:p14="http://schemas.microsoft.com/office/powerpoint/2010/main" val="174225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16</a:t>
            </a:fld>
            <a:endParaRPr lang="nb-NO"/>
          </a:p>
        </p:txBody>
      </p:sp>
    </p:spTree>
    <p:extLst>
      <p:ext uri="{BB962C8B-B14F-4D97-AF65-F5344CB8AC3E}">
        <p14:creationId xmlns:p14="http://schemas.microsoft.com/office/powerpoint/2010/main" val="186846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17</a:t>
            </a:fld>
            <a:endParaRPr lang="nb-NO"/>
          </a:p>
        </p:txBody>
      </p:sp>
    </p:spTree>
    <p:extLst>
      <p:ext uri="{BB962C8B-B14F-4D97-AF65-F5344CB8AC3E}">
        <p14:creationId xmlns:p14="http://schemas.microsoft.com/office/powerpoint/2010/main" val="36014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18</a:t>
            </a:fld>
            <a:endParaRPr lang="nb-NO"/>
          </a:p>
        </p:txBody>
      </p:sp>
    </p:spTree>
    <p:extLst>
      <p:ext uri="{BB962C8B-B14F-4D97-AF65-F5344CB8AC3E}">
        <p14:creationId xmlns:p14="http://schemas.microsoft.com/office/powerpoint/2010/main" val="1348944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19</a:t>
            </a:fld>
            <a:endParaRPr lang="nb-NO"/>
          </a:p>
        </p:txBody>
      </p:sp>
    </p:spTree>
    <p:extLst>
      <p:ext uri="{BB962C8B-B14F-4D97-AF65-F5344CB8AC3E}">
        <p14:creationId xmlns:p14="http://schemas.microsoft.com/office/powerpoint/2010/main" val="207219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20</a:t>
            </a:fld>
            <a:endParaRPr lang="nb-NO"/>
          </a:p>
        </p:txBody>
      </p:sp>
    </p:spTree>
    <p:extLst>
      <p:ext uri="{BB962C8B-B14F-4D97-AF65-F5344CB8AC3E}">
        <p14:creationId xmlns:p14="http://schemas.microsoft.com/office/powerpoint/2010/main" val="51720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nb-NO"/>
              <a:t>Klikk for å redigere tittelstil</a:t>
            </a:r>
            <a:endParaRPr lang="nb-NO"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70217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01391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nb-NO"/>
              <a:t>Klikk for å redigere tittelstil</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94151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07722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endParaRPr lang="nb-NO"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35106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nb-NO" dirty="0"/>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Footer Placeholder 5"/>
          <p:cNvSpPr>
            <a:spLocks noGrp="1"/>
          </p:cNvSpPr>
          <p:nvPr>
            <p:ph type="ftr" sz="quarter" idx="11"/>
          </p:nvPr>
        </p:nvSpPr>
        <p:spPr>
          <a:xfrm>
            <a:off x="3131840" y="4587974"/>
            <a:ext cx="2895600" cy="273844"/>
          </a:xfrm>
        </p:spPr>
        <p:txBody>
          <a:bodyPr/>
          <a:lstStyle/>
          <a:p>
            <a:endParaRPr lang="nb-NO" dirty="0"/>
          </a:p>
        </p:txBody>
      </p:sp>
    </p:spTree>
    <p:extLst>
      <p:ext uri="{BB962C8B-B14F-4D97-AF65-F5344CB8AC3E}">
        <p14:creationId xmlns:p14="http://schemas.microsoft.com/office/powerpoint/2010/main" val="367054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nb-NO"/>
              <a:t>Klikk for å redigere tittelstil</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Footer Placeholder 7"/>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4494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4" name="Footer Placeholder 3"/>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259595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10565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6" name="Footer Placeholder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26478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6" name="Footer Placeholder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85513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b-NO"/>
              <a:t>Klikk for å redigere tittelstil</a:t>
            </a:r>
            <a:endParaRPr lang="nb-NO"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Footer Placeholder 4"/>
          <p:cNvSpPr>
            <a:spLocks noGrp="1"/>
          </p:cNvSpPr>
          <p:nvPr>
            <p:ph type="ftr" sz="quarter" idx="3"/>
          </p:nvPr>
        </p:nvSpPr>
        <p:spPr>
          <a:xfrm>
            <a:off x="3131840" y="45879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extLst>
      <p:ext uri="{BB962C8B-B14F-4D97-AF65-F5344CB8AC3E}">
        <p14:creationId xmlns:p14="http://schemas.microsoft.com/office/powerpoint/2010/main" val="374139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udir.no/laring-og-trivsel/rammeplan/barnehagens-formal-og-innhold/vennskap-fellesskap/" TargetMode="External"/><Relationship Id="rId13" Type="http://schemas.openxmlformats.org/officeDocument/2006/relationships/hyperlink" Target="https://www.udir.no/laring-og-trivsel/rammeplan/fagomrader/kommunikasjon-sprak-tekst/" TargetMode="External"/><Relationship Id="rId18" Type="http://schemas.openxmlformats.org/officeDocument/2006/relationships/hyperlink" Target="https://www.udir.no/laring-og-trivsel/rammeplan/fagomrader/etikk-religion-filosofi/" TargetMode="External"/><Relationship Id="rId3" Type="http://schemas.openxmlformats.org/officeDocument/2006/relationships/hyperlink" Target="https://www.udir.no/laring-og-trivsel/rammeplan/barnehagens-formal-og-innhold/" TargetMode="External"/><Relationship Id="rId7" Type="http://schemas.openxmlformats.org/officeDocument/2006/relationships/hyperlink" Target="https://www.udir.no/laring-og-trivsel/rammeplan/barnehagens-formal-og-innhold/laring/" TargetMode="External"/><Relationship Id="rId12" Type="http://schemas.openxmlformats.org/officeDocument/2006/relationships/hyperlink" Target="https://www.udir.no/laring-og-trivsel/rammeplan/fagomrader/" TargetMode="External"/><Relationship Id="rId17" Type="http://schemas.openxmlformats.org/officeDocument/2006/relationships/hyperlink" Target="https://www.udir.no/laring-og-trivsel/rammeplan/fagomrader/antall-rom-form/" TargetMode="External"/><Relationship Id="rId2" Type="http://schemas.openxmlformats.org/officeDocument/2006/relationships/notesSlide" Target="../notesSlides/notesSlide17.xml"/><Relationship Id="rId16" Type="http://schemas.openxmlformats.org/officeDocument/2006/relationships/hyperlink" Target="https://www.udir.no/laring-og-trivsel/rammeplan/fagomrader/natur-miljo-teknologi/" TargetMode="External"/><Relationship Id="rId1" Type="http://schemas.openxmlformats.org/officeDocument/2006/relationships/slideLayout" Target="../slideLayouts/slideLayout2.xml"/><Relationship Id="rId6" Type="http://schemas.openxmlformats.org/officeDocument/2006/relationships/hyperlink" Target="https://www.udir.no/laring-og-trivsel/rammeplan/barnehagens-formal-og-innhold/danning/" TargetMode="External"/><Relationship Id="rId11" Type="http://schemas.openxmlformats.org/officeDocument/2006/relationships/hyperlink" Target="https://www.udir.no/laring-og-trivsel/rammeplan/barnehagens-formal-og-innhold/barnehager-samiske-barn/" TargetMode="External"/><Relationship Id="rId5" Type="http://schemas.openxmlformats.org/officeDocument/2006/relationships/hyperlink" Target="https://www.udir.no/laring-og-trivsel/rammeplan/barnehagens-formal-og-innhold/lek/" TargetMode="External"/><Relationship Id="rId15" Type="http://schemas.openxmlformats.org/officeDocument/2006/relationships/hyperlink" Target="https://www.udir.no/laring-og-trivsel/rammeplan/fagomrader/kunst-kultur-kreativitet/" TargetMode="External"/><Relationship Id="rId10" Type="http://schemas.openxmlformats.org/officeDocument/2006/relationships/hyperlink" Target="https://www.udir.no/laring-og-trivsel/rammeplan/barnehagens-formal-og-innhold/samiske-barnehager/" TargetMode="External"/><Relationship Id="rId19" Type="http://schemas.openxmlformats.org/officeDocument/2006/relationships/hyperlink" Target="https://www.udir.no/laring-og-trivsel/rammeplan/fagomrader/narmiljo-samfunn/" TargetMode="External"/><Relationship Id="rId4" Type="http://schemas.openxmlformats.org/officeDocument/2006/relationships/hyperlink" Target="https://www.udir.no/laring-og-trivsel/rammeplan/barnehagens-formal-og-innhold/omsorg/" TargetMode="External"/><Relationship Id="rId9" Type="http://schemas.openxmlformats.org/officeDocument/2006/relationships/hyperlink" Target="https://www.udir.no/laring-og-trivsel/rammeplan/barnehagens-formal-og-innhold/kommunikasjon-og-sprak/" TargetMode="External"/><Relationship Id="rId14" Type="http://schemas.openxmlformats.org/officeDocument/2006/relationships/hyperlink" Target="https://www.udir.no/laring-og-trivsel/rammeplan/fagomrader/kropp-bevegelse-mat-hels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ylkesmannen.no/kf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fylkesmannen.no/Hedmark/Barnehage-og-opplaring/Kultur-for-laring/FoU---barnehage/"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nb-NO" sz="4000" dirty="0">
                <a:latin typeface="Arial" panose="020B0604020202020204" pitchFamily="34" charset="0"/>
                <a:cs typeface="Arial" panose="020B0604020202020204" pitchFamily="34" charset="0"/>
              </a:rPr>
              <a:t>Kultur for læring- barnehage</a:t>
            </a:r>
          </a:p>
        </p:txBody>
      </p:sp>
      <p:sp>
        <p:nvSpPr>
          <p:cNvPr id="3" name="Subtitle 2"/>
          <p:cNvSpPr>
            <a:spLocks noGrp="1"/>
          </p:cNvSpPr>
          <p:nvPr>
            <p:ph type="subTitle" idx="1"/>
          </p:nvPr>
        </p:nvSpPr>
        <p:spPr/>
        <p:txBody>
          <a:bodyPr>
            <a:normAutofit fontScale="47500" lnSpcReduction="20000"/>
          </a:bodyPr>
          <a:lstStyle/>
          <a:p>
            <a:r>
              <a:rPr lang="nb-NO" sz="4400" dirty="0"/>
              <a:t>Kartleggingsundersøkelser</a:t>
            </a:r>
          </a:p>
          <a:p>
            <a:r>
              <a:rPr lang="nb-NO" sz="2500" dirty="0"/>
              <a:t>Høsten 2017</a:t>
            </a:r>
          </a:p>
          <a:p>
            <a:endParaRPr lang="nb-NO" sz="1800" dirty="0"/>
          </a:p>
          <a:p>
            <a:r>
              <a:rPr lang="nb-NO" sz="2900" dirty="0"/>
              <a:t>Kongsvinger regionen</a:t>
            </a:r>
          </a:p>
          <a:p>
            <a:endParaRPr lang="nb-NO" sz="1800" dirty="0"/>
          </a:p>
          <a:p>
            <a:r>
              <a:rPr lang="nb-NO" sz="2900" dirty="0"/>
              <a:t>Anne-Karin </a:t>
            </a:r>
            <a:r>
              <a:rPr lang="nb-NO" sz="2900" dirty="0" err="1"/>
              <a:t>Sunnevåg</a:t>
            </a:r>
            <a:endParaRPr lang="nb-NO" sz="2900" dirty="0"/>
          </a:p>
          <a:p>
            <a:endParaRPr lang="nb-NO" sz="1800" dirty="0"/>
          </a:p>
        </p:txBody>
      </p:sp>
    </p:spTree>
    <p:extLst>
      <p:ext uri="{BB962C8B-B14F-4D97-AF65-F5344CB8AC3E}">
        <p14:creationId xmlns:p14="http://schemas.microsoft.com/office/powerpoint/2010/main" val="88997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lstStyle/>
          <a:p>
            <a:endParaRPr lang="nb-NO" altLang="nb-NO" dirty="0"/>
          </a:p>
        </p:txBody>
      </p:sp>
      <p:sp>
        <p:nvSpPr>
          <p:cNvPr id="3" name="Plassholder for innhold 2"/>
          <p:cNvSpPr>
            <a:spLocks noGrp="1"/>
          </p:cNvSpPr>
          <p:nvPr>
            <p:ph idx="1"/>
          </p:nvPr>
        </p:nvSpPr>
        <p:spPr>
          <a:xfrm>
            <a:off x="457200" y="771550"/>
            <a:ext cx="8229600" cy="3823073"/>
          </a:xfrm>
        </p:spPr>
        <p:txBody>
          <a:bodyPr>
            <a:normAutofit/>
          </a:bodyPr>
          <a:lstStyle/>
          <a:p>
            <a:pPr marL="0" indent="0">
              <a:buNone/>
              <a:defRPr/>
            </a:pPr>
            <a:endParaRPr lang="nb-NO" dirty="0"/>
          </a:p>
          <a:p>
            <a:pPr marL="0" indent="0" algn="ctr">
              <a:buNone/>
              <a:defRPr/>
            </a:pPr>
            <a:r>
              <a:rPr lang="nb-NO" sz="2700" dirty="0"/>
              <a:t>«Open </a:t>
            </a:r>
            <a:r>
              <a:rPr lang="nb-NO" sz="2700" dirty="0" err="1"/>
              <a:t>doors</a:t>
            </a:r>
            <a:r>
              <a:rPr lang="nb-NO" sz="2700" dirty="0"/>
              <a:t> – Open </a:t>
            </a:r>
            <a:r>
              <a:rPr lang="nb-NO" sz="2700" dirty="0" err="1"/>
              <a:t>minds</a:t>
            </a:r>
            <a:r>
              <a:rPr lang="nb-NO" sz="2700" dirty="0"/>
              <a:t>»</a:t>
            </a:r>
          </a:p>
          <a:p>
            <a:pPr marL="0" indent="0">
              <a:buNone/>
              <a:defRPr/>
            </a:pPr>
            <a:r>
              <a:rPr lang="nb-NO" sz="2100" dirty="0"/>
              <a:t>		      </a:t>
            </a:r>
          </a:p>
          <a:p>
            <a:pPr marL="0" indent="0">
              <a:buNone/>
              <a:defRPr/>
            </a:pPr>
            <a:r>
              <a:rPr lang="nb-NO" sz="2100" i="1" dirty="0"/>
              <a:t>                      </a:t>
            </a:r>
            <a:r>
              <a:rPr lang="nb-NO" sz="3600" i="1" dirty="0"/>
              <a:t>Det moralske imperativ</a:t>
            </a:r>
          </a:p>
          <a:p>
            <a:pPr marL="0" indent="0">
              <a:buNone/>
              <a:defRPr/>
            </a:pPr>
            <a:endParaRPr lang="nb-NO" altLang="nb-NO" sz="1800" dirty="0">
              <a:cs typeface="Arial" panose="020B0604020202020204" pitchFamily="34" charset="0"/>
            </a:endParaRPr>
          </a:p>
          <a:p>
            <a:pPr marL="0" indent="0">
              <a:buNone/>
              <a:defRPr/>
            </a:pPr>
            <a:r>
              <a:rPr lang="nb-NO" altLang="nb-NO" sz="1800" dirty="0">
                <a:cs typeface="Arial" panose="020B0604020202020204" pitchFamily="34" charset="0"/>
              </a:rPr>
              <a:t>Det moralske imperativ er et prinsipp og en forpliktelse som fører til handling.</a:t>
            </a:r>
          </a:p>
          <a:p>
            <a:pPr marL="0" indent="0">
              <a:buNone/>
              <a:defRPr/>
            </a:pPr>
            <a:endParaRPr lang="nb-NO" sz="1800" dirty="0">
              <a:cs typeface="Arial" panose="020B0604020202020204" pitchFamily="34" charset="0"/>
            </a:endParaRPr>
          </a:p>
          <a:p>
            <a:pPr marL="0" indent="0">
              <a:buNone/>
              <a:defRPr/>
            </a:pPr>
            <a:r>
              <a:rPr lang="nb-NO" sz="1800" dirty="0"/>
              <a:t>		</a:t>
            </a:r>
            <a:r>
              <a:rPr lang="nb-NO" sz="1800" i="1" dirty="0"/>
              <a:t>Jeg er noe mer utover meg selv!</a:t>
            </a:r>
          </a:p>
          <a:p>
            <a:pPr marL="0" indent="0">
              <a:buNone/>
              <a:defRPr/>
            </a:pPr>
            <a:endParaRPr lang="nb-NO" altLang="nb-NO" sz="1800" dirty="0">
              <a:cs typeface="Arial" panose="020B0604020202020204" pitchFamily="34" charset="0"/>
            </a:endParaRPr>
          </a:p>
          <a:p>
            <a:pPr marL="0" indent="0">
              <a:buNone/>
              <a:defRPr/>
            </a:pPr>
            <a:endParaRPr lang="nb-NO" sz="1800" dirty="0"/>
          </a:p>
        </p:txBody>
      </p:sp>
      <p:sp>
        <p:nvSpPr>
          <p:cNvPr id="14340"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Char char="•"/>
              <a:defRPr sz="1575">
                <a:solidFill>
                  <a:schemeClr val="bg2"/>
                </a:solidFill>
                <a:latin typeface="Tahoma" panose="020B0604030504040204" pitchFamily="34" charset="0"/>
                <a:cs typeface="Arial" panose="020B0604020202020204" pitchFamily="34" charset="0"/>
              </a:defRPr>
            </a:lvl1pPr>
            <a:lvl2pPr marL="557213" indent="-214313" eaLnBrk="0" hangingPunct="0">
              <a:spcBef>
                <a:spcPct val="20000"/>
              </a:spcBef>
              <a:buClr>
                <a:schemeClr val="accent1"/>
              </a:buClr>
              <a:buFont typeface="Wingdings" panose="05000000000000000000" pitchFamily="2" charset="2"/>
              <a:buChar char="§"/>
              <a:defRPr>
                <a:solidFill>
                  <a:schemeClr val="bg2"/>
                </a:solidFill>
                <a:latin typeface="Tahoma" panose="020B0604030504040204" pitchFamily="34" charset="0"/>
                <a:cs typeface="Arial" panose="020B0604020202020204" pitchFamily="34" charset="0"/>
              </a:defRPr>
            </a:lvl2pPr>
            <a:lvl3pPr marL="8572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3pPr>
            <a:lvl4pPr marL="12001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4pPr>
            <a:lvl5pPr marL="15430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5pPr>
            <a:lvl6pPr marL="18859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6pPr>
            <a:lvl7pPr marL="22288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7pPr>
            <a:lvl8pPr marL="25717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8pPr>
            <a:lvl9pPr marL="29146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9pPr>
          </a:lstStyle>
          <a:p>
            <a:pPr eaLnBrk="1" hangingPunct="1">
              <a:spcBef>
                <a:spcPct val="0"/>
              </a:spcBef>
              <a:buClrTx/>
              <a:buFontTx/>
              <a:buNone/>
            </a:pPr>
            <a:r>
              <a:rPr lang="nb-NO" altLang="nb-NO" sz="900">
                <a:solidFill>
                  <a:schemeClr val="bg1"/>
                </a:solidFill>
                <a:cs typeface="Tahoma" panose="020B0604030504040204" pitchFamily="34" charset="0"/>
              </a:rPr>
              <a:t>Anne-Karin Sunnevåg</a:t>
            </a:r>
          </a:p>
        </p:txBody>
      </p:sp>
    </p:spTree>
    <p:extLst>
      <p:ext uri="{BB962C8B-B14F-4D97-AF65-F5344CB8AC3E}">
        <p14:creationId xmlns:p14="http://schemas.microsoft.com/office/powerpoint/2010/main" val="3388501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Autofit/>
          </a:bodyPr>
          <a:lstStyle/>
          <a:p>
            <a:r>
              <a:rPr lang="nb-NO" sz="2700" dirty="0"/>
              <a:t>Ontario, Canada – en </a:t>
            </a:r>
            <a:r>
              <a:rPr lang="nb-NO" altLang="nb-NO" sz="2700" dirty="0"/>
              <a:t>multisystem strategi </a:t>
            </a:r>
            <a:endParaRPr lang="nb-NO" sz="2700" dirty="0"/>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08562" y="900112"/>
            <a:ext cx="3280810" cy="344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ssholder for innhold 3"/>
          <p:cNvSpPr>
            <a:spLocks noGrp="1"/>
          </p:cNvSpPr>
          <p:nvPr>
            <p:ph sz="half" idx="2"/>
          </p:nvPr>
        </p:nvSpPr>
        <p:spPr>
          <a:xfrm>
            <a:off x="4648200" y="1307887"/>
            <a:ext cx="4038600" cy="2199967"/>
          </a:xfrm>
        </p:spPr>
        <p:txBody>
          <a:bodyPr>
            <a:noAutofit/>
          </a:bodyPr>
          <a:lstStyle/>
          <a:p>
            <a:pPr lvl="1"/>
            <a:r>
              <a:rPr lang="nb-NO" sz="1400" dirty="0"/>
              <a:t>Mest folkerike og nest største areal av Canadas 10 provinser</a:t>
            </a:r>
          </a:p>
          <a:p>
            <a:pPr lvl="1"/>
            <a:r>
              <a:rPr lang="nb-NO" sz="1400" dirty="0"/>
              <a:t>Hovedstad: Toronto</a:t>
            </a:r>
          </a:p>
          <a:p>
            <a:pPr lvl="1"/>
            <a:r>
              <a:rPr lang="nb-NO" sz="1400" dirty="0"/>
              <a:t>Offentlig finansiert skolesystem med 2. </a:t>
            </a:r>
            <a:r>
              <a:rPr lang="nb-NO" sz="1400" dirty="0" err="1"/>
              <a:t>mill</a:t>
            </a:r>
            <a:r>
              <a:rPr lang="nb-NO" sz="1400" dirty="0"/>
              <a:t> elever og 120 000 ansatte på 5000 skoler (</a:t>
            </a:r>
            <a:r>
              <a:rPr lang="nb-NO" sz="1400" dirty="0" err="1"/>
              <a:t>bhg</a:t>
            </a:r>
            <a:r>
              <a:rPr lang="nb-NO" sz="1400" dirty="0"/>
              <a:t> er i skolen)</a:t>
            </a:r>
          </a:p>
          <a:p>
            <a:pPr lvl="1"/>
            <a:r>
              <a:rPr lang="nb-NO" altLang="nb-NO" sz="1400" dirty="0"/>
              <a:t>Alle fra barnehage til videregående (K – 12), og alle nivåer i skoler og forvaltning har vært involvert. </a:t>
            </a:r>
          </a:p>
        </p:txBody>
      </p:sp>
      <p:sp>
        <p:nvSpPr>
          <p:cNvPr id="5" name="TekstSylinder 4"/>
          <p:cNvSpPr txBox="1"/>
          <p:nvPr/>
        </p:nvSpPr>
        <p:spPr>
          <a:xfrm>
            <a:off x="323528" y="4357922"/>
            <a:ext cx="6768752" cy="584775"/>
          </a:xfrm>
          <a:prstGeom prst="rect">
            <a:avLst/>
          </a:prstGeom>
          <a:noFill/>
        </p:spPr>
        <p:txBody>
          <a:bodyPr wrap="square" rtlCol="0">
            <a:spAutoFit/>
          </a:bodyPr>
          <a:lstStyle/>
          <a:p>
            <a:r>
              <a:rPr lang="nb-NO" sz="1600" i="1" dirty="0"/>
              <a:t>A </a:t>
            </a:r>
            <a:r>
              <a:rPr lang="nb-NO" sz="1600" i="1" dirty="0" err="1"/>
              <a:t>quality</a:t>
            </a:r>
            <a:r>
              <a:rPr lang="nb-NO" sz="1600" i="1" dirty="0"/>
              <a:t> </a:t>
            </a:r>
            <a:r>
              <a:rPr lang="nb-NO" sz="1600" i="1" dirty="0" err="1"/>
              <a:t>education</a:t>
            </a:r>
            <a:r>
              <a:rPr lang="nb-NO" sz="1600" i="1" dirty="0"/>
              <a:t> is </a:t>
            </a:r>
            <a:r>
              <a:rPr lang="nb-NO" sz="1600" i="1" dirty="0" err="1"/>
              <a:t>about</a:t>
            </a:r>
            <a:r>
              <a:rPr lang="nb-NO" sz="1600" i="1" dirty="0"/>
              <a:t> more </a:t>
            </a:r>
            <a:r>
              <a:rPr lang="nb-NO" sz="1600" i="1" dirty="0" err="1"/>
              <a:t>than</a:t>
            </a:r>
            <a:r>
              <a:rPr lang="nb-NO" sz="1600" i="1" dirty="0"/>
              <a:t> </a:t>
            </a:r>
            <a:r>
              <a:rPr lang="nb-NO" sz="1600" i="1" dirty="0" err="1"/>
              <a:t>academic</a:t>
            </a:r>
            <a:r>
              <a:rPr lang="nb-NO" sz="1600" i="1" dirty="0"/>
              <a:t> </a:t>
            </a:r>
            <a:r>
              <a:rPr lang="nb-NO" sz="1600" i="1" dirty="0" err="1"/>
              <a:t>achievement</a:t>
            </a:r>
            <a:r>
              <a:rPr lang="nb-NO" sz="1600" i="1" dirty="0"/>
              <a:t>  </a:t>
            </a:r>
            <a:br>
              <a:rPr lang="nb-NO" sz="1600" i="1" dirty="0"/>
            </a:br>
            <a:r>
              <a:rPr lang="nb-NO" sz="1600" i="1" dirty="0"/>
              <a:t>- it is </a:t>
            </a:r>
            <a:r>
              <a:rPr lang="nb-NO" sz="1600" i="1" dirty="0" err="1"/>
              <a:t>about</a:t>
            </a:r>
            <a:r>
              <a:rPr lang="nb-NO" sz="1600" i="1" dirty="0"/>
              <a:t> </a:t>
            </a:r>
            <a:r>
              <a:rPr lang="nb-NO" sz="1600" i="1" dirty="0" err="1"/>
              <a:t>the</a:t>
            </a:r>
            <a:r>
              <a:rPr lang="nb-NO" sz="1600" i="1" dirty="0"/>
              <a:t> </a:t>
            </a:r>
            <a:r>
              <a:rPr lang="nb-NO" sz="1600" i="1" dirty="0" err="1"/>
              <a:t>developement</a:t>
            </a:r>
            <a:r>
              <a:rPr lang="nb-NO" sz="1600" i="1" dirty="0"/>
              <a:t> </a:t>
            </a:r>
            <a:r>
              <a:rPr lang="nb-NO" sz="1600" i="1" dirty="0" err="1"/>
              <a:t>of</a:t>
            </a:r>
            <a:r>
              <a:rPr lang="nb-NO" sz="1600" i="1" dirty="0"/>
              <a:t> </a:t>
            </a:r>
            <a:r>
              <a:rPr lang="nb-NO" sz="1600" i="1" dirty="0" err="1"/>
              <a:t>the</a:t>
            </a:r>
            <a:r>
              <a:rPr lang="nb-NO" sz="1600" i="1" dirty="0"/>
              <a:t> </a:t>
            </a:r>
            <a:r>
              <a:rPr lang="nb-NO" sz="1600" i="1" dirty="0" err="1"/>
              <a:t>whole</a:t>
            </a:r>
            <a:r>
              <a:rPr lang="nb-NO" sz="1600" i="1" dirty="0"/>
              <a:t> person</a:t>
            </a:r>
            <a:endParaRPr lang="nb-NO" sz="1600" dirty="0"/>
          </a:p>
        </p:txBody>
      </p:sp>
    </p:spTree>
    <p:extLst>
      <p:ext uri="{BB962C8B-B14F-4D97-AF65-F5344CB8AC3E}">
        <p14:creationId xmlns:p14="http://schemas.microsoft.com/office/powerpoint/2010/main" val="205649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a:xfrm>
            <a:off x="593124" y="461496"/>
            <a:ext cx="8229600" cy="857250"/>
          </a:xfrm>
        </p:spPr>
        <p:txBody>
          <a:bodyPr>
            <a:noAutofit/>
          </a:bodyPr>
          <a:lstStyle/>
          <a:p>
            <a:r>
              <a:rPr lang="nb-NO" altLang="nb-NO" sz="3000" dirty="0"/>
              <a:t>Ontario: </a:t>
            </a:r>
            <a:r>
              <a:rPr lang="nb-NO" altLang="nb-NO" sz="2400" dirty="0"/>
              <a:t>En effektiv multisystem strategi krever følgende elementer:</a:t>
            </a:r>
          </a:p>
        </p:txBody>
      </p:sp>
      <p:sp>
        <p:nvSpPr>
          <p:cNvPr id="3" name="Plassholder for innhold 2"/>
          <p:cNvSpPr>
            <a:spLocks noGrp="1"/>
          </p:cNvSpPr>
          <p:nvPr>
            <p:ph idx="1"/>
          </p:nvPr>
        </p:nvSpPr>
        <p:spPr>
          <a:xfrm>
            <a:off x="457200" y="1686697"/>
            <a:ext cx="8501449" cy="2360141"/>
          </a:xfrm>
        </p:spPr>
        <p:txBody>
          <a:bodyPr>
            <a:normAutofit/>
          </a:bodyPr>
          <a:lstStyle/>
          <a:p>
            <a:pPr>
              <a:defRPr/>
            </a:pPr>
            <a:r>
              <a:rPr lang="nb-NO" sz="1800" dirty="0"/>
              <a:t>Et lite antall ambisiøse, oppnåelige og velbegrunnede </a:t>
            </a:r>
            <a:r>
              <a:rPr lang="nb-NO" sz="1800" u="sng" dirty="0"/>
              <a:t>mål</a:t>
            </a:r>
            <a:r>
              <a:rPr lang="nb-NO" sz="1800" dirty="0"/>
              <a:t>, offentlig uttalt</a:t>
            </a:r>
          </a:p>
          <a:p>
            <a:pPr>
              <a:defRPr/>
            </a:pPr>
            <a:r>
              <a:rPr lang="nb-NO" sz="1800" dirty="0"/>
              <a:t>En </a:t>
            </a:r>
            <a:r>
              <a:rPr lang="nb-NO" sz="1800" u="sng" dirty="0"/>
              <a:t>positiv holdning </a:t>
            </a:r>
            <a:r>
              <a:rPr lang="nb-NO" sz="1800" dirty="0"/>
              <a:t>til å forbedre alle skoler og suksess for </a:t>
            </a:r>
            <a:r>
              <a:rPr lang="nb-NO" sz="1800" u="sng" dirty="0"/>
              <a:t>alle barn og elever </a:t>
            </a:r>
          </a:p>
          <a:p>
            <a:pPr>
              <a:defRPr/>
            </a:pPr>
            <a:r>
              <a:rPr lang="nb-NO" sz="1800" dirty="0"/>
              <a:t>Vekt på</a:t>
            </a:r>
            <a:r>
              <a:rPr lang="nb-NO" sz="1800" dirty="0">
                <a:solidFill>
                  <a:srgbClr val="FF0000"/>
                </a:solidFill>
              </a:rPr>
              <a:t> </a:t>
            </a:r>
            <a:r>
              <a:rPr lang="nb-NO" sz="1800" u="sng" dirty="0"/>
              <a:t>kapasitetsbygging</a:t>
            </a:r>
            <a:r>
              <a:rPr lang="nb-NO" sz="1800" dirty="0">
                <a:solidFill>
                  <a:srgbClr val="FF0000"/>
                </a:solidFill>
              </a:rPr>
              <a:t> </a:t>
            </a:r>
            <a:r>
              <a:rPr lang="nb-NO" sz="1800" dirty="0"/>
              <a:t>og </a:t>
            </a:r>
            <a:r>
              <a:rPr lang="nb-NO" sz="1800" u="sng" dirty="0"/>
              <a:t>fokus på resultater</a:t>
            </a:r>
            <a:endParaRPr lang="nb-NO" sz="1800" dirty="0"/>
          </a:p>
          <a:p>
            <a:pPr>
              <a:defRPr/>
            </a:pPr>
            <a:r>
              <a:rPr lang="nb-NO" sz="1800" dirty="0"/>
              <a:t>Multinivåengasjement med sterkt </a:t>
            </a:r>
            <a:r>
              <a:rPr lang="nb-NO" sz="1800" u="sng" dirty="0"/>
              <a:t>lederskap</a:t>
            </a:r>
            <a:endParaRPr lang="nb-NO" sz="1800" dirty="0"/>
          </a:p>
          <a:p>
            <a:pPr>
              <a:defRPr/>
            </a:pPr>
            <a:r>
              <a:rPr lang="nb-NO" sz="1800" dirty="0"/>
              <a:t>Kontinuerlig læring gjennom innovasjon og effektiv bruk av forskning og </a:t>
            </a:r>
            <a:r>
              <a:rPr lang="nb-NO" sz="1800" u="sng" dirty="0"/>
              <a:t>data</a:t>
            </a:r>
          </a:p>
          <a:p>
            <a:pPr>
              <a:defRPr/>
            </a:pPr>
            <a:r>
              <a:rPr lang="nb-NO" sz="1800" dirty="0"/>
              <a:t>Vekt på </a:t>
            </a:r>
            <a:r>
              <a:rPr lang="nb-NO" sz="1800" u="sng" dirty="0"/>
              <a:t>implementeringsstrategier</a:t>
            </a:r>
            <a:r>
              <a:rPr lang="nb-NO" sz="1800" dirty="0"/>
              <a:t> for å støtte endringsprosessen.</a:t>
            </a:r>
          </a:p>
        </p:txBody>
      </p:sp>
      <p:sp>
        <p:nvSpPr>
          <p:cNvPr id="17412" name="Plassholder for bunntekst 3"/>
          <p:cNvSpPr>
            <a:spLocks noGrp="1"/>
          </p:cNvSpPr>
          <p:nvPr>
            <p:ph type="ftr" sz="quarter" idx="4294967295"/>
          </p:nvPr>
        </p:nvSpPr>
        <p:spPr>
          <a:xfrm>
            <a:off x="1412083"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Char char="•"/>
              <a:defRPr sz="1575">
                <a:solidFill>
                  <a:schemeClr val="bg2"/>
                </a:solidFill>
                <a:latin typeface="Tahoma" pitchFamily="34" charset="0"/>
                <a:cs typeface="Arial" charset="0"/>
              </a:defRPr>
            </a:lvl1pPr>
            <a:lvl2pPr marL="557213" indent="-214313" eaLnBrk="0" hangingPunct="0">
              <a:spcBef>
                <a:spcPct val="20000"/>
              </a:spcBef>
              <a:buClr>
                <a:schemeClr val="accent1"/>
              </a:buClr>
              <a:buFont typeface="Wingdings" pitchFamily="2" charset="2"/>
              <a:buChar char="§"/>
              <a:defRPr>
                <a:solidFill>
                  <a:schemeClr val="bg2"/>
                </a:solidFill>
                <a:latin typeface="Tahoma" pitchFamily="34" charset="0"/>
                <a:cs typeface="Arial" charset="0"/>
              </a:defRPr>
            </a:lvl2pPr>
            <a:lvl3pPr marL="857250" indent="-171450" eaLnBrk="0" hangingPunct="0">
              <a:spcBef>
                <a:spcPct val="20000"/>
              </a:spcBef>
              <a:buClr>
                <a:schemeClr val="accent1"/>
              </a:buClr>
              <a:buFont typeface="Tahoma" pitchFamily="34" charset="0"/>
              <a:buChar char="‒"/>
              <a:defRPr sz="1050">
                <a:solidFill>
                  <a:schemeClr val="bg2"/>
                </a:solidFill>
                <a:latin typeface="Tahoma" pitchFamily="34" charset="0"/>
                <a:cs typeface="Arial" charset="0"/>
              </a:defRPr>
            </a:lvl3pPr>
            <a:lvl4pPr marL="1200150" indent="-171450" eaLnBrk="0" hangingPunct="0">
              <a:spcBef>
                <a:spcPct val="20000"/>
              </a:spcBef>
              <a:buClr>
                <a:schemeClr val="accent1"/>
              </a:buClr>
              <a:buFont typeface="Tahoma" pitchFamily="34" charset="0"/>
              <a:buChar char="‒"/>
              <a:defRPr sz="1050">
                <a:solidFill>
                  <a:schemeClr val="bg2"/>
                </a:solidFill>
                <a:latin typeface="Tahoma" pitchFamily="34" charset="0"/>
                <a:cs typeface="Arial" charset="0"/>
              </a:defRPr>
            </a:lvl4pPr>
            <a:lvl5pPr marL="1543050" indent="-171450" eaLnBrk="0" hangingPunct="0">
              <a:spcBef>
                <a:spcPct val="20000"/>
              </a:spcBef>
              <a:buClr>
                <a:schemeClr val="accent1"/>
              </a:buClr>
              <a:buFont typeface="Tahoma" pitchFamily="34" charset="0"/>
              <a:buChar char="‒"/>
              <a:defRPr sz="1050">
                <a:solidFill>
                  <a:schemeClr val="bg2"/>
                </a:solidFill>
                <a:latin typeface="Tahoma" pitchFamily="34" charset="0"/>
                <a:cs typeface="Arial" charset="0"/>
              </a:defRPr>
            </a:lvl5pPr>
            <a:lvl6pPr marL="18859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6pPr>
            <a:lvl7pPr marL="22288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7pPr>
            <a:lvl8pPr marL="25717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8pPr>
            <a:lvl9pPr marL="29146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9pPr>
          </a:lstStyle>
          <a:p>
            <a:pPr eaLnBrk="1" hangingPunct="1">
              <a:spcBef>
                <a:spcPct val="0"/>
              </a:spcBef>
              <a:buClrTx/>
              <a:buFontTx/>
              <a:buNone/>
            </a:pPr>
            <a:r>
              <a:rPr lang="nb-NO" altLang="nb-NO" sz="900">
                <a:solidFill>
                  <a:schemeClr val="bg1"/>
                </a:solidFill>
                <a:cs typeface="Tahoma" pitchFamily="34" charset="0"/>
              </a:rPr>
              <a:t>Senter for praksisrettet utdanningsforskning</a:t>
            </a:r>
          </a:p>
        </p:txBody>
      </p:sp>
    </p:spTree>
    <p:extLst>
      <p:ext uri="{BB962C8B-B14F-4D97-AF65-F5344CB8AC3E}">
        <p14:creationId xmlns:p14="http://schemas.microsoft.com/office/powerpoint/2010/main" val="38281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9512" y="2486967"/>
            <a:ext cx="3168352" cy="1477328"/>
          </a:xfrm>
          <a:prstGeom prst="rect">
            <a:avLst/>
          </a:prstGeom>
          <a:noFill/>
        </p:spPr>
        <p:txBody>
          <a:bodyPr wrap="square" rtlCol="0">
            <a:spAutoFit/>
          </a:bodyPr>
          <a:lstStyle/>
          <a:p>
            <a:r>
              <a:rPr lang="nb-NO" altLang="nb-NO" dirty="0"/>
              <a:t>Det handler om en interaksjon mellom tiltak, støttesystem og kontekstuelle faktorer med en gjensidig påvirkning.</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95486"/>
            <a:ext cx="6063198" cy="47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p:cNvSpPr txBox="1"/>
          <p:nvPr/>
        </p:nvSpPr>
        <p:spPr>
          <a:xfrm>
            <a:off x="107504" y="556397"/>
            <a:ext cx="3168352" cy="1569660"/>
          </a:xfrm>
          <a:prstGeom prst="rect">
            <a:avLst/>
          </a:prstGeom>
          <a:noFill/>
        </p:spPr>
        <p:txBody>
          <a:bodyPr wrap="square" rtlCol="0">
            <a:spAutoFit/>
          </a:bodyPr>
          <a:lstStyle/>
          <a:p>
            <a:r>
              <a:rPr lang="nb-NO" altLang="nb-NO" sz="3200" dirty="0"/>
              <a:t>Kultur for læring – et komplekst prosjekt</a:t>
            </a:r>
          </a:p>
        </p:txBody>
      </p:sp>
      <p:sp>
        <p:nvSpPr>
          <p:cNvPr id="5" name="TekstSylinder 4"/>
          <p:cNvSpPr txBox="1"/>
          <p:nvPr/>
        </p:nvSpPr>
        <p:spPr>
          <a:xfrm>
            <a:off x="179512" y="4387416"/>
            <a:ext cx="4824536" cy="400110"/>
          </a:xfrm>
          <a:prstGeom prst="rect">
            <a:avLst/>
          </a:prstGeom>
          <a:noFill/>
        </p:spPr>
        <p:txBody>
          <a:bodyPr wrap="square" rtlCol="0">
            <a:spAutoFit/>
          </a:bodyPr>
          <a:lstStyle/>
          <a:p>
            <a:r>
              <a:rPr lang="nb-NO" sz="2000" dirty="0"/>
              <a:t>Multinivåmodell </a:t>
            </a:r>
            <a:r>
              <a:rPr lang="nb-NO" sz="1400" dirty="0" err="1"/>
              <a:t>Domitrovich</a:t>
            </a:r>
            <a:r>
              <a:rPr lang="nb-NO" sz="1400" dirty="0"/>
              <a:t> et al.(2008)</a:t>
            </a:r>
          </a:p>
        </p:txBody>
      </p:sp>
    </p:spTree>
    <p:extLst>
      <p:ext uri="{BB962C8B-B14F-4D97-AF65-F5344CB8AC3E}">
        <p14:creationId xmlns:p14="http://schemas.microsoft.com/office/powerpoint/2010/main" val="120585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«Utviklingshjul for institusjoner i bevegelse» </a:t>
            </a:r>
            <a:r>
              <a:rPr lang="nb-NO" sz="1500" dirty="0"/>
              <a:t>Irgens (2010). </a:t>
            </a:r>
          </a:p>
        </p:txBody>
      </p:sp>
      <p:pic>
        <p:nvPicPr>
          <p:cNvPr id="149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088515"/>
            <a:ext cx="5345037" cy="38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81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Refleksjonsoppgave</a:t>
            </a:r>
          </a:p>
        </p:txBody>
      </p:sp>
      <p:sp>
        <p:nvSpPr>
          <p:cNvPr id="3" name="Plassholder for innhold 2"/>
          <p:cNvSpPr>
            <a:spLocks noGrp="1"/>
          </p:cNvSpPr>
          <p:nvPr>
            <p:ph idx="1"/>
          </p:nvPr>
        </p:nvSpPr>
        <p:spPr/>
        <p:txBody>
          <a:bodyPr/>
          <a:lstStyle/>
          <a:p>
            <a:r>
              <a:rPr lang="nb-NO" dirty="0"/>
              <a:t>Hvilke forventninger har du til Kultur for læring - barnehage?</a:t>
            </a:r>
          </a:p>
          <a:p>
            <a:r>
              <a:rPr lang="nb-NO" dirty="0"/>
              <a:t>Hva kan du bidra med i KFL-barnehage?</a:t>
            </a:r>
          </a:p>
          <a:p>
            <a:r>
              <a:rPr lang="nb-NO" dirty="0"/>
              <a:t>Hva trenger du av støtte fra de andre?</a:t>
            </a:r>
          </a:p>
          <a:p>
            <a:endParaRPr lang="nb-NO" dirty="0"/>
          </a:p>
        </p:txBody>
      </p:sp>
    </p:spTree>
    <p:extLst>
      <p:ext uri="{BB962C8B-B14F-4D97-AF65-F5344CB8AC3E}">
        <p14:creationId xmlns:p14="http://schemas.microsoft.com/office/powerpoint/2010/main" val="1311947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nb-NO" altLang="nb-NO" sz="3600" dirty="0"/>
              <a:t>Utviklingsprosess i faser</a:t>
            </a:r>
            <a:r>
              <a:rPr lang="nb-NO" altLang="nb-NO" dirty="0"/>
              <a:t>  </a:t>
            </a:r>
            <a:r>
              <a:rPr lang="nb-NO" altLang="nb-NO" sz="1350" dirty="0"/>
              <a:t>(Fullan 2007)</a:t>
            </a:r>
            <a:endParaRPr lang="nb-NO" altLang="nb-NO" sz="2100" dirty="0"/>
          </a:p>
        </p:txBody>
      </p:sp>
      <p:grpSp>
        <p:nvGrpSpPr>
          <p:cNvPr id="30723" name="Diagram 3"/>
          <p:cNvGrpSpPr>
            <a:grpSpLocks noChangeAspect="1"/>
          </p:cNvGrpSpPr>
          <p:nvPr/>
        </p:nvGrpSpPr>
        <p:grpSpPr bwMode="auto">
          <a:xfrm>
            <a:off x="1466851" y="1189435"/>
            <a:ext cx="6156722" cy="3348038"/>
            <a:chOff x="272" y="999"/>
            <a:chExt cx="5171" cy="2812"/>
          </a:xfrm>
        </p:grpSpPr>
        <p:sp>
          <p:nvSpPr>
            <p:cNvPr id="30724" name="AutoShape 4"/>
            <p:cNvSpPr>
              <a:spLocks noChangeAspect="1" noChangeArrowheads="1" noTextEdit="1"/>
            </p:cNvSpPr>
            <p:nvPr/>
          </p:nvSpPr>
          <p:spPr bwMode="auto">
            <a:xfrm>
              <a:off x="272" y="999"/>
              <a:ext cx="5171" cy="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z="1350"/>
            </a:p>
          </p:txBody>
        </p:sp>
        <p:sp>
          <p:nvSpPr>
            <p:cNvPr id="30725" name="_s2052"/>
            <p:cNvSpPr>
              <a:spLocks noChangeArrowheads="1" noTextEdit="1"/>
            </p:cNvSpPr>
            <p:nvPr/>
          </p:nvSpPr>
          <p:spPr bwMode="auto">
            <a:xfrm>
              <a:off x="2330" y="1477"/>
              <a:ext cx="1054" cy="1055"/>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nb-NO" sz="1350"/>
            </a:p>
          </p:txBody>
        </p:sp>
        <p:sp>
          <p:nvSpPr>
            <p:cNvPr id="30726" name="_s2053"/>
            <p:cNvSpPr>
              <a:spLocks noChangeArrowheads="1"/>
            </p:cNvSpPr>
            <p:nvPr/>
          </p:nvSpPr>
          <p:spPr bwMode="auto">
            <a:xfrm>
              <a:off x="2330" y="1108"/>
              <a:ext cx="105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ctr" eaLnBrk="1" hangingPunct="1"/>
              <a:r>
                <a:rPr lang="nb-NO" altLang="nb-NO" sz="1500"/>
                <a:t>Initiering</a:t>
              </a:r>
            </a:p>
          </p:txBody>
        </p:sp>
        <p:sp>
          <p:nvSpPr>
            <p:cNvPr id="30727" name="_s2054"/>
            <p:cNvSpPr>
              <a:spLocks noChangeArrowheads="1" noTextEdit="1"/>
            </p:cNvSpPr>
            <p:nvPr/>
          </p:nvSpPr>
          <p:spPr bwMode="auto">
            <a:xfrm>
              <a:off x="2677" y="2078"/>
              <a:ext cx="1054" cy="1055"/>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nb-NO" sz="1350"/>
            </a:p>
          </p:txBody>
        </p:sp>
        <p:sp>
          <p:nvSpPr>
            <p:cNvPr id="30728" name="_s2055"/>
            <p:cNvSpPr>
              <a:spLocks noChangeArrowheads="1"/>
            </p:cNvSpPr>
            <p:nvPr/>
          </p:nvSpPr>
          <p:spPr bwMode="auto">
            <a:xfrm>
              <a:off x="3752" y="2922"/>
              <a:ext cx="105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ctr" eaLnBrk="1" hangingPunct="1"/>
              <a:r>
                <a:rPr lang="nb-NO" altLang="nb-NO" sz="1500"/>
                <a:t>Institusjonalisering</a:t>
              </a:r>
            </a:p>
          </p:txBody>
        </p:sp>
        <p:sp>
          <p:nvSpPr>
            <p:cNvPr id="30729" name="_s2056"/>
            <p:cNvSpPr>
              <a:spLocks noChangeArrowheads="1" noTextEdit="1"/>
            </p:cNvSpPr>
            <p:nvPr/>
          </p:nvSpPr>
          <p:spPr bwMode="auto">
            <a:xfrm>
              <a:off x="1983" y="2078"/>
              <a:ext cx="1054" cy="1055"/>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nb-NO" sz="1350"/>
            </a:p>
          </p:txBody>
        </p:sp>
        <p:sp>
          <p:nvSpPr>
            <p:cNvPr id="30730" name="_s2057"/>
            <p:cNvSpPr>
              <a:spLocks noChangeArrowheads="1"/>
            </p:cNvSpPr>
            <p:nvPr/>
          </p:nvSpPr>
          <p:spPr bwMode="auto">
            <a:xfrm>
              <a:off x="907" y="2921"/>
              <a:ext cx="105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ctr" eaLnBrk="1" hangingPunct="1"/>
              <a:r>
                <a:rPr lang="nb-NO" altLang="nb-NO" sz="1500"/>
                <a:t>Implementering</a:t>
              </a:r>
            </a:p>
          </p:txBody>
        </p:sp>
        <p:graphicFrame>
          <p:nvGraphicFramePr>
            <p:cNvPr id="30731" name="Object 11"/>
            <p:cNvGraphicFramePr>
              <a:graphicFrameLocks noChangeAspect="1"/>
            </p:cNvGraphicFramePr>
            <p:nvPr/>
          </p:nvGraphicFramePr>
          <p:xfrm>
            <a:off x="4740" y="3311"/>
            <a:ext cx="522" cy="495"/>
          </p:xfrm>
          <a:graphic>
            <a:graphicData uri="http://schemas.openxmlformats.org/presentationml/2006/ole">
              <mc:AlternateContent xmlns:mc="http://schemas.openxmlformats.org/markup-compatibility/2006">
                <mc:Choice xmlns:v="urn:schemas-microsoft-com:vml" Requires="v">
                  <p:oleObj spid="_x0000_s1044" name="Bilde" r:id="rId4" imgW="829056" imgH="806196" progId="Word.Picture.8">
                    <p:embed/>
                  </p:oleObj>
                </mc:Choice>
                <mc:Fallback>
                  <p:oleObj name="Bilde" r:id="rId4" imgW="829056" imgH="80619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 y="3311"/>
                          <a:ext cx="52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t>Anne-Karin Sunnevåg</a:t>
            </a:r>
          </a:p>
        </p:txBody>
      </p:sp>
    </p:spTree>
    <p:extLst>
      <p:ext uri="{BB962C8B-B14F-4D97-AF65-F5344CB8AC3E}">
        <p14:creationId xmlns:p14="http://schemas.microsoft.com/office/powerpoint/2010/main" val="53762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pPr eaLnBrk="1" hangingPunct="1"/>
            <a:r>
              <a:rPr lang="nb-NO" altLang="nb-NO" sz="3200" dirty="0"/>
              <a:t>Initieringsfase</a:t>
            </a:r>
            <a:r>
              <a:rPr lang="nb-NO" altLang="nb-NO" sz="5400" dirty="0"/>
              <a:t> </a:t>
            </a:r>
          </a:p>
        </p:txBody>
      </p:sp>
      <p:sp>
        <p:nvSpPr>
          <p:cNvPr id="2052" name="Rectangle 3"/>
          <p:cNvSpPr>
            <a:spLocks noGrp="1" noChangeArrowheads="1"/>
          </p:cNvSpPr>
          <p:nvPr>
            <p:ph type="body" idx="1"/>
          </p:nvPr>
        </p:nvSpPr>
        <p:spPr>
          <a:xfrm>
            <a:off x="611560" y="1203598"/>
            <a:ext cx="7992888" cy="3240360"/>
          </a:xfrm>
        </p:spPr>
        <p:txBody>
          <a:bodyPr/>
          <a:lstStyle/>
          <a:p>
            <a:pPr lvl="1" eaLnBrk="1" hangingPunct="1">
              <a:lnSpc>
                <a:spcPct val="90000"/>
              </a:lnSpc>
            </a:pPr>
            <a:r>
              <a:rPr lang="nb-NO" altLang="nb-NO" sz="1600" dirty="0"/>
              <a:t>Det er vesentlig å kartlegge og analysere den etablerte praksis og skissere et bilde på den ønskede framtidige praksis.</a:t>
            </a:r>
          </a:p>
          <a:p>
            <a:pPr lvl="1" eaLnBrk="1" hangingPunct="1">
              <a:lnSpc>
                <a:spcPct val="90000"/>
              </a:lnSpc>
            </a:pPr>
            <a:r>
              <a:rPr lang="nb-NO" altLang="nb-NO" sz="1600" dirty="0"/>
              <a:t>Ledelsen må være villig til å foreta nødvendige prioriteringer knyttet til ressursbruk, intern organisering, planlegging og støtte til ansatte. Arbeidet må forankres hos ledelsen.</a:t>
            </a:r>
          </a:p>
          <a:p>
            <a:pPr lvl="1" eaLnBrk="1" hangingPunct="1">
              <a:lnSpc>
                <a:spcPct val="90000"/>
              </a:lnSpc>
            </a:pPr>
            <a:r>
              <a:rPr lang="nb-NO" altLang="nb-NO" sz="1600" dirty="0"/>
              <a:t>Beslutningen om å iverksette forandringsarbeid må fattes på bakgrunn av forskningsbasert kunnskap om hva som bidrar til utvikling og læring.</a:t>
            </a:r>
          </a:p>
          <a:p>
            <a:pPr lvl="1" eaLnBrk="1" hangingPunct="1">
              <a:lnSpc>
                <a:spcPct val="90000"/>
              </a:lnSpc>
            </a:pPr>
            <a:r>
              <a:rPr lang="nb-NO" altLang="nb-NO" sz="1600" dirty="0"/>
              <a:t>Det må utarbeides en implementeringsplan over alle fasene (mål og evaluering)</a:t>
            </a:r>
          </a:p>
          <a:p>
            <a:pPr lvl="1" eaLnBrk="1" hangingPunct="1">
              <a:lnSpc>
                <a:spcPct val="90000"/>
              </a:lnSpc>
            </a:pPr>
            <a:r>
              <a:rPr lang="nb-NO" altLang="nb-NO" sz="1600" dirty="0"/>
              <a:t>Foreldrene bør informeres og engasjeres i arbeidet.</a:t>
            </a:r>
          </a:p>
          <a:p>
            <a:pPr lvl="1" eaLnBrk="1" hangingPunct="1">
              <a:lnSpc>
                <a:spcPct val="90000"/>
              </a:lnSpc>
            </a:pPr>
            <a:r>
              <a:rPr lang="nb-NO" altLang="nb-NO" sz="1600" dirty="0"/>
              <a:t>Ledelsen må i denne fasen være klar på hvordan tiltaket skal implementeres og institusjonaliseres.</a:t>
            </a:r>
          </a:p>
          <a:p>
            <a:pPr lvl="1" eaLnBrk="1" hangingPunct="1">
              <a:lnSpc>
                <a:spcPct val="90000"/>
              </a:lnSpc>
            </a:pPr>
            <a:endParaRPr lang="nb-NO" altLang="nb-NO" sz="1500" dirty="0"/>
          </a:p>
          <a:p>
            <a:pPr lvl="1" eaLnBrk="1" hangingPunct="1">
              <a:lnSpc>
                <a:spcPct val="90000"/>
              </a:lnSpc>
            </a:pPr>
            <a:endParaRPr lang="nb-NO" altLang="nb-NO" sz="1500" dirty="0"/>
          </a:p>
          <a:p>
            <a:pPr eaLnBrk="1" hangingPunct="1">
              <a:lnSpc>
                <a:spcPct val="90000"/>
              </a:lnSpc>
            </a:pPr>
            <a:endParaRPr lang="nb-NO" altLang="nb-NO" sz="1950" dirty="0"/>
          </a:p>
        </p:txBody>
      </p:sp>
      <p:graphicFrame>
        <p:nvGraphicFramePr>
          <p:cNvPr id="31748" name="Object 4"/>
          <p:cNvGraphicFramePr>
            <a:graphicFrameLocks noGrp="1" noChangeAspect="1"/>
          </p:cNvGraphicFramePr>
          <p:nvPr>
            <p:ph idx="4294967295"/>
          </p:nvPr>
        </p:nvGraphicFramePr>
        <p:xfrm>
          <a:off x="7002067" y="4137422"/>
          <a:ext cx="621506" cy="604838"/>
        </p:xfrm>
        <a:graphic>
          <a:graphicData uri="http://schemas.openxmlformats.org/presentationml/2006/ole">
            <mc:AlternateContent xmlns:mc="http://schemas.openxmlformats.org/markup-compatibility/2006">
              <mc:Choice xmlns:v="urn:schemas-microsoft-com:vml" Requires="v">
                <p:oleObj spid="_x0000_s2070" name="Bilde" r:id="rId4" imgW="829056" imgH="806196" progId="Word.Picture.8">
                  <p:embed/>
                </p:oleObj>
              </mc:Choice>
              <mc:Fallback>
                <p:oleObj name="Bilde" r:id="rId4" imgW="829056" imgH="80619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2067" y="4137422"/>
                        <a:ext cx="621506"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76688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 calcmode="lin" valueType="num">
                                      <p:cBhvr additive="base">
                                        <p:cTn id="7"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2">
                                            <p:txEl>
                                              <p:pRg st="1" end="1"/>
                                            </p:txEl>
                                          </p:spTgt>
                                        </p:tgtEl>
                                        <p:attrNameLst>
                                          <p:attrName>style.visibility</p:attrName>
                                        </p:attrNameLst>
                                      </p:cBhvr>
                                      <p:to>
                                        <p:strVal val="visible"/>
                                      </p:to>
                                    </p:set>
                                    <p:anim calcmode="lin" valueType="num">
                                      <p:cBhvr additive="base">
                                        <p:cTn id="13" dur="500" fill="hold"/>
                                        <p:tgtEl>
                                          <p:spTgt spid="20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2">
                                            <p:txEl>
                                              <p:pRg st="2" end="2"/>
                                            </p:txEl>
                                          </p:spTgt>
                                        </p:tgtEl>
                                        <p:attrNameLst>
                                          <p:attrName>style.visibility</p:attrName>
                                        </p:attrNameLst>
                                      </p:cBhvr>
                                      <p:to>
                                        <p:strVal val="visible"/>
                                      </p:to>
                                    </p:set>
                                    <p:anim calcmode="lin" valueType="num">
                                      <p:cBhvr additive="base">
                                        <p:cTn id="19"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2">
                                            <p:txEl>
                                              <p:pRg st="3" end="3"/>
                                            </p:txEl>
                                          </p:spTgt>
                                        </p:tgtEl>
                                        <p:attrNameLst>
                                          <p:attrName>style.visibility</p:attrName>
                                        </p:attrNameLst>
                                      </p:cBhvr>
                                      <p:to>
                                        <p:strVal val="visible"/>
                                      </p:to>
                                    </p:set>
                                    <p:anim calcmode="lin" valueType="num">
                                      <p:cBhvr additive="base">
                                        <p:cTn id="25" dur="500" fill="hold"/>
                                        <p:tgtEl>
                                          <p:spTgt spid="20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2">
                                            <p:txEl>
                                              <p:pRg st="4" end="4"/>
                                            </p:txEl>
                                          </p:spTgt>
                                        </p:tgtEl>
                                        <p:attrNameLst>
                                          <p:attrName>style.visibility</p:attrName>
                                        </p:attrNameLst>
                                      </p:cBhvr>
                                      <p:to>
                                        <p:strVal val="visible"/>
                                      </p:to>
                                    </p:set>
                                    <p:anim calcmode="lin" valueType="num">
                                      <p:cBhvr additive="base">
                                        <p:cTn id="31"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52">
                                            <p:txEl>
                                              <p:pRg st="5" end="5"/>
                                            </p:txEl>
                                          </p:spTgt>
                                        </p:tgtEl>
                                        <p:attrNameLst>
                                          <p:attrName>style.visibility</p:attrName>
                                        </p:attrNameLst>
                                      </p:cBhvr>
                                      <p:to>
                                        <p:strVal val="visible"/>
                                      </p:to>
                                    </p:set>
                                    <p:anim calcmode="lin" valueType="num">
                                      <p:cBhvr additive="base">
                                        <p:cTn id="37" dur="500" fill="hold"/>
                                        <p:tgtEl>
                                          <p:spTgt spid="20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nb-NO" altLang="nb-NO" sz="3200" dirty="0"/>
              <a:t>Implementeringsfase</a:t>
            </a:r>
          </a:p>
        </p:txBody>
      </p:sp>
      <p:sp>
        <p:nvSpPr>
          <p:cNvPr id="3076" name="Rectangle 3"/>
          <p:cNvSpPr>
            <a:spLocks noGrp="1" noChangeArrowheads="1"/>
          </p:cNvSpPr>
          <p:nvPr>
            <p:ph type="body" idx="1"/>
          </p:nvPr>
        </p:nvSpPr>
        <p:spPr>
          <a:xfrm>
            <a:off x="457200" y="947737"/>
            <a:ext cx="8435280" cy="3835004"/>
          </a:xfrm>
        </p:spPr>
        <p:txBody>
          <a:bodyPr>
            <a:normAutofit fontScale="25000" lnSpcReduction="20000"/>
          </a:bodyPr>
          <a:lstStyle/>
          <a:p>
            <a:pPr lvl="1">
              <a:lnSpc>
                <a:spcPct val="120000"/>
              </a:lnSpc>
            </a:pPr>
            <a:r>
              <a:rPr lang="nb-NO" altLang="nb-NO" sz="6400" dirty="0"/>
              <a:t>Det må legges til rette for systematisk arbeid over tid, minimum to til tre år</a:t>
            </a:r>
          </a:p>
          <a:p>
            <a:pPr lvl="1">
              <a:lnSpc>
                <a:spcPct val="120000"/>
              </a:lnSpc>
            </a:pPr>
            <a:r>
              <a:rPr lang="nb-NO" altLang="nb-NO" sz="6400" dirty="0"/>
              <a:t>Ledelse må kontinuerlig prioritere arbeidet og støtte aktivt opp om det. </a:t>
            </a:r>
            <a:r>
              <a:rPr lang="nb-NO" altLang="nb-NO" sz="6400" dirty="0" err="1"/>
              <a:t>Talesette</a:t>
            </a:r>
            <a:r>
              <a:rPr lang="nb-NO" altLang="nb-NO" sz="6400" dirty="0"/>
              <a:t> utviklingen.</a:t>
            </a:r>
          </a:p>
          <a:p>
            <a:pPr lvl="1" eaLnBrk="1" hangingPunct="1">
              <a:lnSpc>
                <a:spcPct val="120000"/>
              </a:lnSpc>
            </a:pPr>
            <a:r>
              <a:rPr lang="nb-NO" altLang="nb-NO" sz="6400" dirty="0"/>
              <a:t>Det må utvikles en kollektiv og samarbeidsorientert kultur. </a:t>
            </a:r>
          </a:p>
          <a:p>
            <a:pPr lvl="1" eaLnBrk="1" hangingPunct="1">
              <a:lnSpc>
                <a:spcPct val="120000"/>
              </a:lnSpc>
            </a:pPr>
            <a:r>
              <a:rPr lang="nb-NO" altLang="nb-NO" sz="6400" dirty="0"/>
              <a:t>Det er nødvendig med opplæring og kompetanseutvikling av alle ansatte (utvikling av kulturen).</a:t>
            </a:r>
          </a:p>
          <a:p>
            <a:pPr lvl="1" eaLnBrk="1" hangingPunct="1">
              <a:lnSpc>
                <a:spcPct val="120000"/>
              </a:lnSpc>
            </a:pPr>
            <a:r>
              <a:rPr lang="nb-NO" altLang="nb-NO" sz="6400" dirty="0"/>
              <a:t>Det må utvikles en felles forståelse (koherens) og integrere arbeidet i institusjonens mål og planer (utvikling av kulturen).</a:t>
            </a:r>
          </a:p>
          <a:p>
            <a:pPr lvl="1" eaLnBrk="1" hangingPunct="1">
              <a:lnSpc>
                <a:spcPct val="120000"/>
              </a:lnSpc>
            </a:pPr>
            <a:r>
              <a:rPr lang="nb-NO" altLang="nb-NO" sz="6400" dirty="0"/>
              <a:t>Bruk av samarbeidsgrupper (PLF) for pedagogiske drøftinger og refleksjon omkring utfordringer i barnehagen (utvikling av kulturen).</a:t>
            </a:r>
          </a:p>
          <a:p>
            <a:pPr lvl="1" eaLnBrk="1" hangingPunct="1">
              <a:lnSpc>
                <a:spcPct val="120000"/>
              </a:lnSpc>
            </a:pPr>
            <a:r>
              <a:rPr lang="nb-NO" altLang="nb-NO" sz="6400" dirty="0"/>
              <a:t>Ekstern veiledning – nye øyne - forstyrrelse</a:t>
            </a:r>
          </a:p>
          <a:p>
            <a:pPr lvl="1" eaLnBrk="1" hangingPunct="1">
              <a:lnSpc>
                <a:spcPct val="120000"/>
              </a:lnSpc>
            </a:pPr>
            <a:r>
              <a:rPr lang="nb-NO" altLang="nb-NO" sz="6400" dirty="0"/>
              <a:t>Utvikle nettverksgrupper på alle nivå. Ledelse – koordinator – gruppeledere - ansatte </a:t>
            </a:r>
          </a:p>
          <a:p>
            <a:pPr lvl="1" eaLnBrk="1" hangingPunct="1">
              <a:lnSpc>
                <a:spcPct val="80000"/>
              </a:lnSpc>
            </a:pPr>
            <a:endParaRPr lang="nb-NO" altLang="nb-NO" sz="1275" dirty="0"/>
          </a:p>
        </p:txBody>
      </p:sp>
    </p:spTree>
    <p:extLst>
      <p:ext uri="{BB962C8B-B14F-4D97-AF65-F5344CB8AC3E}">
        <p14:creationId xmlns:p14="http://schemas.microsoft.com/office/powerpoint/2010/main" val="3353031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 calcmode="lin" valueType="num">
                                      <p:cBhvr additive="base">
                                        <p:cTn id="37"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6">
                                            <p:txEl>
                                              <p:pRg st="6" end="6"/>
                                            </p:txEl>
                                          </p:spTgt>
                                        </p:tgtEl>
                                        <p:attrNameLst>
                                          <p:attrName>style.visibility</p:attrName>
                                        </p:attrNameLst>
                                      </p:cBhvr>
                                      <p:to>
                                        <p:strVal val="visible"/>
                                      </p:to>
                                    </p:set>
                                    <p:anim calcmode="lin" valueType="num">
                                      <p:cBhvr additive="base">
                                        <p:cTn id="43"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6">
                                            <p:txEl>
                                              <p:pRg st="7" end="7"/>
                                            </p:txEl>
                                          </p:spTgt>
                                        </p:tgtEl>
                                        <p:attrNameLst>
                                          <p:attrName>style.visibility</p:attrName>
                                        </p:attrNameLst>
                                      </p:cBhvr>
                                      <p:to>
                                        <p:strVal val="visible"/>
                                      </p:to>
                                    </p:set>
                                    <p:anim calcmode="lin" valueType="num">
                                      <p:cBhvr additive="base">
                                        <p:cTn id="49"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31118" y="269081"/>
            <a:ext cx="6913289" cy="620316"/>
          </a:xfrm>
        </p:spPr>
        <p:txBody>
          <a:bodyPr>
            <a:noAutofit/>
          </a:bodyPr>
          <a:lstStyle/>
          <a:p>
            <a:pPr eaLnBrk="1" hangingPunct="1"/>
            <a:r>
              <a:rPr lang="nb-NO" altLang="nb-NO" sz="3200" dirty="0"/>
              <a:t>Institusjonalisering/videreføringsfase</a:t>
            </a:r>
          </a:p>
        </p:txBody>
      </p:sp>
      <p:sp>
        <p:nvSpPr>
          <p:cNvPr id="21507" name="Rectangle 3"/>
          <p:cNvSpPr>
            <a:spLocks noGrp="1" noChangeArrowheads="1"/>
          </p:cNvSpPr>
          <p:nvPr>
            <p:ph type="body" idx="1"/>
          </p:nvPr>
        </p:nvSpPr>
        <p:spPr/>
        <p:txBody>
          <a:bodyPr>
            <a:normAutofit/>
          </a:bodyPr>
          <a:lstStyle/>
          <a:p>
            <a:pPr eaLnBrk="1" hangingPunct="1">
              <a:lnSpc>
                <a:spcPct val="80000"/>
              </a:lnSpc>
            </a:pPr>
            <a:r>
              <a:rPr lang="nb-NO" altLang="nb-NO" sz="1800" b="1" dirty="0"/>
              <a:t>Etablere interne evalueringsrutiner.</a:t>
            </a:r>
          </a:p>
          <a:p>
            <a:pPr lvl="1" eaLnBrk="1" hangingPunct="1">
              <a:lnSpc>
                <a:spcPct val="80000"/>
              </a:lnSpc>
            </a:pPr>
            <a:r>
              <a:rPr lang="nb-NO" altLang="nb-NO" sz="1600" dirty="0"/>
              <a:t>Evaluere gjennomføringen (underveis og ved prosjektslutt) – hva er gjort og hvordan?</a:t>
            </a:r>
          </a:p>
          <a:p>
            <a:pPr lvl="1" eaLnBrk="1" hangingPunct="1">
              <a:lnSpc>
                <a:spcPct val="80000"/>
              </a:lnSpc>
            </a:pPr>
            <a:r>
              <a:rPr lang="nb-NO" altLang="nb-NO" sz="1600" dirty="0"/>
              <a:t>Evaluere effekter – virker det vi har satt i gang? (underveis og ved prosjektslutt) </a:t>
            </a:r>
          </a:p>
          <a:p>
            <a:pPr eaLnBrk="1" hangingPunct="1">
              <a:lnSpc>
                <a:spcPct val="80000"/>
              </a:lnSpc>
            </a:pPr>
            <a:endParaRPr lang="nb-NO" altLang="nb-NO" sz="1800" dirty="0"/>
          </a:p>
          <a:p>
            <a:pPr eaLnBrk="1" hangingPunct="1">
              <a:lnSpc>
                <a:spcPct val="80000"/>
              </a:lnSpc>
            </a:pPr>
            <a:r>
              <a:rPr lang="nb-NO" altLang="nb-NO" sz="1800" b="1" dirty="0"/>
              <a:t>Etablere vedlikeholdsrutiner.</a:t>
            </a:r>
          </a:p>
          <a:p>
            <a:pPr lvl="1" eaLnBrk="1" hangingPunct="1">
              <a:lnSpc>
                <a:spcPct val="80000"/>
              </a:lnSpc>
            </a:pPr>
            <a:r>
              <a:rPr lang="nb-NO" altLang="nb-NO" sz="1600" dirty="0"/>
              <a:t>Opprettholde og videreføre læring og kompetanseutvikling blant ansatte.</a:t>
            </a:r>
          </a:p>
          <a:p>
            <a:pPr lvl="1" eaLnBrk="1" hangingPunct="1">
              <a:lnSpc>
                <a:spcPct val="80000"/>
              </a:lnSpc>
            </a:pPr>
            <a:r>
              <a:rPr lang="nb-NO" altLang="nb-NO" sz="1600" dirty="0"/>
              <a:t>Opprettholde og videreføre opplæringsstrategier for nye ansatte.</a:t>
            </a:r>
          </a:p>
          <a:p>
            <a:pPr eaLnBrk="1" hangingPunct="1">
              <a:lnSpc>
                <a:spcPct val="80000"/>
              </a:lnSpc>
              <a:buFont typeface="Wingdings" pitchFamily="2" charset="2"/>
              <a:buNone/>
            </a:pPr>
            <a:endParaRPr lang="nb-NO" altLang="nb-NO" sz="1800" dirty="0"/>
          </a:p>
          <a:p>
            <a:pPr eaLnBrk="1" hangingPunct="1">
              <a:lnSpc>
                <a:spcPct val="80000"/>
              </a:lnSpc>
            </a:pPr>
            <a:r>
              <a:rPr lang="nb-NO" altLang="nb-NO" sz="1800" b="1" dirty="0"/>
              <a:t>Arbeidet med institusjonalisering må man starte med allerede i initieringsfasen</a:t>
            </a:r>
            <a:r>
              <a:rPr lang="nb-NO" altLang="nb-NO" sz="1800" dirty="0"/>
              <a:t>.</a:t>
            </a:r>
          </a:p>
        </p:txBody>
      </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t>Anne-Karin Sunnevåg</a:t>
            </a:r>
          </a:p>
        </p:txBody>
      </p:sp>
    </p:spTree>
    <p:extLst>
      <p:ext uri="{BB962C8B-B14F-4D97-AF65-F5344CB8AC3E}">
        <p14:creationId xmlns:p14="http://schemas.microsoft.com/office/powerpoint/2010/main" val="1584809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 calcmode="lin" valueType="num">
                                      <p:cBhvr additive="base">
                                        <p:cTn id="2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anim calcmode="lin" valueType="num">
                                      <p:cBhvr additive="base">
                                        <p:cTn id="25"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507">
                                            <p:txEl>
                                              <p:pRg st="6" end="6"/>
                                            </p:txEl>
                                          </p:spTgt>
                                        </p:tgtEl>
                                        <p:attrNameLst>
                                          <p:attrName>style.visibility</p:attrName>
                                        </p:attrNameLst>
                                      </p:cBhvr>
                                      <p:to>
                                        <p:strVal val="visible"/>
                                      </p:to>
                                    </p:set>
                                    <p:anim calcmode="lin" valueType="num">
                                      <p:cBhvr additive="base">
                                        <p:cTn id="29"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anim calcmode="lin" valueType="num">
                                      <p:cBhvr additive="base">
                                        <p:cTn id="35"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Plan for dagen</a:t>
            </a:r>
          </a:p>
        </p:txBody>
      </p:sp>
      <p:sp>
        <p:nvSpPr>
          <p:cNvPr id="3" name="Plassholder for innhold 2"/>
          <p:cNvSpPr>
            <a:spLocks noGrp="1"/>
          </p:cNvSpPr>
          <p:nvPr>
            <p:ph idx="1"/>
          </p:nvPr>
        </p:nvSpPr>
        <p:spPr/>
        <p:txBody>
          <a:bodyPr>
            <a:normAutofit/>
          </a:bodyPr>
          <a:lstStyle/>
          <a:p>
            <a:r>
              <a:rPr lang="nb-NO" sz="2400" dirty="0"/>
              <a:t>Kultur for læring i barnehagen</a:t>
            </a:r>
            <a:endParaRPr lang="nb-NO" sz="2000" dirty="0"/>
          </a:p>
          <a:p>
            <a:r>
              <a:rPr lang="nb-NO" sz="2400" dirty="0"/>
              <a:t>Fremdriftsplan for høsten 2017 og våren 2018</a:t>
            </a:r>
          </a:p>
          <a:p>
            <a:r>
              <a:rPr lang="nb-NO" sz="2400" dirty="0"/>
              <a:t>Kollektiv kompetanseutvikling i barnehagen</a:t>
            </a:r>
          </a:p>
          <a:p>
            <a:r>
              <a:rPr lang="nb-NO" sz="2400" dirty="0"/>
              <a:t>Kartleggingsundersøkelsene</a:t>
            </a:r>
          </a:p>
          <a:p>
            <a:r>
              <a:rPr lang="nb-NO" sz="2400" dirty="0"/>
              <a:t>Resultatportal </a:t>
            </a:r>
          </a:p>
        </p:txBody>
      </p:sp>
    </p:spTree>
    <p:extLst>
      <p:ext uri="{BB962C8B-B14F-4D97-AF65-F5344CB8AC3E}">
        <p14:creationId xmlns:p14="http://schemas.microsoft.com/office/powerpoint/2010/main" val="97292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nb-NO" altLang="nb-NO" sz="3200" dirty="0"/>
              <a:t>Utvikle kulturen i barnehagen</a:t>
            </a:r>
          </a:p>
        </p:txBody>
      </p:sp>
      <p:sp>
        <p:nvSpPr>
          <p:cNvPr id="231427" name="Rectangle 3"/>
          <p:cNvSpPr>
            <a:spLocks noGrp="1" noChangeArrowheads="1"/>
          </p:cNvSpPr>
          <p:nvPr>
            <p:ph type="body" idx="1"/>
          </p:nvPr>
        </p:nvSpPr>
        <p:spPr>
          <a:xfrm>
            <a:off x="251520" y="1028656"/>
            <a:ext cx="7200800" cy="3745706"/>
          </a:xfrm>
        </p:spPr>
        <p:txBody>
          <a:bodyPr/>
          <a:lstStyle/>
          <a:p>
            <a:pPr eaLnBrk="1" hangingPunct="1"/>
            <a:r>
              <a:rPr lang="nb-NO" altLang="nb-NO" sz="1800" dirty="0"/>
              <a:t>En kulturs </a:t>
            </a:r>
            <a:r>
              <a:rPr lang="nb-NO" altLang="nb-NO" sz="1800" u="sng" dirty="0"/>
              <a:t>innhold</a:t>
            </a:r>
            <a:r>
              <a:rPr lang="nb-NO" altLang="nb-NO" sz="1800" dirty="0"/>
              <a:t> er overbevisninger, verdier, relasjoner i et kollegium.</a:t>
            </a:r>
          </a:p>
          <a:p>
            <a:pPr eaLnBrk="1" hangingPunct="1"/>
            <a:r>
              <a:rPr lang="nb-NO" altLang="nb-NO" sz="1800" u="sng" dirty="0" err="1"/>
              <a:t>Formsiden</a:t>
            </a:r>
            <a:r>
              <a:rPr lang="nb-NO" altLang="nb-NO" sz="1800" dirty="0"/>
              <a:t> består av de karakteristiske kommunikasjonsmønstre, relasjonsmønstre og samværsformer mellom medlemmene i en kultur.</a:t>
            </a:r>
          </a:p>
          <a:p>
            <a:pPr eaLnBrk="1" hangingPunct="1"/>
            <a:r>
              <a:rPr lang="nb-NO" altLang="nb-NO" sz="1800" dirty="0"/>
              <a:t>Endringer i verdier og holdninger (innhold) er ofte betinget av parallelle endringer i relasjonene(form). </a:t>
            </a:r>
          </a:p>
          <a:p>
            <a:pPr eaLnBrk="1" hangingPunct="1"/>
            <a:r>
              <a:rPr lang="nb-NO" altLang="nb-NO" sz="1800" dirty="0"/>
              <a:t>Kulturen bærer gruppens kollektivt aksepterte løsninger videre til nye og uerfarne medlemmer.</a:t>
            </a:r>
          </a:p>
          <a:p>
            <a:pPr eaLnBrk="1" hangingPunct="1"/>
            <a:r>
              <a:rPr lang="nb-NO" altLang="nb-NO" sz="1800" dirty="0"/>
              <a:t>Kulturen utgjør et rammeverk for den læring og utvikling som skjer i barnehagen.</a:t>
            </a:r>
          </a:p>
        </p:txBody>
      </p:sp>
    </p:spTree>
    <p:extLst>
      <p:ext uri="{BB962C8B-B14F-4D97-AF65-F5344CB8AC3E}">
        <p14:creationId xmlns:p14="http://schemas.microsoft.com/office/powerpoint/2010/main" val="1516625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 calcmode="lin" valueType="num">
                                      <p:cBhvr additive="base">
                                        <p:cTn id="7" dur="500" fill="hold"/>
                                        <p:tgtEl>
                                          <p:spTgt spid="231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1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1427">
                                            <p:txEl>
                                              <p:pRg st="1" end="1"/>
                                            </p:txEl>
                                          </p:spTgt>
                                        </p:tgtEl>
                                        <p:attrNameLst>
                                          <p:attrName>style.visibility</p:attrName>
                                        </p:attrNameLst>
                                      </p:cBhvr>
                                      <p:to>
                                        <p:strVal val="visible"/>
                                      </p:to>
                                    </p:set>
                                    <p:anim calcmode="lin" valueType="num">
                                      <p:cBhvr additive="base">
                                        <p:cTn id="13" dur="500" fill="hold"/>
                                        <p:tgtEl>
                                          <p:spTgt spid="231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1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1427">
                                            <p:txEl>
                                              <p:pRg st="2" end="2"/>
                                            </p:txEl>
                                          </p:spTgt>
                                        </p:tgtEl>
                                        <p:attrNameLst>
                                          <p:attrName>style.visibility</p:attrName>
                                        </p:attrNameLst>
                                      </p:cBhvr>
                                      <p:to>
                                        <p:strVal val="visible"/>
                                      </p:to>
                                    </p:set>
                                    <p:anim calcmode="lin" valueType="num">
                                      <p:cBhvr additive="base">
                                        <p:cTn id="19" dur="500" fill="hold"/>
                                        <p:tgtEl>
                                          <p:spTgt spid="231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1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1427">
                                            <p:txEl>
                                              <p:pRg st="3" end="3"/>
                                            </p:txEl>
                                          </p:spTgt>
                                        </p:tgtEl>
                                        <p:attrNameLst>
                                          <p:attrName>style.visibility</p:attrName>
                                        </p:attrNameLst>
                                      </p:cBhvr>
                                      <p:to>
                                        <p:strVal val="visible"/>
                                      </p:to>
                                    </p:set>
                                    <p:anim calcmode="lin" valueType="num">
                                      <p:cBhvr additive="base">
                                        <p:cTn id="25" dur="500" fill="hold"/>
                                        <p:tgtEl>
                                          <p:spTgt spid="2314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14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31427">
                                            <p:txEl>
                                              <p:pRg st="4" end="4"/>
                                            </p:txEl>
                                          </p:spTgt>
                                        </p:tgtEl>
                                        <p:attrNameLst>
                                          <p:attrName>style.visibility</p:attrName>
                                        </p:attrNameLst>
                                      </p:cBhvr>
                                      <p:to>
                                        <p:strVal val="visible"/>
                                      </p:to>
                                    </p:set>
                                    <p:anim calcmode="lin" valueType="num">
                                      <p:cBhvr additive="base">
                                        <p:cTn id="31" dur="500" fill="hold"/>
                                        <p:tgtEl>
                                          <p:spTgt spid="2314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14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t>Anne-Karin Sunnevåg</a:t>
            </a:r>
          </a:p>
        </p:txBody>
      </p:sp>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59556"/>
            <a:ext cx="5274903" cy="432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6588224" y="555526"/>
            <a:ext cx="2160240" cy="646331"/>
          </a:xfrm>
          <a:prstGeom prst="rect">
            <a:avLst/>
          </a:prstGeom>
          <a:noFill/>
        </p:spPr>
        <p:txBody>
          <a:bodyPr wrap="square" rtlCol="0">
            <a:spAutoFit/>
          </a:bodyPr>
          <a:lstStyle/>
          <a:p>
            <a:r>
              <a:rPr lang="nb-NO" dirty="0"/>
              <a:t>Andy Hargreaves skolekulturer</a:t>
            </a:r>
          </a:p>
        </p:txBody>
      </p:sp>
    </p:spTree>
    <p:extLst>
      <p:ext uri="{BB962C8B-B14F-4D97-AF65-F5344CB8AC3E}">
        <p14:creationId xmlns:p14="http://schemas.microsoft.com/office/powerpoint/2010/main" val="678568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nb-NO" altLang="nb-NO" sz="2700"/>
              <a:t>Samarbeid og kollegialitet</a:t>
            </a:r>
          </a:p>
        </p:txBody>
      </p:sp>
      <p:sp>
        <p:nvSpPr>
          <p:cNvPr id="247811" name="Rectangle 3"/>
          <p:cNvSpPr>
            <a:spLocks noGrp="1" noChangeArrowheads="1"/>
          </p:cNvSpPr>
          <p:nvPr>
            <p:ph type="body" idx="1"/>
          </p:nvPr>
        </p:nvSpPr>
        <p:spPr/>
        <p:txBody>
          <a:bodyPr/>
          <a:lstStyle/>
          <a:p>
            <a:pPr eaLnBrk="1" hangingPunct="1"/>
            <a:r>
              <a:rPr lang="nb-NO" altLang="nb-NO" sz="1800" dirty="0"/>
              <a:t>Samarbeid styrker besluttsomheten</a:t>
            </a:r>
          </a:p>
          <a:p>
            <a:pPr eaLnBrk="1" hangingPunct="1"/>
            <a:r>
              <a:rPr lang="nb-NO" altLang="nb-NO" sz="1800" dirty="0"/>
              <a:t>Samarbeid gir bedre arbeidshverdag</a:t>
            </a:r>
          </a:p>
          <a:p>
            <a:pPr eaLnBrk="1" hangingPunct="1"/>
            <a:r>
              <a:rPr lang="nb-NO" altLang="nb-NO" sz="1800" dirty="0"/>
              <a:t>Samarbeid gjør at ansatte kan dele belastningen</a:t>
            </a:r>
          </a:p>
          <a:p>
            <a:pPr eaLnBrk="1" hangingPunct="1"/>
            <a:r>
              <a:rPr lang="nb-NO" altLang="nb-NO" sz="1800" dirty="0"/>
              <a:t>Samarbeid fremmer profesjonskunnskap i kollegiet</a:t>
            </a:r>
          </a:p>
          <a:p>
            <a:pPr eaLnBrk="1" hangingPunct="1"/>
            <a:r>
              <a:rPr lang="nb-NO" altLang="nb-NO" sz="1800" dirty="0"/>
              <a:t>Samarbeid gjør at ansatte kan samhandle bedre og mer selvsikkert med andre</a:t>
            </a:r>
          </a:p>
          <a:p>
            <a:pPr eaLnBrk="1" hangingPunct="1"/>
            <a:r>
              <a:rPr lang="nb-NO" altLang="nb-NO" sz="1800" dirty="0"/>
              <a:t>Samarbeid gir økt evne til refleksjon</a:t>
            </a:r>
          </a:p>
          <a:p>
            <a:pPr eaLnBrk="1" hangingPunct="1"/>
            <a:r>
              <a:rPr lang="nb-NO" altLang="nb-NO" sz="1800" dirty="0"/>
              <a:t>Samarbeid øker ansattes mulighet til å lære</a:t>
            </a:r>
          </a:p>
          <a:p>
            <a:pPr eaLnBrk="1" hangingPunct="1"/>
            <a:r>
              <a:rPr lang="nb-NO" altLang="nb-NO" sz="1800" dirty="0"/>
              <a:t>Samarbeid bidrar til kontinuerlig utvikling</a:t>
            </a:r>
          </a:p>
        </p:txBody>
      </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t>Anne-Karin Sunnevåg</a:t>
            </a:r>
          </a:p>
        </p:txBody>
      </p:sp>
    </p:spTree>
    <p:extLst>
      <p:ext uri="{BB962C8B-B14F-4D97-AF65-F5344CB8AC3E}">
        <p14:creationId xmlns:p14="http://schemas.microsoft.com/office/powerpoint/2010/main" val="3595861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 calcmode="lin" valueType="num">
                                      <p:cBhvr additive="base">
                                        <p:cTn id="7" dur="500" fill="hold"/>
                                        <p:tgtEl>
                                          <p:spTgt spid="247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7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7811">
                                            <p:txEl>
                                              <p:pRg st="1" end="1"/>
                                            </p:txEl>
                                          </p:spTgt>
                                        </p:tgtEl>
                                        <p:attrNameLst>
                                          <p:attrName>style.visibility</p:attrName>
                                        </p:attrNameLst>
                                      </p:cBhvr>
                                      <p:to>
                                        <p:strVal val="visible"/>
                                      </p:to>
                                    </p:set>
                                    <p:anim calcmode="lin" valueType="num">
                                      <p:cBhvr additive="base">
                                        <p:cTn id="13" dur="500" fill="hold"/>
                                        <p:tgtEl>
                                          <p:spTgt spid="2478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7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7811">
                                            <p:txEl>
                                              <p:pRg st="2" end="2"/>
                                            </p:txEl>
                                          </p:spTgt>
                                        </p:tgtEl>
                                        <p:attrNameLst>
                                          <p:attrName>style.visibility</p:attrName>
                                        </p:attrNameLst>
                                      </p:cBhvr>
                                      <p:to>
                                        <p:strVal val="visible"/>
                                      </p:to>
                                    </p:set>
                                    <p:anim calcmode="lin" valueType="num">
                                      <p:cBhvr additive="base">
                                        <p:cTn id="19" dur="500" fill="hold"/>
                                        <p:tgtEl>
                                          <p:spTgt spid="2478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78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7811">
                                            <p:txEl>
                                              <p:pRg st="3" end="3"/>
                                            </p:txEl>
                                          </p:spTgt>
                                        </p:tgtEl>
                                        <p:attrNameLst>
                                          <p:attrName>style.visibility</p:attrName>
                                        </p:attrNameLst>
                                      </p:cBhvr>
                                      <p:to>
                                        <p:strVal val="visible"/>
                                      </p:to>
                                    </p:set>
                                    <p:anim calcmode="lin" valueType="num">
                                      <p:cBhvr additive="base">
                                        <p:cTn id="25" dur="500" fill="hold"/>
                                        <p:tgtEl>
                                          <p:spTgt spid="2478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7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7811">
                                            <p:txEl>
                                              <p:pRg st="4" end="4"/>
                                            </p:txEl>
                                          </p:spTgt>
                                        </p:tgtEl>
                                        <p:attrNameLst>
                                          <p:attrName>style.visibility</p:attrName>
                                        </p:attrNameLst>
                                      </p:cBhvr>
                                      <p:to>
                                        <p:strVal val="visible"/>
                                      </p:to>
                                    </p:set>
                                    <p:anim calcmode="lin" valueType="num">
                                      <p:cBhvr additive="base">
                                        <p:cTn id="31" dur="500" fill="hold"/>
                                        <p:tgtEl>
                                          <p:spTgt spid="2478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78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7811">
                                            <p:txEl>
                                              <p:pRg st="5" end="5"/>
                                            </p:txEl>
                                          </p:spTgt>
                                        </p:tgtEl>
                                        <p:attrNameLst>
                                          <p:attrName>style.visibility</p:attrName>
                                        </p:attrNameLst>
                                      </p:cBhvr>
                                      <p:to>
                                        <p:strVal val="visible"/>
                                      </p:to>
                                    </p:set>
                                    <p:anim calcmode="lin" valueType="num">
                                      <p:cBhvr additive="base">
                                        <p:cTn id="37" dur="500" fill="hold"/>
                                        <p:tgtEl>
                                          <p:spTgt spid="2478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78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47811">
                                            <p:txEl>
                                              <p:pRg st="6" end="6"/>
                                            </p:txEl>
                                          </p:spTgt>
                                        </p:tgtEl>
                                        <p:attrNameLst>
                                          <p:attrName>style.visibility</p:attrName>
                                        </p:attrNameLst>
                                      </p:cBhvr>
                                      <p:to>
                                        <p:strVal val="visible"/>
                                      </p:to>
                                    </p:set>
                                    <p:anim calcmode="lin" valueType="num">
                                      <p:cBhvr additive="base">
                                        <p:cTn id="43" dur="500" fill="hold"/>
                                        <p:tgtEl>
                                          <p:spTgt spid="2478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78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47811">
                                            <p:txEl>
                                              <p:pRg st="7" end="7"/>
                                            </p:txEl>
                                          </p:spTgt>
                                        </p:tgtEl>
                                        <p:attrNameLst>
                                          <p:attrName>style.visibility</p:attrName>
                                        </p:attrNameLst>
                                      </p:cBhvr>
                                      <p:to>
                                        <p:strVal val="visible"/>
                                      </p:to>
                                    </p:set>
                                    <p:anim calcmode="lin" valueType="num">
                                      <p:cBhvr additive="base">
                                        <p:cTn id="49" dur="500" fill="hold"/>
                                        <p:tgtEl>
                                          <p:spTgt spid="2478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78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a:xfrm>
            <a:off x="160507" y="4731546"/>
            <a:ext cx="3174804" cy="273844"/>
          </a:xfrm>
        </p:spPr>
        <p:txBody>
          <a:bodyPr/>
          <a:lstStyle/>
          <a:p>
            <a:r>
              <a:rPr lang="nb-NO"/>
              <a:t>Senter for praksisrettet utdanningsforsking</a:t>
            </a:r>
            <a:endParaRPr lang="nb-NO" dirty="0"/>
          </a:p>
        </p:txBody>
      </p:sp>
      <p:sp>
        <p:nvSpPr>
          <p:cNvPr id="3" name="Tittel 2"/>
          <p:cNvSpPr>
            <a:spLocks noGrp="1"/>
          </p:cNvSpPr>
          <p:nvPr>
            <p:ph type="title"/>
          </p:nvPr>
        </p:nvSpPr>
        <p:spPr/>
        <p:txBody>
          <a:bodyPr>
            <a:normAutofit/>
          </a:bodyPr>
          <a:lstStyle/>
          <a:p>
            <a:r>
              <a:rPr lang="nb-NO" sz="3200" dirty="0"/>
              <a:t>Refleksjonsoppgave</a:t>
            </a:r>
          </a:p>
        </p:txBody>
      </p:sp>
      <p:sp>
        <p:nvSpPr>
          <p:cNvPr id="4" name="Plassholder for innhold 3"/>
          <p:cNvSpPr>
            <a:spLocks noGrp="1"/>
          </p:cNvSpPr>
          <p:nvPr>
            <p:ph idx="1"/>
          </p:nvPr>
        </p:nvSpPr>
        <p:spPr/>
        <p:txBody>
          <a:bodyPr/>
          <a:lstStyle/>
          <a:p>
            <a:r>
              <a:rPr lang="nb-NO" dirty="0"/>
              <a:t>Hva kjennetegner barnehagekulturen i din barnehage? </a:t>
            </a:r>
          </a:p>
          <a:p>
            <a:pPr lvl="1"/>
            <a:r>
              <a:rPr lang="nb-NO" dirty="0"/>
              <a:t>Styrker ved kulturen</a:t>
            </a:r>
          </a:p>
          <a:p>
            <a:pPr lvl="1"/>
            <a:r>
              <a:rPr lang="nb-NO" dirty="0"/>
              <a:t>Utfordringer ved kulturen</a:t>
            </a:r>
          </a:p>
        </p:txBody>
      </p:sp>
    </p:spTree>
    <p:extLst>
      <p:ext uri="{BB962C8B-B14F-4D97-AF65-F5344CB8AC3E}">
        <p14:creationId xmlns:p14="http://schemas.microsoft.com/office/powerpoint/2010/main" val="725546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1"/>
          <p:cNvSpPr>
            <a:spLocks noGrp="1"/>
          </p:cNvSpPr>
          <p:nvPr>
            <p:ph type="title"/>
          </p:nvPr>
        </p:nvSpPr>
        <p:spPr/>
        <p:txBody>
          <a:bodyPr>
            <a:noAutofit/>
          </a:bodyPr>
          <a:lstStyle/>
          <a:p>
            <a:r>
              <a:rPr lang="nb-NO" altLang="nb-NO" sz="2700" dirty="0"/>
              <a:t>Utvikle den profesjonelle kapitalen eller kulturen</a:t>
            </a:r>
          </a:p>
        </p:txBody>
      </p:sp>
      <p:sp>
        <p:nvSpPr>
          <p:cNvPr id="3" name="Plassholder for innhold 2"/>
          <p:cNvSpPr>
            <a:spLocks noGrp="1"/>
          </p:cNvSpPr>
          <p:nvPr>
            <p:ph idx="1"/>
          </p:nvPr>
        </p:nvSpPr>
        <p:spPr/>
        <p:txBody>
          <a:bodyPr>
            <a:normAutofit fontScale="62500" lnSpcReduction="20000"/>
          </a:bodyPr>
          <a:lstStyle/>
          <a:p>
            <a:r>
              <a:rPr lang="nb-NO" altLang="nb-NO" dirty="0"/>
              <a:t>En av nøkkelvariablene for suksess i dette arbeidet handler om å realisere og utvikle institusjonens samlede profesjonelle kapital (Hargreaves og </a:t>
            </a:r>
            <a:r>
              <a:rPr lang="nb-NO" altLang="nb-NO" dirty="0" err="1"/>
              <a:t>Fullan</a:t>
            </a:r>
            <a:r>
              <a:rPr lang="nb-NO" altLang="nb-NO" dirty="0"/>
              <a:t> 2012). </a:t>
            </a:r>
          </a:p>
          <a:p>
            <a:r>
              <a:rPr lang="nb-NO" altLang="nb-NO" dirty="0"/>
              <a:t>En skoles profesjonelle kapital er bygget opp av tre typer kapital:</a:t>
            </a:r>
          </a:p>
          <a:p>
            <a:pPr lvl="1"/>
            <a:r>
              <a:rPr lang="nb-NO" altLang="nb-NO" b="1" dirty="0"/>
              <a:t>Humankapital</a:t>
            </a:r>
            <a:r>
              <a:rPr lang="nb-NO" altLang="nb-NO" dirty="0"/>
              <a:t> handler om å inneha og å utvikle nødvendige individuelle kompetanser og ferdigheter</a:t>
            </a:r>
          </a:p>
          <a:p>
            <a:pPr lvl="1"/>
            <a:r>
              <a:rPr lang="nb-NO" altLang="nb-NO" b="1" dirty="0"/>
              <a:t>Sosial kapital </a:t>
            </a:r>
            <a:r>
              <a:rPr lang="nb-NO" altLang="nb-NO" dirty="0"/>
              <a:t>eksisterer i relasjonen mellom mennesker og henspiller på hvordan kvantiteten og kvaliteten av interaksjoner og sosiale relasjoner mellom mennesker. Samarbeid.</a:t>
            </a:r>
          </a:p>
          <a:p>
            <a:pPr lvl="1"/>
            <a:r>
              <a:rPr lang="nb-NO" altLang="nb-NO" b="1" dirty="0"/>
              <a:t>Beslutningskapital</a:t>
            </a:r>
            <a:r>
              <a:rPr lang="nb-NO" altLang="nb-NO" dirty="0"/>
              <a:t> handler om å foreta kloke avgjørelser under omstendigheter der det ikke finnes noen faste regler eller ugjendrivelige bevis som kan hjelpe</a:t>
            </a:r>
          </a:p>
        </p:txBody>
      </p:sp>
      <p:sp>
        <p:nvSpPr>
          <p:cNvPr id="30724" name="Plassholder for bunntekst 3"/>
          <p:cNvSpPr>
            <a:spLocks noGrp="1"/>
          </p:cNvSpPr>
          <p:nvPr>
            <p:ph type="ftr" sz="quarter" idx="4294967295"/>
          </p:nvPr>
        </p:nvSpPr>
        <p:spPr>
          <a:xfrm>
            <a:off x="1412083"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Char char="•"/>
              <a:defRPr sz="1575">
                <a:solidFill>
                  <a:schemeClr val="bg2"/>
                </a:solidFill>
                <a:latin typeface="Tahoma" panose="020B0604030504040204" pitchFamily="34" charset="0"/>
                <a:cs typeface="Arial" panose="020B0604020202020204" pitchFamily="34" charset="0"/>
              </a:defRPr>
            </a:lvl1pPr>
            <a:lvl2pPr marL="557213" indent="-214313" eaLnBrk="0" hangingPunct="0">
              <a:spcBef>
                <a:spcPct val="20000"/>
              </a:spcBef>
              <a:buClr>
                <a:schemeClr val="accent1"/>
              </a:buClr>
              <a:buFont typeface="Wingdings" panose="05000000000000000000" pitchFamily="2" charset="2"/>
              <a:buChar char="§"/>
              <a:defRPr>
                <a:solidFill>
                  <a:schemeClr val="bg2"/>
                </a:solidFill>
                <a:latin typeface="Tahoma" panose="020B0604030504040204" pitchFamily="34" charset="0"/>
                <a:cs typeface="Arial" panose="020B0604020202020204" pitchFamily="34" charset="0"/>
              </a:defRPr>
            </a:lvl2pPr>
            <a:lvl3pPr marL="8572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3pPr>
            <a:lvl4pPr marL="12001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4pPr>
            <a:lvl5pPr marL="15430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5pPr>
            <a:lvl6pPr marL="18859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6pPr>
            <a:lvl7pPr marL="22288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7pPr>
            <a:lvl8pPr marL="25717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8pPr>
            <a:lvl9pPr marL="29146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9pPr>
          </a:lstStyle>
          <a:p>
            <a:pPr eaLnBrk="1" hangingPunct="1">
              <a:spcBef>
                <a:spcPct val="0"/>
              </a:spcBef>
              <a:buClrTx/>
              <a:buFontTx/>
              <a:buNone/>
            </a:pPr>
            <a:r>
              <a:rPr lang="nb-NO" altLang="nb-NO" sz="900">
                <a:solidFill>
                  <a:schemeClr val="bg1"/>
                </a:solidFill>
                <a:cs typeface="Tahoma" panose="020B0604030504040204" pitchFamily="34" charset="0"/>
              </a:rPr>
              <a:t>REDIGERES I TOPP-/BUNNTEKST</a:t>
            </a:r>
          </a:p>
        </p:txBody>
      </p:sp>
    </p:spTree>
    <p:extLst>
      <p:ext uri="{BB962C8B-B14F-4D97-AF65-F5344CB8AC3E}">
        <p14:creationId xmlns:p14="http://schemas.microsoft.com/office/powerpoint/2010/main" val="2771936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2200" dirty="0"/>
              <a:t/>
            </a:r>
            <a:br>
              <a:rPr lang="nb-NO" sz="2200" dirty="0"/>
            </a:br>
            <a:r>
              <a:rPr lang="nb-NO" sz="2200" dirty="0"/>
              <a:t/>
            </a:r>
            <a:br>
              <a:rPr lang="nb-NO" sz="2200" dirty="0"/>
            </a:br>
            <a:r>
              <a:rPr lang="nb-NO" sz="2200" dirty="0"/>
              <a:t>Institusjonens profesjonelle kapital </a:t>
            </a:r>
            <a:r>
              <a:rPr lang="nb-NO" sz="1350" dirty="0"/>
              <a:t>(Hargreaves og Fullan, 2014)</a:t>
            </a:r>
            <a:r>
              <a:rPr lang="nb-NO" dirty="0"/>
              <a:t/>
            </a:r>
            <a:br>
              <a:rPr lang="nb-NO" dirty="0"/>
            </a:b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4010338916"/>
              </p:ext>
            </p:extLst>
          </p:nvPr>
        </p:nvGraphicFramePr>
        <p:xfrm>
          <a:off x="1364365" y="1001524"/>
          <a:ext cx="6048193" cy="3359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p:cNvSpPr txBox="1"/>
          <p:nvPr/>
        </p:nvSpPr>
        <p:spPr>
          <a:xfrm>
            <a:off x="1848583" y="1246311"/>
            <a:ext cx="1365006" cy="646331"/>
          </a:xfrm>
          <a:prstGeom prst="rect">
            <a:avLst/>
          </a:prstGeom>
          <a:noFill/>
        </p:spPr>
        <p:txBody>
          <a:bodyPr wrap="square" rtlCol="0">
            <a:spAutoFit/>
          </a:bodyPr>
          <a:lstStyle/>
          <a:p>
            <a:pPr marL="214313" indent="-214313">
              <a:buFont typeface="Arial" panose="020B0604020202020204" pitchFamily="34" charset="0"/>
              <a:buChar char="•"/>
            </a:pPr>
            <a:r>
              <a:rPr lang="nb-NO" sz="1200" dirty="0"/>
              <a:t>Kompetanse</a:t>
            </a:r>
          </a:p>
          <a:p>
            <a:pPr marL="214313" indent="-214313">
              <a:buFont typeface="Arial" panose="020B0604020202020204" pitchFamily="34" charset="0"/>
              <a:buChar char="•"/>
            </a:pPr>
            <a:r>
              <a:rPr lang="nb-NO" sz="1200" dirty="0"/>
              <a:t>Ferdigheter</a:t>
            </a:r>
          </a:p>
          <a:p>
            <a:pPr marL="214313" indent="-214313">
              <a:buFont typeface="Arial" panose="020B0604020202020204" pitchFamily="34" charset="0"/>
              <a:buChar char="•"/>
            </a:pPr>
            <a:r>
              <a:rPr lang="nb-NO" sz="1200" dirty="0"/>
              <a:t>Holdninger </a:t>
            </a:r>
          </a:p>
        </p:txBody>
      </p:sp>
      <p:sp>
        <p:nvSpPr>
          <p:cNvPr id="8" name="TekstSylinder 7"/>
          <p:cNvSpPr txBox="1"/>
          <p:nvPr/>
        </p:nvSpPr>
        <p:spPr>
          <a:xfrm>
            <a:off x="6000934" y="1055076"/>
            <a:ext cx="1637384" cy="1938992"/>
          </a:xfrm>
          <a:prstGeom prst="rect">
            <a:avLst/>
          </a:prstGeom>
          <a:noFill/>
        </p:spPr>
        <p:txBody>
          <a:bodyPr wrap="square" rtlCol="0">
            <a:spAutoFit/>
          </a:bodyPr>
          <a:lstStyle/>
          <a:p>
            <a:pPr marL="214313" indent="-214313">
              <a:buFont typeface="Arial" panose="020B0604020202020204" pitchFamily="34" charset="0"/>
              <a:buChar char="•"/>
            </a:pPr>
            <a:r>
              <a:rPr lang="nb-NO" sz="1200" dirty="0"/>
              <a:t>Samarbeidende kultur</a:t>
            </a:r>
          </a:p>
          <a:p>
            <a:pPr marL="214313" indent="-214313">
              <a:buFont typeface="Arial" panose="020B0604020202020204" pitchFamily="34" charset="0"/>
              <a:buChar char="•"/>
            </a:pPr>
            <a:r>
              <a:rPr lang="nb-NO" sz="1200" dirty="0"/>
              <a:t>Erfaringsdeling</a:t>
            </a:r>
          </a:p>
          <a:p>
            <a:pPr marL="214313" indent="-214313">
              <a:buFont typeface="Arial" panose="020B0604020202020204" pitchFamily="34" charset="0"/>
              <a:buChar char="•"/>
            </a:pPr>
            <a:r>
              <a:rPr lang="nb-NO" sz="1200" dirty="0"/>
              <a:t>Kommunikasjon</a:t>
            </a:r>
          </a:p>
          <a:p>
            <a:pPr marL="214313" indent="-214313">
              <a:buFont typeface="Arial" panose="020B0604020202020204" pitchFamily="34" charset="0"/>
              <a:buChar char="•"/>
            </a:pPr>
            <a:r>
              <a:rPr lang="nb-NO" sz="1200" dirty="0"/>
              <a:t>Tillit</a:t>
            </a:r>
          </a:p>
          <a:p>
            <a:pPr marL="214313" indent="-214313">
              <a:buFont typeface="Arial" panose="020B0604020202020204" pitchFamily="34" charset="0"/>
              <a:buChar char="•"/>
            </a:pPr>
            <a:r>
              <a:rPr lang="nb-NO" sz="1200" dirty="0"/>
              <a:t>Styrkes av de ulike ansattes humankapital</a:t>
            </a:r>
          </a:p>
          <a:p>
            <a:pPr marL="214313" indent="-214313">
              <a:buFont typeface="Arial" panose="020B0604020202020204" pitchFamily="34" charset="0"/>
              <a:buChar char="•"/>
            </a:pPr>
            <a:r>
              <a:rPr lang="nb-NO" sz="1200" dirty="0"/>
              <a:t>Kollegial kunnskap</a:t>
            </a:r>
          </a:p>
        </p:txBody>
      </p:sp>
      <p:sp>
        <p:nvSpPr>
          <p:cNvPr id="9" name="TekstSylinder 8"/>
          <p:cNvSpPr txBox="1"/>
          <p:nvPr/>
        </p:nvSpPr>
        <p:spPr>
          <a:xfrm>
            <a:off x="1782641" y="3721345"/>
            <a:ext cx="1921119" cy="646331"/>
          </a:xfrm>
          <a:prstGeom prst="rect">
            <a:avLst/>
          </a:prstGeom>
          <a:noFill/>
        </p:spPr>
        <p:txBody>
          <a:bodyPr wrap="square" rtlCol="0">
            <a:spAutoFit/>
          </a:bodyPr>
          <a:lstStyle/>
          <a:p>
            <a:pPr marL="214313" indent="-214313">
              <a:buFont typeface="Arial" panose="020B0604020202020204" pitchFamily="34" charset="0"/>
              <a:buChar char="•"/>
            </a:pPr>
            <a:r>
              <a:rPr lang="nb-NO" sz="1200" dirty="0"/>
              <a:t>God dømmekraft</a:t>
            </a:r>
          </a:p>
          <a:p>
            <a:pPr marL="214313" indent="-214313">
              <a:buFont typeface="Arial" panose="020B0604020202020204" pitchFamily="34" charset="0"/>
              <a:buChar char="•"/>
            </a:pPr>
            <a:r>
              <a:rPr lang="nb-NO" sz="1200" dirty="0"/>
              <a:t>Kloke og effektive beslutninger</a:t>
            </a:r>
          </a:p>
        </p:txBody>
      </p:sp>
      <p:sp>
        <p:nvSpPr>
          <p:cNvPr id="10" name="TekstSylinder 9"/>
          <p:cNvSpPr txBox="1"/>
          <p:nvPr/>
        </p:nvSpPr>
        <p:spPr>
          <a:xfrm>
            <a:off x="5148064" y="3939902"/>
            <a:ext cx="3891326" cy="646331"/>
          </a:xfrm>
          <a:prstGeom prst="rect">
            <a:avLst/>
          </a:prstGeom>
          <a:noFill/>
        </p:spPr>
        <p:txBody>
          <a:bodyPr wrap="square" rtlCol="0">
            <a:spAutoFit/>
          </a:bodyPr>
          <a:lstStyle/>
          <a:p>
            <a:pPr marL="214313" indent="-214313">
              <a:buFont typeface="Arial" panose="020B0604020202020204" pitchFamily="34" charset="0"/>
              <a:buChar char="•"/>
            </a:pPr>
            <a:r>
              <a:rPr lang="nb-NO" sz="1200" i="1" dirty="0"/>
              <a:t>«Den mest effektive måte å styrke beslutningskapitalen sin på, å gjøre det i fellesskap med andre… »    </a:t>
            </a:r>
            <a:r>
              <a:rPr lang="nb-NO" sz="1050" dirty="0"/>
              <a:t>(Hargreaves og Fullan, 2014) </a:t>
            </a:r>
          </a:p>
        </p:txBody>
      </p:sp>
    </p:spTree>
    <p:extLst>
      <p:ext uri="{BB962C8B-B14F-4D97-AF65-F5344CB8AC3E}">
        <p14:creationId xmlns:p14="http://schemas.microsoft.com/office/powerpoint/2010/main" val="37225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4" name="TekstSylinder 1"/>
          <p:cNvSpPr txBox="1">
            <a:spLocks noGrp="1" noChangeArrowheads="1"/>
          </p:cNvSpPr>
          <p:nvPr>
            <p:ph idx="1"/>
          </p:nvPr>
        </p:nvSpPr>
        <p:spPr bwMode="auto">
          <a:xfrm>
            <a:off x="457200" y="1200151"/>
            <a:ext cx="8229600" cy="2123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sz="40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40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40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40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4000" kern="1200">
                <a:solidFill>
                  <a:schemeClr val="tx1"/>
                </a:solidFill>
                <a:latin typeface="Times New Roman" panose="02020603050405020304" pitchFamily="18" charset="0"/>
                <a:ea typeface="ＭＳ Ｐゴシック" panose="020B0600070205080204" pitchFamily="34" charset="-128"/>
                <a:cs typeface="+mn-cs"/>
              </a:defRPr>
            </a:lvl9pPr>
          </a:lstStyle>
          <a:p>
            <a:pPr algn="just" eaLnBrk="1" hangingPunct="1"/>
            <a:r>
              <a:rPr lang="nb-NO" altLang="nb-NO" sz="3300" i="1" dirty="0"/>
              <a:t>”In </a:t>
            </a:r>
            <a:r>
              <a:rPr lang="nb-NO" altLang="nb-NO" sz="3300" i="1" dirty="0" err="1"/>
              <a:t>the</a:t>
            </a:r>
            <a:r>
              <a:rPr lang="nb-NO" altLang="nb-NO" sz="3300" i="1" dirty="0"/>
              <a:t> end, </a:t>
            </a:r>
            <a:r>
              <a:rPr lang="nb-NO" altLang="nb-NO" sz="3300" i="1" dirty="0" err="1"/>
              <a:t>noboby</a:t>
            </a:r>
            <a:r>
              <a:rPr lang="nb-NO" altLang="nb-NO" sz="3300" i="1" dirty="0"/>
              <a:t> </a:t>
            </a:r>
            <a:r>
              <a:rPr lang="nb-NO" altLang="nb-NO" sz="3300" i="1" dirty="0" err="1"/>
              <a:t>can</a:t>
            </a:r>
            <a:r>
              <a:rPr lang="nb-NO" altLang="nb-NO" sz="3300" i="1" dirty="0"/>
              <a:t> </a:t>
            </a:r>
            <a:r>
              <a:rPr lang="nb-NO" altLang="nb-NO" sz="3300" i="1" dirty="0" err="1"/>
              <a:t>give</a:t>
            </a:r>
            <a:r>
              <a:rPr lang="nb-NO" altLang="nb-NO" sz="3300" i="1" dirty="0"/>
              <a:t> </a:t>
            </a:r>
            <a:r>
              <a:rPr lang="nb-NO" altLang="nb-NO" sz="3300" i="1" dirty="0" err="1"/>
              <a:t>you</a:t>
            </a:r>
            <a:r>
              <a:rPr lang="nb-NO" altLang="nb-NO" sz="3300" i="1" dirty="0"/>
              <a:t> </a:t>
            </a:r>
            <a:r>
              <a:rPr lang="nb-NO" altLang="nb-NO" sz="3300" i="1" dirty="0" err="1"/>
              <a:t>professional</a:t>
            </a:r>
            <a:r>
              <a:rPr lang="nb-NO" altLang="nb-NO" sz="3300" i="1" dirty="0"/>
              <a:t> </a:t>
            </a:r>
            <a:r>
              <a:rPr lang="nb-NO" altLang="nb-NO" sz="3300" i="1" dirty="0" err="1"/>
              <a:t>capital</a:t>
            </a:r>
            <a:r>
              <a:rPr lang="nb-NO" altLang="nb-NO" sz="3300" i="1" dirty="0"/>
              <a:t>. It’s an </a:t>
            </a:r>
            <a:r>
              <a:rPr lang="nb-NO" altLang="nb-NO" sz="3300" i="1" dirty="0" err="1"/>
              <a:t>investment</a:t>
            </a:r>
            <a:r>
              <a:rPr lang="nb-NO" altLang="nb-NO" sz="3300" i="1" dirty="0"/>
              <a:t>, not a </a:t>
            </a:r>
            <a:r>
              <a:rPr lang="nb-NO" altLang="nb-NO" sz="3300" i="1" dirty="0" err="1"/>
              <a:t>donation</a:t>
            </a:r>
            <a:r>
              <a:rPr lang="nb-NO" altLang="nb-NO" sz="3300" i="1" dirty="0"/>
              <a:t> or a gift”  (Hargreaves &amp; </a:t>
            </a:r>
            <a:r>
              <a:rPr lang="nb-NO" altLang="nb-NO" sz="3300" i="1" dirty="0" err="1"/>
              <a:t>Fullan</a:t>
            </a:r>
            <a:r>
              <a:rPr lang="nb-NO" altLang="nb-NO" sz="3300" i="1" dirty="0"/>
              <a:t>, 2012)</a:t>
            </a:r>
          </a:p>
        </p:txBody>
      </p:sp>
    </p:spTree>
    <p:extLst>
      <p:ext uri="{BB962C8B-B14F-4D97-AF65-F5344CB8AC3E}">
        <p14:creationId xmlns:p14="http://schemas.microsoft.com/office/powerpoint/2010/main" val="1946026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611" y="892248"/>
            <a:ext cx="4507706" cy="315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Plassholder for bunntekst 1"/>
          <p:cNvSpPr>
            <a:spLocks noGrp="1"/>
          </p:cNvSpPr>
          <p:nvPr>
            <p:ph type="ftr" sz="quarter" idx="4294967295"/>
          </p:nvPr>
        </p:nvSpPr>
        <p:spPr bwMode="auto">
          <a:xfrm>
            <a:off x="1413273" y="4767264"/>
            <a:ext cx="5303044"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nb-NO" altLang="nb-NO" dirty="0">
                <a:solidFill>
                  <a:schemeClr val="bg1"/>
                </a:solidFill>
                <a:latin typeface="Tahoma" panose="020B0604030504040204" pitchFamily="34" charset="0"/>
              </a:rPr>
              <a:t>www.sepu.no</a:t>
            </a:r>
          </a:p>
        </p:txBody>
      </p:sp>
      <p:sp>
        <p:nvSpPr>
          <p:cNvPr id="18436" name="Tittel 2"/>
          <p:cNvSpPr>
            <a:spLocks noGrp="1"/>
          </p:cNvSpPr>
          <p:nvPr>
            <p:ph type="title"/>
          </p:nvPr>
        </p:nvSpPr>
        <p:spPr/>
        <p:txBody>
          <a:bodyPr>
            <a:noAutofit/>
          </a:bodyPr>
          <a:lstStyle/>
          <a:p>
            <a:r>
              <a:rPr lang="nb-NO" altLang="nb-NO" sz="3000" dirty="0"/>
              <a:t>Når vi arbeider sammen blir vi en del av noe som er større enn oss selv!  </a:t>
            </a:r>
          </a:p>
        </p:txBody>
      </p:sp>
      <p:sp>
        <p:nvSpPr>
          <p:cNvPr id="4" name="Plassholder for innhold 3"/>
          <p:cNvSpPr>
            <a:spLocks noGrp="1"/>
          </p:cNvSpPr>
          <p:nvPr>
            <p:ph idx="1"/>
          </p:nvPr>
        </p:nvSpPr>
        <p:spPr>
          <a:xfrm>
            <a:off x="1519014" y="1290864"/>
            <a:ext cx="6322219" cy="3287315"/>
          </a:xfrm>
        </p:spPr>
        <p:txBody>
          <a:bodyPr>
            <a:normAutofit fontScale="55000" lnSpcReduction="20000"/>
          </a:bodyPr>
          <a:lstStyle/>
          <a:p>
            <a:pPr marL="0" indent="0">
              <a:buNone/>
            </a:pPr>
            <a:endParaRPr lang="nb-NO" altLang="nb-NO" dirty="0"/>
          </a:p>
          <a:p>
            <a:pPr marL="0" indent="0">
              <a:buNone/>
            </a:pPr>
            <a:endParaRPr lang="nb-NO" altLang="nb-NO" dirty="0"/>
          </a:p>
          <a:p>
            <a:pPr marL="0" indent="0">
              <a:buNone/>
            </a:pPr>
            <a:endParaRPr lang="nb-NO" altLang="nb-NO" dirty="0"/>
          </a:p>
          <a:p>
            <a:pPr marL="0" indent="0">
              <a:buNone/>
            </a:pPr>
            <a:endParaRPr lang="nb-NO" altLang="nb-NO" dirty="0"/>
          </a:p>
          <a:p>
            <a:pPr marL="0" indent="0">
              <a:buNone/>
            </a:pPr>
            <a:endParaRPr lang="nb-NO" altLang="nb-NO" dirty="0"/>
          </a:p>
          <a:p>
            <a:pPr marL="0" indent="0">
              <a:buNone/>
            </a:pPr>
            <a:endParaRPr lang="nb-NO" altLang="nb-NO" dirty="0"/>
          </a:p>
          <a:p>
            <a:pPr marL="0" indent="0">
              <a:buNone/>
            </a:pPr>
            <a:endParaRPr lang="nb-NO" altLang="nb-NO" dirty="0"/>
          </a:p>
          <a:p>
            <a:pPr marL="0" indent="0">
              <a:buNone/>
            </a:pPr>
            <a:endParaRPr lang="nb-NO" altLang="nb-NO" dirty="0"/>
          </a:p>
          <a:p>
            <a:pPr marL="0" indent="0">
              <a:buNone/>
            </a:pPr>
            <a:endParaRPr lang="nb-NO" altLang="nb-NO" dirty="0"/>
          </a:p>
          <a:p>
            <a:pPr marL="0" indent="0">
              <a:buNone/>
            </a:pPr>
            <a:endParaRPr lang="nb-NO" altLang="nb-NO" dirty="0"/>
          </a:p>
          <a:p>
            <a:pPr marL="0" indent="0">
              <a:buNone/>
            </a:pPr>
            <a:r>
              <a:rPr lang="nb-NO" altLang="nb-NO" dirty="0"/>
              <a:t>Profesjonelle læringsfellesskap styrker skolens profesjonelle kapital </a:t>
            </a:r>
          </a:p>
          <a:p>
            <a:pPr marL="0" indent="0">
              <a:buNone/>
            </a:pPr>
            <a:endParaRPr lang="nb-NO" altLang="nb-NO" dirty="0"/>
          </a:p>
        </p:txBody>
      </p:sp>
    </p:spTree>
    <p:extLst>
      <p:ext uri="{BB962C8B-B14F-4D97-AF65-F5344CB8AC3E}">
        <p14:creationId xmlns:p14="http://schemas.microsoft.com/office/powerpoint/2010/main" val="109881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tel 1"/>
          <p:cNvSpPr>
            <a:spLocks noGrp="1"/>
          </p:cNvSpPr>
          <p:nvPr>
            <p:ph type="title"/>
          </p:nvPr>
        </p:nvSpPr>
        <p:spPr/>
        <p:txBody>
          <a:bodyPr/>
          <a:lstStyle/>
          <a:p>
            <a:endParaRPr lang="nb-NO">
              <a:latin typeface="Tahoma" charset="0"/>
            </a:endParaRPr>
          </a:p>
        </p:txBody>
      </p:sp>
      <p:sp>
        <p:nvSpPr>
          <p:cNvPr id="3" name="Plassholder for innhold 2"/>
          <p:cNvSpPr>
            <a:spLocks noGrp="1"/>
          </p:cNvSpPr>
          <p:nvPr>
            <p:ph idx="1"/>
          </p:nvPr>
        </p:nvSpPr>
        <p:spPr/>
        <p:txBody>
          <a:bodyPr/>
          <a:lstStyle/>
          <a:p>
            <a:pPr marL="0" indent="0">
              <a:buNone/>
            </a:pPr>
            <a:endParaRPr lang="nb-NO" dirty="0">
              <a:latin typeface="Tahoma" charset="0"/>
            </a:endParaRPr>
          </a:p>
          <a:p>
            <a:pPr marL="0" indent="0" algn="ctr">
              <a:buNone/>
            </a:pPr>
            <a:r>
              <a:rPr lang="nb-NO" sz="2700" dirty="0">
                <a:latin typeface="Tahoma" charset="0"/>
              </a:rPr>
              <a:t>«Du kan bli kvalifisert alene, men kompetent blir du sammen med andre»</a:t>
            </a:r>
          </a:p>
          <a:p>
            <a:pPr marL="0" indent="0" algn="ctr">
              <a:buNone/>
            </a:pPr>
            <a:endParaRPr lang="nb-NO" sz="2100" dirty="0">
              <a:latin typeface="Tahoma" charset="0"/>
            </a:endParaRPr>
          </a:p>
        </p:txBody>
      </p:sp>
      <p:sp>
        <p:nvSpPr>
          <p:cNvPr id="4" name="Plassholder for bunntekst 3"/>
          <p:cNvSpPr>
            <a:spLocks noGrp="1"/>
          </p:cNvSpPr>
          <p:nvPr>
            <p:ph type="ftr" sz="quarter" idx="4294967295"/>
          </p:nvPr>
        </p:nvSpPr>
        <p:spPr>
          <a:xfrm>
            <a:off x="1412082" y="4782741"/>
            <a:ext cx="4156472" cy="198834"/>
          </a:xfrm>
          <a:prstGeom prst="rect">
            <a:avLst/>
          </a:prstGeom>
        </p:spPr>
        <p:txBody>
          <a:bodyPr/>
          <a:lstStyle/>
          <a:p>
            <a:pPr>
              <a:defRPr/>
            </a:pPr>
            <a:endParaRPr lang="nb-NO" dirty="0"/>
          </a:p>
        </p:txBody>
      </p:sp>
    </p:spTree>
    <p:extLst>
      <p:ext uri="{BB962C8B-B14F-4D97-AF65-F5344CB8AC3E}">
        <p14:creationId xmlns:p14="http://schemas.microsoft.com/office/powerpoint/2010/main" val="2990999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a:p>
            <a:endParaRPr lang="nb-NO" dirty="0"/>
          </a:p>
          <a:p>
            <a:pPr marL="0" indent="0" algn="ctr">
              <a:buNone/>
            </a:pPr>
            <a:r>
              <a:rPr lang="nb-NO" dirty="0"/>
              <a:t>Kartleggingsundersøkelsene</a:t>
            </a:r>
          </a:p>
        </p:txBody>
      </p:sp>
    </p:spTree>
    <p:extLst>
      <p:ext uri="{BB962C8B-B14F-4D97-AF65-F5344CB8AC3E}">
        <p14:creationId xmlns:p14="http://schemas.microsoft.com/office/powerpoint/2010/main" val="300496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100" dirty="0"/>
              <a:t>Kultur for læring – overordnede målsettinger:</a:t>
            </a:r>
          </a:p>
        </p:txBody>
      </p:sp>
      <p:sp>
        <p:nvSpPr>
          <p:cNvPr id="3" name="Plassholder for innhold 2"/>
          <p:cNvSpPr>
            <a:spLocks noGrp="1"/>
          </p:cNvSpPr>
          <p:nvPr>
            <p:ph idx="1"/>
          </p:nvPr>
        </p:nvSpPr>
        <p:spPr>
          <a:xfrm>
            <a:off x="457200" y="987574"/>
            <a:ext cx="8229600" cy="3607049"/>
          </a:xfrm>
        </p:spPr>
        <p:txBody>
          <a:bodyPr>
            <a:normAutofit lnSpcReduction="10000"/>
          </a:bodyPr>
          <a:lstStyle/>
          <a:p>
            <a:pPr lvl="0"/>
            <a:r>
              <a:rPr lang="nb-NO" sz="1800" dirty="0"/>
              <a:t>Barns språklige og sosiale kompetanse skal heves og at de skal forberedes til framtidens utdannings- og samfunnsliv.</a:t>
            </a:r>
          </a:p>
          <a:p>
            <a:pPr lvl="0"/>
            <a:r>
              <a:rPr lang="nb-NO" sz="1800" dirty="0"/>
              <a:t>De faglige resultater i grunnskolen i Hedmark skal heves og alle barn og unge skal i sterke grad tilegne seg kompetanse tilknyttet de 21. århundres ferdigheter </a:t>
            </a:r>
            <a:r>
              <a:rPr lang="nb-NO" sz="1400" dirty="0"/>
              <a:t>(</a:t>
            </a:r>
            <a:r>
              <a:rPr lang="en-US" sz="1400" dirty="0" err="1"/>
              <a:t>kritisk</a:t>
            </a:r>
            <a:r>
              <a:rPr lang="en-US" sz="1400" dirty="0"/>
              <a:t> </a:t>
            </a:r>
            <a:r>
              <a:rPr lang="en-US" sz="1400" dirty="0" err="1"/>
              <a:t>tenkning</a:t>
            </a:r>
            <a:r>
              <a:rPr lang="en-US" sz="1400" dirty="0"/>
              <a:t>, </a:t>
            </a:r>
            <a:r>
              <a:rPr lang="en-US" sz="1400" dirty="0" err="1"/>
              <a:t>problemløsning</a:t>
            </a:r>
            <a:r>
              <a:rPr lang="en-US" sz="1400" dirty="0"/>
              <a:t>, </a:t>
            </a:r>
            <a:r>
              <a:rPr lang="en-US" sz="1400" dirty="0" err="1"/>
              <a:t>kreativitet</a:t>
            </a:r>
            <a:r>
              <a:rPr lang="en-US" sz="1400" dirty="0"/>
              <a:t>, </a:t>
            </a:r>
            <a:r>
              <a:rPr lang="en-US" sz="1400" dirty="0" err="1"/>
              <a:t>kommunikasjon</a:t>
            </a:r>
            <a:r>
              <a:rPr lang="en-US" sz="1400" dirty="0"/>
              <a:t>, </a:t>
            </a:r>
            <a:r>
              <a:rPr lang="en-US" sz="1400" dirty="0" err="1"/>
              <a:t>ny</a:t>
            </a:r>
            <a:r>
              <a:rPr lang="en-US" sz="1400" dirty="0"/>
              <a:t> </a:t>
            </a:r>
            <a:r>
              <a:rPr lang="en-US" sz="1400" dirty="0" err="1"/>
              <a:t>informasjonsteknologi</a:t>
            </a:r>
            <a:r>
              <a:rPr lang="en-US" sz="1400" dirty="0"/>
              <a:t>, </a:t>
            </a:r>
            <a:r>
              <a:rPr lang="en-US" sz="1400" dirty="0" err="1"/>
              <a:t>samarbeid</a:t>
            </a:r>
            <a:r>
              <a:rPr lang="en-US" sz="1400" dirty="0"/>
              <a:t> </a:t>
            </a:r>
            <a:r>
              <a:rPr lang="en-US" sz="1400" dirty="0" err="1"/>
              <a:t>og</a:t>
            </a:r>
            <a:r>
              <a:rPr lang="en-US" sz="1400" dirty="0"/>
              <a:t> </a:t>
            </a:r>
            <a:r>
              <a:rPr lang="en-US" sz="1400" dirty="0" err="1"/>
              <a:t>medborgerskap</a:t>
            </a:r>
            <a:r>
              <a:rPr lang="en-US" sz="1400" dirty="0"/>
              <a:t>) </a:t>
            </a:r>
            <a:r>
              <a:rPr lang="nb-NO" sz="1800" dirty="0"/>
              <a:t>.</a:t>
            </a:r>
          </a:p>
          <a:p>
            <a:pPr lvl="0"/>
            <a:r>
              <a:rPr lang="nb-NO" sz="1800" dirty="0"/>
              <a:t>Alle barnehageansatte og barnehagemyndighets kompetanse skal økes gjennom kollektiv og samordnet kompetanseutvikling i profesjonelle læringsfellesskap</a:t>
            </a:r>
          </a:p>
          <a:p>
            <a:pPr lvl="0"/>
            <a:r>
              <a:rPr lang="nb-NO" sz="1800" dirty="0"/>
              <a:t>Ulike kartleggingsresultater og andre data skal brukes aktivt på alle nivå i utdanningssystemet for å forbedre den pedagogiske praksis.</a:t>
            </a:r>
          </a:p>
          <a:p>
            <a:pPr lvl="0"/>
            <a:r>
              <a:rPr lang="nb-NO" sz="1800" dirty="0"/>
              <a:t>Styrende myndigheter, forvaltningen, høyere utdanning og interesseorganisasjoner har et nærmere og mer forpliktende samarbeid.</a:t>
            </a:r>
          </a:p>
          <a:p>
            <a:pPr lvl="0"/>
            <a:endParaRPr lang="nb-NO" dirty="0"/>
          </a:p>
          <a:p>
            <a:endParaRPr lang="nb-NO" dirty="0"/>
          </a:p>
        </p:txBody>
      </p:sp>
      <p:sp>
        <p:nvSpPr>
          <p:cNvPr id="4" name="Plassholder for bunntekst 3"/>
          <p:cNvSpPr>
            <a:spLocks noGrp="1"/>
          </p:cNvSpPr>
          <p:nvPr>
            <p:ph type="ftr" sz="quarter" idx="4294967295"/>
          </p:nvPr>
        </p:nvSpPr>
        <p:spPr>
          <a:xfrm>
            <a:off x="6057900" y="4857750"/>
            <a:ext cx="1600200" cy="285750"/>
          </a:xfrm>
          <a:prstGeom prst="rect">
            <a:avLst/>
          </a:prstGeom>
        </p:spPr>
        <p:txBody>
          <a:bodyPr/>
          <a:lstStyle/>
          <a:p>
            <a:pPr>
              <a:defRPr/>
            </a:pPr>
            <a:r>
              <a:rPr lang="nb-NO"/>
              <a:t>www.sepu.no</a:t>
            </a:r>
          </a:p>
        </p:txBody>
      </p:sp>
    </p:spTree>
    <p:extLst>
      <p:ext uri="{BB962C8B-B14F-4D97-AF65-F5344CB8AC3E}">
        <p14:creationId xmlns:p14="http://schemas.microsoft.com/office/powerpoint/2010/main" val="423564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Kartleggingsundersøkelser</a:t>
            </a:r>
          </a:p>
        </p:txBody>
      </p:sp>
      <p:sp>
        <p:nvSpPr>
          <p:cNvPr id="3" name="Plassholder for innhold 2"/>
          <p:cNvSpPr>
            <a:spLocks noGrp="1"/>
          </p:cNvSpPr>
          <p:nvPr>
            <p:ph idx="1"/>
          </p:nvPr>
        </p:nvSpPr>
        <p:spPr>
          <a:xfrm>
            <a:off x="323528" y="984460"/>
            <a:ext cx="8568952" cy="3891545"/>
          </a:xfrm>
        </p:spPr>
        <p:txBody>
          <a:bodyPr>
            <a:normAutofit/>
          </a:bodyPr>
          <a:lstStyle/>
          <a:p>
            <a:r>
              <a:rPr lang="nb-NO" altLang="nb-NO" sz="2100" dirty="0">
                <a:latin typeface="Calibri" panose="020F0502020204030204" pitchFamily="34" charset="0"/>
              </a:rPr>
              <a:t>Senter for praksisrettet utdanningsforskning (</a:t>
            </a:r>
            <a:r>
              <a:rPr lang="nb-NO" altLang="nb-NO" sz="2100" dirty="0" err="1">
                <a:latin typeface="Calibri" panose="020F0502020204030204" pitchFamily="34" charset="0"/>
              </a:rPr>
              <a:t>SePU</a:t>
            </a:r>
            <a:r>
              <a:rPr lang="nb-NO" altLang="nb-NO" sz="2100" dirty="0">
                <a:latin typeface="Calibri" panose="020F0502020204030204" pitchFamily="34" charset="0"/>
              </a:rPr>
              <a:t>) har ansvaret for gjennomføring av </a:t>
            </a:r>
            <a:r>
              <a:rPr lang="nb-NO" sz="2100" dirty="0">
                <a:latin typeface="Calibri" panose="020F0502020204030204" pitchFamily="34" charset="0"/>
                <a:cs typeface="Tahoma" charset="0"/>
              </a:rPr>
              <a:t>tre kartleggingsundersøkelser i løpet av prosjektperioden 2017 - 2021. </a:t>
            </a:r>
          </a:p>
          <a:p>
            <a:r>
              <a:rPr lang="nb-NO" sz="2100" dirty="0">
                <a:latin typeface="Calibri" panose="020F0502020204030204" pitchFamily="34" charset="0"/>
                <a:cs typeface="Tahoma" charset="0"/>
              </a:rPr>
              <a:t>Hensikten med undersøkelsene er å kunne videreutvikle barnehagens pedagogiske praksis blant annet på bakgrunn av forskningsbaserte data.</a:t>
            </a:r>
          </a:p>
          <a:p>
            <a:pPr lvl="1"/>
            <a:r>
              <a:rPr lang="nb-NO" sz="1800" dirty="0">
                <a:latin typeface="Calibri" panose="020F0502020204030204" pitchFamily="34" charset="0"/>
                <a:cs typeface="Tahoma" charset="0"/>
              </a:rPr>
              <a:t>Den første gjennomføres høst 2017 i perioden 16/10 - 30/11 og har til hensikt å gi et bilde av viktige områder ved barnehagen som bidrar til barnas trivsel, læring og utvikling.</a:t>
            </a:r>
          </a:p>
          <a:p>
            <a:pPr lvl="1"/>
            <a:r>
              <a:rPr lang="nb-NO" sz="1800" dirty="0">
                <a:latin typeface="Calibri" panose="020F0502020204030204" pitchFamily="34" charset="0"/>
                <a:cs typeface="Tahoma" charset="0"/>
              </a:rPr>
              <a:t>Den andre og tredje gjennomføres høsten 2019 og 2021 og her kan barnehagen se den utvikling som har skjedd.</a:t>
            </a:r>
            <a:endParaRPr lang="nb-NO" sz="1350" dirty="0">
              <a:latin typeface="Calibri" panose="020F0502020204030204" pitchFamily="34" charset="0"/>
              <a:cs typeface="Tahoma" charset="0"/>
            </a:endParaRPr>
          </a:p>
          <a:p>
            <a:endParaRPr lang="nb-NO" dirty="0"/>
          </a:p>
        </p:txBody>
      </p:sp>
      <p:sp>
        <p:nvSpPr>
          <p:cNvPr id="4" name="Plassholder for bunntekst 3"/>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204605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1412081" y="269081"/>
            <a:ext cx="6172200" cy="481013"/>
          </a:xfrm>
        </p:spPr>
        <p:txBody>
          <a:bodyPr>
            <a:noAutofit/>
          </a:bodyPr>
          <a:lstStyle/>
          <a:p>
            <a:r>
              <a:rPr lang="nb-NO" sz="3200" dirty="0">
                <a:latin typeface="Calibri" panose="020F0502020204030204" pitchFamily="34" charset="0"/>
                <a:cs typeface="Tahoma" charset="0"/>
              </a:rPr>
              <a:t>Kartleggingsundersøkelse forts… </a:t>
            </a:r>
          </a:p>
        </p:txBody>
      </p:sp>
      <p:sp>
        <p:nvSpPr>
          <p:cNvPr id="16387" name="Plassholder for innhold 2"/>
          <p:cNvSpPr>
            <a:spLocks noGrp="1"/>
          </p:cNvSpPr>
          <p:nvPr>
            <p:ph idx="1"/>
          </p:nvPr>
        </p:nvSpPr>
        <p:spPr>
          <a:xfrm>
            <a:off x="467544" y="1312924"/>
            <a:ext cx="8496944" cy="3569234"/>
          </a:xfrm>
        </p:spPr>
        <p:txBody>
          <a:bodyPr/>
          <a:lstStyle/>
          <a:p>
            <a:r>
              <a:rPr lang="nb-NO" sz="2400" dirty="0">
                <a:latin typeface="Calibri" panose="020F0502020204030204" pitchFamily="34" charset="0"/>
                <a:cs typeface="Tahoma" charset="0"/>
              </a:rPr>
              <a:t>Den enkelte barnehage får resultater 3. januar 2018 på en rekke sentrale områder tilknyttet:</a:t>
            </a:r>
          </a:p>
          <a:p>
            <a:pPr lvl="1"/>
            <a:r>
              <a:rPr lang="nb-NO" sz="2000" dirty="0">
                <a:latin typeface="Calibri" panose="020F0502020204030204" pitchFamily="34" charset="0"/>
                <a:cs typeface="Tahoma" charset="0"/>
              </a:rPr>
              <a:t>Barnas  vurdering av egen trivsel og relasjoner til voksne og barn</a:t>
            </a:r>
          </a:p>
          <a:p>
            <a:pPr lvl="1"/>
            <a:r>
              <a:rPr lang="nb-NO" sz="2000" dirty="0">
                <a:latin typeface="Calibri" panose="020F0502020204030204" pitchFamily="34" charset="0"/>
                <a:cs typeface="Tahoma" charset="0"/>
              </a:rPr>
              <a:t>Pedagogisk leders vurdering av barnas sosiale, språklige og motoriske ferdigheter</a:t>
            </a:r>
          </a:p>
          <a:p>
            <a:pPr lvl="1"/>
            <a:r>
              <a:rPr lang="nb-NO" sz="2000" dirty="0">
                <a:latin typeface="Calibri" panose="020F0502020204030204" pitchFamily="34" charset="0"/>
                <a:cs typeface="Tahoma" charset="0"/>
              </a:rPr>
              <a:t>De ansatte vurdering av egen arbeidsplass </a:t>
            </a:r>
          </a:p>
          <a:p>
            <a:pPr lvl="1"/>
            <a:r>
              <a:rPr lang="nb-NO" sz="2000" dirty="0">
                <a:latin typeface="Calibri" panose="020F0502020204030204" pitchFamily="34" charset="0"/>
                <a:cs typeface="Tahoma" charset="0"/>
              </a:rPr>
              <a:t>Foreldrenes vurdering av og samarbeidet med barnehagen</a:t>
            </a:r>
          </a:p>
          <a:p>
            <a:pPr lvl="1"/>
            <a:r>
              <a:rPr lang="nb-NO" sz="2000" dirty="0">
                <a:latin typeface="Calibri" panose="020F0502020204030204" pitchFamily="34" charset="0"/>
                <a:cs typeface="Tahoma" charset="0"/>
              </a:rPr>
              <a:t>Styrer/ledelsens vurdering av egen arbeidsplass og samarbeid med ansatte og barnehagemyndighet</a:t>
            </a:r>
          </a:p>
          <a:p>
            <a:endParaRPr lang="nb-NO" sz="1800" dirty="0">
              <a:latin typeface="Tahoma" charset="0"/>
              <a:cs typeface="Tahoma" charset="0"/>
            </a:endParaRPr>
          </a:p>
        </p:txBody>
      </p:sp>
      <p:sp>
        <p:nvSpPr>
          <p:cNvPr id="16388"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rgbClr val="FFFFFF"/>
                </a:solidFill>
              </a:rPr>
              <a:t>www.sepu.no</a:t>
            </a:r>
          </a:p>
        </p:txBody>
      </p:sp>
    </p:spTree>
    <p:extLst>
      <p:ext uri="{BB962C8B-B14F-4D97-AF65-F5344CB8AC3E}">
        <p14:creationId xmlns:p14="http://schemas.microsoft.com/office/powerpoint/2010/main" val="1870325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a:xfrm>
            <a:off x="287524" y="516136"/>
            <a:ext cx="8712968" cy="857250"/>
          </a:xfrm>
        </p:spPr>
        <p:txBody>
          <a:bodyPr>
            <a:normAutofit fontScale="90000"/>
          </a:bodyPr>
          <a:lstStyle/>
          <a:p>
            <a:pPr algn="l"/>
            <a:r>
              <a:rPr lang="nb-NO" sz="3200" dirty="0">
                <a:latin typeface="Calibri" panose="020F0502020204030204" pitchFamily="34" charset="0"/>
                <a:cs typeface="Tahoma" charset="0"/>
              </a:rPr>
              <a:t/>
            </a:r>
            <a:br>
              <a:rPr lang="nb-NO" sz="3200" dirty="0">
                <a:latin typeface="Calibri" panose="020F0502020204030204" pitchFamily="34" charset="0"/>
                <a:cs typeface="Tahoma" charset="0"/>
              </a:rPr>
            </a:br>
            <a:r>
              <a:rPr lang="nb-NO" sz="3200" dirty="0">
                <a:latin typeface="Calibri" panose="020F0502020204030204" pitchFamily="34" charset="0"/>
                <a:cs typeface="Tahoma" charset="0"/>
              </a:rPr>
              <a:t>          Arbeidsoppgave </a:t>
            </a:r>
            <a:r>
              <a:rPr lang="nb-NO" sz="3200" u="sng" dirty="0">
                <a:latin typeface="Calibri" panose="020F0502020204030204" pitchFamily="34" charset="0"/>
                <a:cs typeface="Tahoma" charset="0"/>
              </a:rPr>
              <a:t>før</a:t>
            </a:r>
            <a:r>
              <a:rPr lang="nb-NO" sz="3200" dirty="0">
                <a:latin typeface="Calibri" panose="020F0502020204030204" pitchFamily="34" charset="0"/>
                <a:cs typeface="Tahoma" charset="0"/>
              </a:rPr>
              <a:t> den 16.10.2017</a:t>
            </a:r>
            <a:br>
              <a:rPr lang="nb-NO" sz="3200" dirty="0">
                <a:latin typeface="Calibri" panose="020F0502020204030204" pitchFamily="34" charset="0"/>
                <a:cs typeface="Tahoma" charset="0"/>
              </a:rPr>
            </a:br>
            <a:r>
              <a:rPr lang="nb-NO" sz="1800" b="1" dirty="0">
                <a:latin typeface="Calibri" panose="020F0502020204030204" pitchFamily="34" charset="0"/>
                <a:cs typeface="Tahoma" charset="0"/>
              </a:rPr>
              <a:t>Infoskriv: </a:t>
            </a:r>
            <a:r>
              <a:rPr lang="nb-NO" sz="1800" dirty="0"/>
              <a:t>Informasjon om barns deltakelse i spørreundersøkelsen og samtykkeerklæring</a:t>
            </a:r>
            <a:r>
              <a:rPr lang="nb-NO" dirty="0"/>
              <a:t/>
            </a:r>
            <a:br>
              <a:rPr lang="nb-NO" dirty="0"/>
            </a:br>
            <a:endParaRPr lang="nb-NO" sz="4800" dirty="0">
              <a:latin typeface="Tahoma" charset="0"/>
              <a:cs typeface="Tahoma" charset="0"/>
            </a:endParaRPr>
          </a:p>
        </p:txBody>
      </p:sp>
      <p:sp>
        <p:nvSpPr>
          <p:cNvPr id="3" name="Plassholder for innhold 2"/>
          <p:cNvSpPr>
            <a:spLocks noGrp="1"/>
          </p:cNvSpPr>
          <p:nvPr>
            <p:ph idx="1"/>
          </p:nvPr>
        </p:nvSpPr>
        <p:spPr>
          <a:xfrm>
            <a:off x="395536" y="1373386"/>
            <a:ext cx="8496944" cy="3508772"/>
          </a:xfrm>
        </p:spPr>
        <p:txBody>
          <a:bodyPr>
            <a:normAutofit lnSpcReduction="10000"/>
          </a:bodyPr>
          <a:lstStyle/>
          <a:p>
            <a:r>
              <a:rPr lang="nb-NO" sz="2200" dirty="0">
                <a:solidFill>
                  <a:schemeClr val="tx1"/>
                </a:solidFill>
                <a:latin typeface="Tahoma" charset="0"/>
                <a:cs typeface="Tahoma" charset="0"/>
              </a:rPr>
              <a:t>I forbindelse med gjennomføringen av kartleggingsundersøkelsen for barna, får alle foresatte skriftlig informasjon om barneundersøkelsen og en samtykkeerklæring som signeres og returneres til barnehagen dersom barnet skal delta. </a:t>
            </a:r>
          </a:p>
          <a:p>
            <a:r>
              <a:rPr lang="nb-NO" sz="2200" dirty="0">
                <a:solidFill>
                  <a:schemeClr val="tx1"/>
                </a:solidFill>
                <a:latin typeface="Tahoma" charset="0"/>
                <a:cs typeface="Tahoma" charset="0"/>
              </a:rPr>
              <a:t>Ingen barn får delta i undersøkelsen uten at barnehagen har mottatt samtykke fra foresatte. </a:t>
            </a:r>
          </a:p>
          <a:p>
            <a:r>
              <a:rPr lang="nb-NO" sz="2200" dirty="0">
                <a:solidFill>
                  <a:schemeClr val="tx1"/>
                </a:solidFill>
                <a:latin typeface="Tahoma" charset="0"/>
                <a:cs typeface="Tahoma" charset="0"/>
              </a:rPr>
              <a:t>Ordlyden i samtykkeskjema er bestemt av nasjonale myndigheter og kan ikke endres.</a:t>
            </a:r>
          </a:p>
          <a:p>
            <a:r>
              <a:rPr lang="nb-NO" sz="2200" b="1" i="1" dirty="0">
                <a:solidFill>
                  <a:schemeClr val="tx1"/>
                </a:solidFill>
                <a:latin typeface="Tahoma" charset="0"/>
                <a:cs typeface="Tahoma" charset="0"/>
              </a:rPr>
              <a:t>Samtykkeerklæringene arkiveres i barnehagen</a:t>
            </a:r>
            <a:endParaRPr lang="nb-NO" sz="2200" dirty="0">
              <a:latin typeface="Tahoma" charset="0"/>
              <a:cs typeface="Tahoma" charset="0"/>
            </a:endParaRPr>
          </a:p>
          <a:p>
            <a:endParaRPr lang="nb-NO" dirty="0">
              <a:latin typeface="Tahoma" charset="0"/>
              <a:cs typeface="Tahoma" charset="0"/>
            </a:endParaRPr>
          </a:p>
        </p:txBody>
      </p:sp>
      <p:sp>
        <p:nvSpPr>
          <p:cNvPr id="22532"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dirty="0" err="1">
                <a:solidFill>
                  <a:srgbClr val="FFFFFF"/>
                </a:solidFill>
              </a:rPr>
              <a:t>www.sepu.no</a:t>
            </a:r>
            <a:endParaRPr lang="nb-NO" sz="900" dirty="0">
              <a:solidFill>
                <a:srgbClr val="FFFFFF"/>
              </a:solidFill>
            </a:endParaRPr>
          </a:p>
        </p:txBody>
      </p:sp>
    </p:spTree>
    <p:extLst>
      <p:ext uri="{BB962C8B-B14F-4D97-AF65-F5344CB8AC3E}">
        <p14:creationId xmlns:p14="http://schemas.microsoft.com/office/powerpoint/2010/main" val="4294686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tel 1"/>
          <p:cNvSpPr>
            <a:spLocks noGrp="1"/>
          </p:cNvSpPr>
          <p:nvPr>
            <p:ph type="title"/>
          </p:nvPr>
        </p:nvSpPr>
        <p:spPr/>
        <p:txBody>
          <a:bodyPr>
            <a:normAutofit/>
          </a:bodyPr>
          <a:lstStyle/>
          <a:p>
            <a:r>
              <a:rPr lang="nb-NO" sz="2800" dirty="0">
                <a:latin typeface="Calibri" panose="020F0502020204030204" pitchFamily="34" charset="0"/>
                <a:cs typeface="Tahoma" charset="0"/>
              </a:rPr>
              <a:t>Samtykkeerklæringen</a:t>
            </a:r>
          </a:p>
        </p:txBody>
      </p:sp>
      <p:sp>
        <p:nvSpPr>
          <p:cNvPr id="3" name="Plassholder for innhold 2"/>
          <p:cNvSpPr>
            <a:spLocks noGrp="1"/>
          </p:cNvSpPr>
          <p:nvPr>
            <p:ph idx="1"/>
          </p:nvPr>
        </p:nvSpPr>
        <p:spPr/>
        <p:txBody>
          <a:bodyPr>
            <a:normAutofit fontScale="70000" lnSpcReduction="20000"/>
          </a:bodyPr>
          <a:lstStyle/>
          <a:p>
            <a:pPr marL="0" indent="0">
              <a:buNone/>
            </a:pPr>
            <a:r>
              <a:rPr lang="nb-NO" b="1" dirty="0">
                <a:solidFill>
                  <a:schemeClr val="tx1"/>
                </a:solidFill>
              </a:rPr>
              <a:t>Fyll ut og returner til barnehagen</a:t>
            </a:r>
            <a:endParaRPr lang="nb-NO" dirty="0">
              <a:solidFill>
                <a:schemeClr val="tx1"/>
              </a:solidFill>
            </a:endParaRPr>
          </a:p>
          <a:p>
            <a:pPr marL="0" indent="0">
              <a:buNone/>
            </a:pPr>
            <a:r>
              <a:rPr lang="nb-NO" dirty="0">
                <a:solidFill>
                  <a:schemeClr val="tx1"/>
                </a:solidFill>
              </a:rPr>
              <a:t> </a:t>
            </a:r>
          </a:p>
          <a:p>
            <a:pPr marL="0" indent="0">
              <a:buNone/>
            </a:pPr>
            <a:r>
              <a:rPr lang="nb-NO" dirty="0">
                <a:solidFill>
                  <a:schemeClr val="tx1"/>
                </a:solidFill>
              </a:rPr>
              <a:t>Jeg/vi samtykker i at vårt barn………………………………………………………….deltar i spørreundersøkelsen og at pedagogisk leder svarer på spørsmål om barnet i en egen undersøkelse.</a:t>
            </a:r>
          </a:p>
          <a:p>
            <a:pPr marL="0" indent="0">
              <a:buNone/>
            </a:pPr>
            <a:r>
              <a:rPr lang="nb-NO" dirty="0">
                <a:solidFill>
                  <a:schemeClr val="tx1"/>
                </a:solidFill>
              </a:rPr>
              <a:t> </a:t>
            </a:r>
          </a:p>
          <a:p>
            <a:pPr marL="0" indent="0">
              <a:buNone/>
            </a:pPr>
            <a:r>
              <a:rPr lang="nb-NO" dirty="0">
                <a:solidFill>
                  <a:schemeClr val="tx1"/>
                </a:solidFill>
              </a:rPr>
              <a:t> Underskrift:__________________________________________</a:t>
            </a:r>
          </a:p>
          <a:p>
            <a:pPr marL="0" indent="0">
              <a:buNone/>
            </a:pPr>
            <a:r>
              <a:rPr lang="nb-NO" dirty="0">
                <a:latin typeface="Tahoma" charset="0"/>
                <a:cs typeface="Tahoma" charset="0"/>
              </a:rPr>
              <a:t> </a:t>
            </a:r>
          </a:p>
          <a:p>
            <a:pPr marL="0" indent="0"/>
            <a:endParaRPr lang="nb-NO" dirty="0">
              <a:latin typeface="Tahoma" charset="0"/>
              <a:cs typeface="Tahoma" charset="0"/>
            </a:endParaRPr>
          </a:p>
        </p:txBody>
      </p:sp>
      <p:sp>
        <p:nvSpPr>
          <p:cNvPr id="23556"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rgbClr val="FFFFFF"/>
                </a:solidFill>
              </a:rPr>
              <a:t>www.sepu.no</a:t>
            </a:r>
          </a:p>
        </p:txBody>
      </p:sp>
    </p:spTree>
    <p:extLst>
      <p:ext uri="{BB962C8B-B14F-4D97-AF65-F5344CB8AC3E}">
        <p14:creationId xmlns:p14="http://schemas.microsoft.com/office/powerpoint/2010/main" val="3536410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p:cNvSpPr>
            <a:spLocks noGrp="1"/>
          </p:cNvSpPr>
          <p:nvPr>
            <p:ph type="title"/>
          </p:nvPr>
        </p:nvSpPr>
        <p:spPr/>
        <p:txBody>
          <a:bodyPr>
            <a:normAutofit/>
          </a:bodyPr>
          <a:lstStyle/>
          <a:p>
            <a:r>
              <a:rPr lang="nb-NO" sz="3200" dirty="0">
                <a:latin typeface="Tahoma" charset="0"/>
                <a:cs typeface="Tahoma" charset="0"/>
              </a:rPr>
              <a:t>Forberedelser </a:t>
            </a:r>
            <a:r>
              <a:rPr lang="nb-NO" sz="3200" u="sng" dirty="0">
                <a:latin typeface="Tahoma" charset="0"/>
                <a:cs typeface="Tahoma" charset="0"/>
              </a:rPr>
              <a:t>fra og med </a:t>
            </a:r>
            <a:r>
              <a:rPr lang="nb-NO" sz="3200" dirty="0">
                <a:latin typeface="Tahoma" charset="0"/>
                <a:cs typeface="Tahoma" charset="0"/>
              </a:rPr>
              <a:t>den 16.10.17</a:t>
            </a:r>
            <a:br>
              <a:rPr lang="nb-NO" sz="3200" dirty="0">
                <a:latin typeface="Tahoma" charset="0"/>
                <a:cs typeface="Tahoma" charset="0"/>
              </a:rPr>
            </a:br>
            <a:r>
              <a:rPr lang="nb-NO" sz="1800" b="1" dirty="0">
                <a:latin typeface="Calibri" panose="020F0502020204030204" pitchFamily="34" charset="0"/>
                <a:cs typeface="Tahoma" charset="0"/>
              </a:rPr>
              <a:t>Infoskriv: </a:t>
            </a:r>
            <a:r>
              <a:rPr lang="nb-NO" sz="1800" dirty="0"/>
              <a:t>Informasjon om spørreundersøkelsen. Til koordinator</a:t>
            </a:r>
            <a:endParaRPr lang="nb-NO" sz="1800" dirty="0">
              <a:latin typeface="Tahoma" charset="0"/>
              <a:cs typeface="Tahoma" charset="0"/>
            </a:endParaRPr>
          </a:p>
        </p:txBody>
      </p:sp>
      <p:sp>
        <p:nvSpPr>
          <p:cNvPr id="18435" name="Plassholder for innhold 2"/>
          <p:cNvSpPr>
            <a:spLocks noGrp="1"/>
          </p:cNvSpPr>
          <p:nvPr>
            <p:ph idx="1"/>
          </p:nvPr>
        </p:nvSpPr>
        <p:spPr>
          <a:xfrm>
            <a:off x="611560" y="1063228"/>
            <a:ext cx="8291264" cy="3882629"/>
          </a:xfrm>
        </p:spPr>
        <p:txBody>
          <a:bodyPr>
            <a:normAutofit fontScale="77500" lnSpcReduction="20000"/>
          </a:bodyPr>
          <a:lstStyle/>
          <a:p>
            <a:r>
              <a:rPr lang="nb-NO" dirty="0">
                <a:latin typeface="Tahoma" charset="0"/>
                <a:cs typeface="Tahoma" charset="0"/>
              </a:rPr>
              <a:t>Hver barnehage må ha en person (styrer/koordinator) som administrerer arbeidet med undersøkelsene. </a:t>
            </a:r>
          </a:p>
          <a:p>
            <a:r>
              <a:rPr lang="nb-NO" dirty="0">
                <a:latin typeface="Tahoma" charset="0"/>
                <a:cs typeface="Tahoma" charset="0"/>
              </a:rPr>
              <a:t>Den dagen undersøkelsen åpner (16.10) vil koordinator motta en e-post med lenke til en internettportal (bestillingsportal), samt brukernavn og passord til portalen.</a:t>
            </a:r>
          </a:p>
          <a:p>
            <a:r>
              <a:rPr lang="nb-NO" dirty="0">
                <a:latin typeface="Tahoma" charset="0"/>
                <a:cs typeface="Tahoma" charset="0"/>
              </a:rPr>
              <a:t>Her skal koordinator opprette brukernavn (unik kode) til alle informanter, barn, </a:t>
            </a:r>
            <a:r>
              <a:rPr lang="nb-NO" dirty="0" err="1">
                <a:latin typeface="Tahoma" charset="0"/>
                <a:cs typeface="Tahoma" charset="0"/>
              </a:rPr>
              <a:t>ped.leder</a:t>
            </a:r>
            <a:r>
              <a:rPr lang="nb-NO" dirty="0">
                <a:latin typeface="Tahoma" charset="0"/>
                <a:cs typeface="Tahoma" charset="0"/>
              </a:rPr>
              <a:t>, ansatte, foreldre og leder. </a:t>
            </a:r>
          </a:p>
          <a:p>
            <a:r>
              <a:rPr lang="nb-NO" dirty="0">
                <a:latin typeface="Tahoma" charset="0"/>
                <a:cs typeface="Tahoma" charset="0"/>
              </a:rPr>
              <a:t>Brukerveiledning for bruk av administrasjonsportalen er tilgjengelig i selve portalen. </a:t>
            </a:r>
          </a:p>
          <a:p>
            <a:endParaRPr lang="nb-NO" dirty="0">
              <a:latin typeface="Tahoma" charset="0"/>
              <a:cs typeface="Tahoma" charset="0"/>
            </a:endParaRPr>
          </a:p>
        </p:txBody>
      </p:sp>
      <p:sp>
        <p:nvSpPr>
          <p:cNvPr id="18436"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Tree>
    <p:extLst>
      <p:ext uri="{BB962C8B-B14F-4D97-AF65-F5344CB8AC3E}">
        <p14:creationId xmlns:p14="http://schemas.microsoft.com/office/powerpoint/2010/main" val="3410332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p:cNvSpPr>
            <a:spLocks noGrp="1"/>
          </p:cNvSpPr>
          <p:nvPr>
            <p:ph type="title"/>
          </p:nvPr>
        </p:nvSpPr>
        <p:spPr>
          <a:xfrm>
            <a:off x="457200" y="205978"/>
            <a:ext cx="8507288" cy="857250"/>
          </a:xfrm>
        </p:spPr>
        <p:txBody>
          <a:bodyPr>
            <a:noAutofit/>
          </a:bodyPr>
          <a:lstStyle/>
          <a:p>
            <a:pPr algn="l"/>
            <a:r>
              <a:rPr lang="nb-NO" sz="2400" dirty="0">
                <a:latin typeface="Tahoma" charset="0"/>
                <a:cs typeface="Tahoma" charset="0"/>
              </a:rPr>
              <a:t>Forberedelse barn, pedagogisk leder og 4. – 5 åringsforeldre</a:t>
            </a:r>
            <a:r>
              <a:rPr lang="nb-NO" sz="3200" dirty="0">
                <a:latin typeface="Tahoma" charset="0"/>
                <a:cs typeface="Tahoma" charset="0"/>
              </a:rPr>
              <a:t> </a:t>
            </a:r>
            <a:r>
              <a:rPr lang="nb-NO" sz="2400" dirty="0">
                <a:latin typeface="Tahoma" charset="0"/>
                <a:cs typeface="Tahoma" charset="0"/>
              </a:rPr>
              <a:t>undersøkelser</a:t>
            </a:r>
            <a:endParaRPr lang="nb-NO" sz="3200" dirty="0">
              <a:latin typeface="Tahoma" charset="0"/>
              <a:cs typeface="Tahoma" charset="0"/>
            </a:endParaRPr>
          </a:p>
        </p:txBody>
      </p:sp>
      <p:sp>
        <p:nvSpPr>
          <p:cNvPr id="19459" name="Plassholder for innhold 2"/>
          <p:cNvSpPr>
            <a:spLocks noGrp="1"/>
          </p:cNvSpPr>
          <p:nvPr>
            <p:ph idx="1"/>
          </p:nvPr>
        </p:nvSpPr>
        <p:spPr/>
        <p:txBody>
          <a:bodyPr>
            <a:normAutofit fontScale="62500" lnSpcReduction="20000"/>
          </a:bodyPr>
          <a:lstStyle/>
          <a:p>
            <a:r>
              <a:rPr lang="nb-NO" dirty="0">
                <a:latin typeface="Tahoma" charset="0"/>
                <a:cs typeface="Tahoma" charset="0"/>
              </a:rPr>
              <a:t>Koordinator skal logge seg inn i administrasjonsportalen og registrere alle 4 og 5 åringer </a:t>
            </a:r>
            <a:r>
              <a:rPr lang="nb-NO" u="sng" dirty="0">
                <a:latin typeface="Tahoma" charset="0"/>
                <a:cs typeface="Tahoma" charset="0"/>
              </a:rPr>
              <a:t>totalt</a:t>
            </a:r>
            <a:r>
              <a:rPr lang="nb-NO" dirty="0">
                <a:latin typeface="Tahoma" charset="0"/>
                <a:cs typeface="Tahoma" charset="0"/>
              </a:rPr>
              <a:t> og deretter bestille brukernavn til det antall barn som har </a:t>
            </a:r>
            <a:r>
              <a:rPr lang="nb-NO" u="sng" dirty="0">
                <a:latin typeface="Tahoma" charset="0"/>
                <a:cs typeface="Tahoma" charset="0"/>
              </a:rPr>
              <a:t>samtykke</a:t>
            </a:r>
            <a:r>
              <a:rPr lang="nb-NO" dirty="0">
                <a:latin typeface="Tahoma" charset="0"/>
                <a:cs typeface="Tahoma" charset="0"/>
              </a:rPr>
              <a:t> om å kunne delta. </a:t>
            </a:r>
          </a:p>
          <a:p>
            <a:r>
              <a:rPr lang="nb-NO" dirty="0">
                <a:latin typeface="Tahoma" charset="0"/>
                <a:cs typeface="Tahoma" charset="0"/>
              </a:rPr>
              <a:t>Når dette er registrert vil koordinator få ut 3 ark (flettebrev), ett med barnets brukernavn (eks. </a:t>
            </a:r>
            <a:r>
              <a:rPr lang="nb-NO" b="1" dirty="0">
                <a:latin typeface="Tahoma" charset="0"/>
                <a:cs typeface="Tahoma" charset="0"/>
              </a:rPr>
              <a:t>B</a:t>
            </a:r>
            <a:r>
              <a:rPr lang="nb-NO" dirty="0">
                <a:latin typeface="Tahoma" charset="0"/>
                <a:cs typeface="Tahoma" charset="0"/>
              </a:rPr>
              <a:t>12345) et pedagogiskleder brukernavn (</a:t>
            </a:r>
            <a:r>
              <a:rPr lang="nb-NO" b="1" dirty="0">
                <a:latin typeface="Tahoma" charset="0"/>
                <a:cs typeface="Tahoma" charset="0"/>
              </a:rPr>
              <a:t>P</a:t>
            </a:r>
            <a:r>
              <a:rPr lang="nb-NO" dirty="0">
                <a:latin typeface="Tahoma" charset="0"/>
                <a:cs typeface="Tahoma" charset="0"/>
              </a:rPr>
              <a:t>12345) og et foreldrebrukernavn (</a:t>
            </a:r>
            <a:r>
              <a:rPr lang="nb-NO" b="1" dirty="0">
                <a:latin typeface="Tahoma" charset="0"/>
                <a:cs typeface="Tahoma" charset="0"/>
              </a:rPr>
              <a:t>F</a:t>
            </a:r>
            <a:r>
              <a:rPr lang="nb-NO" dirty="0">
                <a:latin typeface="Tahoma" charset="0"/>
                <a:cs typeface="Tahoma" charset="0"/>
              </a:rPr>
              <a:t>12345).</a:t>
            </a:r>
          </a:p>
          <a:p>
            <a:r>
              <a:rPr lang="nb-NO" dirty="0">
                <a:latin typeface="Tahoma" charset="0"/>
                <a:cs typeface="Tahoma" charset="0"/>
              </a:rPr>
              <a:t>Flettebrevene skal deles ut til den enkelte informant når den skal gjennomføre undersøkelsen, her står link til hvor de skal gjennomføre undersøkelsen og deres brukernavn.</a:t>
            </a:r>
          </a:p>
          <a:p>
            <a:r>
              <a:rPr lang="nb-NO" dirty="0">
                <a:latin typeface="Tahoma" charset="0"/>
                <a:cs typeface="Tahoma" charset="0"/>
              </a:rPr>
              <a:t>Lagre </a:t>
            </a:r>
            <a:r>
              <a:rPr lang="nb-NO" dirty="0" err="1">
                <a:latin typeface="Tahoma" charset="0"/>
                <a:cs typeface="Tahoma" charset="0"/>
              </a:rPr>
              <a:t>Excellisten</a:t>
            </a:r>
            <a:r>
              <a:rPr lang="nb-NO" dirty="0">
                <a:latin typeface="Tahoma" charset="0"/>
                <a:cs typeface="Tahoma" charset="0"/>
              </a:rPr>
              <a:t> med full oversikt over alle brukernavnene og sett deretter inn navnet på barnet, </a:t>
            </a:r>
            <a:r>
              <a:rPr lang="nb-NO" dirty="0" err="1">
                <a:latin typeface="Tahoma" charset="0"/>
                <a:cs typeface="Tahoma" charset="0"/>
              </a:rPr>
              <a:t>ped</a:t>
            </a:r>
            <a:r>
              <a:rPr lang="nb-NO" dirty="0">
                <a:latin typeface="Tahoma" charset="0"/>
                <a:cs typeface="Tahoma" charset="0"/>
              </a:rPr>
              <a:t> leder og foreldre i egne kolonner.</a:t>
            </a:r>
          </a:p>
          <a:p>
            <a:endParaRPr lang="nb-NO" dirty="0">
              <a:latin typeface="Tahoma" charset="0"/>
              <a:cs typeface="Tahoma" charset="0"/>
            </a:endParaRPr>
          </a:p>
        </p:txBody>
      </p:sp>
      <p:sp>
        <p:nvSpPr>
          <p:cNvPr id="19460"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Tree>
    <p:extLst>
      <p:ext uri="{BB962C8B-B14F-4D97-AF65-F5344CB8AC3E}">
        <p14:creationId xmlns:p14="http://schemas.microsoft.com/office/powerpoint/2010/main" val="1321309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p:txBody>
          <a:bodyPr/>
          <a:lstStyle/>
          <a:p>
            <a:r>
              <a:rPr lang="nb-NO">
                <a:latin typeface="Tahoma" charset="0"/>
                <a:cs typeface="Tahoma" charset="0"/>
              </a:rPr>
              <a:t>Excellisten</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53616267"/>
              </p:ext>
            </p:extLst>
          </p:nvPr>
        </p:nvGraphicFramePr>
        <p:xfrm>
          <a:off x="1412081" y="1201342"/>
          <a:ext cx="6445366" cy="685800"/>
        </p:xfrm>
        <a:graphic>
          <a:graphicData uri="http://schemas.openxmlformats.org/drawingml/2006/table">
            <a:tbl>
              <a:tblPr/>
              <a:tblGrid>
                <a:gridCol w="783655">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1413239">
                  <a:extLst>
                    <a:ext uri="{9D8B030D-6E8A-4147-A177-3AD203B41FA5}">
                      <a16:colId xmlns:a16="http://schemas.microsoft.com/office/drawing/2014/main" xmlns="" val="20005"/>
                    </a:ext>
                  </a:extLst>
                </a:gridCol>
              </a:tblGrid>
              <a:tr h="388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Elevens 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Elev brukernavn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dirty="0" err="1">
                          <a:ln>
                            <a:noFill/>
                          </a:ln>
                          <a:solidFill>
                            <a:srgbClr val="FFFFFF"/>
                          </a:solidFill>
                          <a:effectLst/>
                          <a:latin typeface="Tahoma" charset="0"/>
                          <a:ea typeface="ＭＳ Ｐゴシック" charset="0"/>
                          <a:cs typeface="Tahoma" charset="0"/>
                        </a:rPr>
                        <a:t>Ped</a:t>
                      </a:r>
                      <a:r>
                        <a:rPr kumimoji="0" lang="nb-NO" sz="1100" b="1" i="0" u="none" strike="noStrike" cap="none" normalizeH="0" baseline="0" dirty="0">
                          <a:ln>
                            <a:noFill/>
                          </a:ln>
                          <a:solidFill>
                            <a:srgbClr val="FFFFFF"/>
                          </a:solidFill>
                          <a:effectLst/>
                          <a:latin typeface="Tahoma" charset="0"/>
                          <a:ea typeface="ＭＳ Ｐゴシック" charset="0"/>
                          <a:cs typeface="Tahoma" charset="0"/>
                        </a:rPr>
                        <a:t> leders 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dirty="0" err="1">
                          <a:ln>
                            <a:noFill/>
                          </a:ln>
                          <a:solidFill>
                            <a:srgbClr val="FFFFFF"/>
                          </a:solidFill>
                          <a:effectLst/>
                          <a:latin typeface="Tahoma" charset="0"/>
                          <a:ea typeface="ＭＳ Ｐゴシック" charset="0"/>
                          <a:cs typeface="Tahoma" charset="0"/>
                        </a:rPr>
                        <a:t>Ped</a:t>
                      </a:r>
                      <a:r>
                        <a:rPr kumimoji="0" lang="nb-NO" sz="1100" b="1" i="0" u="none" strike="noStrike" cap="none" normalizeH="0" baseline="0" dirty="0">
                          <a:ln>
                            <a:noFill/>
                          </a:ln>
                          <a:solidFill>
                            <a:srgbClr val="FFFFFF"/>
                          </a:solidFill>
                          <a:effectLst/>
                          <a:latin typeface="Tahoma" charset="0"/>
                          <a:ea typeface="ＭＳ Ｐゴシック" charset="0"/>
                          <a:cs typeface="Tahoma" charset="0"/>
                        </a:rPr>
                        <a:t> leders brukernavn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Foreldres 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Foreldres brukernavn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Tahoma" charset="0"/>
                          <a:ea typeface="ＭＳ Ｐゴシック" charset="0"/>
                          <a:cs typeface="Tahoma" charset="0"/>
                        </a:rPr>
                        <a:t>Ole Thu</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Tahoma" charset="0"/>
                          <a:ea typeface="ＭＳ Ｐゴシック" charset="0"/>
                          <a:cs typeface="Tahoma" charset="0"/>
                        </a:rPr>
                        <a:t>E12345</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Tahoma" charset="0"/>
                          <a:ea typeface="ＭＳ Ｐゴシック" charset="0"/>
                          <a:cs typeface="Tahoma" charset="0"/>
                        </a:rPr>
                        <a:t>Lise Olsen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Tahoma" charset="0"/>
                          <a:ea typeface="ＭＳ Ｐゴシック" charset="0"/>
                          <a:cs typeface="Tahoma" charset="0"/>
                        </a:rPr>
                        <a:t>P12345</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Tahoma" charset="0"/>
                          <a:ea typeface="ＭＳ Ｐゴシック" charset="0"/>
                          <a:cs typeface="Tahoma" charset="0"/>
                        </a:rPr>
                        <a:t>Kari Thu</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Tahoma" charset="0"/>
                          <a:ea typeface="ＭＳ Ｐゴシック" charset="0"/>
                          <a:cs typeface="Tahoma" charset="0"/>
                        </a:rPr>
                        <a:t>F12345</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bl>
          </a:graphicData>
        </a:graphic>
      </p:graphicFrame>
      <p:sp>
        <p:nvSpPr>
          <p:cNvPr id="20506"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
        <p:nvSpPr>
          <p:cNvPr id="20507" name="TekstSylinder 5"/>
          <p:cNvSpPr txBox="1">
            <a:spLocks noChangeArrowheads="1"/>
          </p:cNvSpPr>
          <p:nvPr/>
        </p:nvSpPr>
        <p:spPr bwMode="auto">
          <a:xfrm>
            <a:off x="1639491" y="2277667"/>
            <a:ext cx="5699522" cy="1338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bg2"/>
                </a:solidFill>
                <a:latin typeface="Tahoma" charset="0"/>
                <a:ea typeface="ＭＳ Ｐゴシック" charset="0"/>
                <a:cs typeface="Tahoma" charset="0"/>
              </a:defRPr>
            </a:lvl1pPr>
            <a:lvl2pPr>
              <a:defRPr sz="2800">
                <a:solidFill>
                  <a:schemeClr val="bg2"/>
                </a:solidFill>
                <a:latin typeface="Tahoma" charset="0"/>
                <a:ea typeface="Tahoma" charset="0"/>
                <a:cs typeface="Tahoma" charset="0"/>
              </a:defRPr>
            </a:lvl2pPr>
            <a:lvl3pPr>
              <a:defRPr sz="1400">
                <a:solidFill>
                  <a:schemeClr val="bg2"/>
                </a:solidFill>
                <a:latin typeface="Tahoma" charset="0"/>
                <a:ea typeface="Tahoma" charset="0"/>
                <a:cs typeface="Tahoma" charset="0"/>
              </a:defRPr>
            </a:lvl3pPr>
            <a:lvl4pPr>
              <a:defRPr sz="1400">
                <a:solidFill>
                  <a:schemeClr val="bg2"/>
                </a:solidFill>
                <a:latin typeface="Tahoma" charset="0"/>
                <a:ea typeface="Tahoma" charset="0"/>
                <a:cs typeface="Tahoma" charset="0"/>
              </a:defRPr>
            </a:lvl4pPr>
            <a:lvl5pPr>
              <a:defRPr sz="1400">
                <a:solidFill>
                  <a:schemeClr val="bg2"/>
                </a:solidFill>
                <a:latin typeface="Tahoma" charset="0"/>
                <a:ea typeface="Tahoma" charset="0"/>
                <a:cs typeface="Tahoma" charset="0"/>
              </a:defRPr>
            </a:lvl5pPr>
            <a:lvl6pPr eaLnBrk="0" hangingPunct="0">
              <a:buFont typeface="Tahoma" charset="0"/>
              <a:defRPr sz="1400">
                <a:solidFill>
                  <a:schemeClr val="bg2"/>
                </a:solidFill>
                <a:latin typeface="Tahoma" charset="0"/>
                <a:ea typeface="Tahoma" charset="0"/>
                <a:cs typeface="Tahoma" charset="0"/>
              </a:defRPr>
            </a:lvl6pPr>
            <a:lvl7pPr eaLnBrk="0" hangingPunct="0">
              <a:buFont typeface="Tahoma" charset="0"/>
              <a:defRPr sz="1400">
                <a:solidFill>
                  <a:schemeClr val="bg2"/>
                </a:solidFill>
                <a:latin typeface="Tahoma" charset="0"/>
                <a:ea typeface="Tahoma" charset="0"/>
                <a:cs typeface="Tahoma" charset="0"/>
              </a:defRPr>
            </a:lvl7pPr>
            <a:lvl8pPr eaLnBrk="0" hangingPunct="0">
              <a:buFont typeface="Tahoma" charset="0"/>
              <a:defRPr sz="1400">
                <a:solidFill>
                  <a:schemeClr val="bg2"/>
                </a:solidFill>
                <a:latin typeface="Tahoma" charset="0"/>
                <a:ea typeface="Tahoma" charset="0"/>
                <a:cs typeface="Tahoma" charset="0"/>
              </a:defRPr>
            </a:lvl8pPr>
            <a:lvl9pPr eaLnBrk="0" hangingPunct="0">
              <a:buFont typeface="Tahoma" charset="0"/>
              <a:defRPr sz="1400">
                <a:solidFill>
                  <a:schemeClr val="bg2"/>
                </a:solidFill>
                <a:latin typeface="Tahoma" charset="0"/>
                <a:ea typeface="Tahoma" charset="0"/>
                <a:cs typeface="Tahoma" charset="0"/>
              </a:defRPr>
            </a:lvl9pPr>
          </a:lstStyle>
          <a:p>
            <a:pPr marL="285750" indent="-285750" eaLnBrk="1" hangingPunct="1">
              <a:buFont typeface="Arial" panose="020B0604020202020204" pitchFamily="34" charset="0"/>
              <a:buChar char="•"/>
            </a:pPr>
            <a:r>
              <a:rPr lang="nb-NO" sz="1350" dirty="0">
                <a:solidFill>
                  <a:schemeClr val="tx1"/>
                </a:solidFill>
              </a:rPr>
              <a:t>Det er viktig at informasjonen med navn og brukernavn (</a:t>
            </a:r>
            <a:r>
              <a:rPr lang="nb-NO" sz="1350" dirty="0" err="1">
                <a:solidFill>
                  <a:schemeClr val="tx1"/>
                </a:solidFill>
              </a:rPr>
              <a:t>Excellisten</a:t>
            </a:r>
            <a:r>
              <a:rPr lang="nb-NO" sz="1350" dirty="0">
                <a:solidFill>
                  <a:schemeClr val="tx1"/>
                </a:solidFill>
              </a:rPr>
              <a:t>) oppbevares i barnehagen på et sikkert sted, fordi informantene kan trekke seg underveis og da må data slettes.</a:t>
            </a:r>
          </a:p>
          <a:p>
            <a:pPr marL="285750" indent="-285750" eaLnBrk="1" hangingPunct="1">
              <a:buFont typeface="Arial" panose="020B0604020202020204" pitchFamily="34" charset="0"/>
              <a:buChar char="•"/>
            </a:pPr>
            <a:r>
              <a:rPr lang="nb-NO" sz="1350" dirty="0">
                <a:solidFill>
                  <a:schemeClr val="tx1"/>
                </a:solidFill>
              </a:rPr>
              <a:t>Det betyr at denne </a:t>
            </a:r>
            <a:r>
              <a:rPr lang="nb-NO" sz="1350" dirty="0" err="1">
                <a:solidFill>
                  <a:schemeClr val="tx1"/>
                </a:solidFill>
              </a:rPr>
              <a:t>Excellisten</a:t>
            </a:r>
            <a:r>
              <a:rPr lang="nb-NO" sz="1350" dirty="0">
                <a:solidFill>
                  <a:schemeClr val="tx1"/>
                </a:solidFill>
              </a:rPr>
              <a:t> må oppbevares helt fram til 2021. </a:t>
            </a:r>
          </a:p>
          <a:p>
            <a:pPr eaLnBrk="1" hangingPunct="1"/>
            <a:endParaRPr lang="nb-NO" sz="1350" dirty="0">
              <a:solidFill>
                <a:schemeClr val="tx1"/>
              </a:solidFill>
            </a:endParaRPr>
          </a:p>
          <a:p>
            <a:pPr eaLnBrk="1" hangingPunct="1"/>
            <a:endParaRPr lang="nb-NO" sz="1350" dirty="0">
              <a:solidFill>
                <a:schemeClr val="tx1"/>
              </a:solidFill>
            </a:endParaRPr>
          </a:p>
        </p:txBody>
      </p:sp>
    </p:spTree>
    <p:extLst>
      <p:ext uri="{BB962C8B-B14F-4D97-AF65-F5344CB8AC3E}">
        <p14:creationId xmlns:p14="http://schemas.microsoft.com/office/powerpoint/2010/main" val="2160605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1"/>
          <p:cNvSpPr>
            <a:spLocks noGrp="1"/>
          </p:cNvSpPr>
          <p:nvPr>
            <p:ph type="title"/>
          </p:nvPr>
        </p:nvSpPr>
        <p:spPr/>
        <p:txBody>
          <a:bodyPr>
            <a:normAutofit/>
          </a:bodyPr>
          <a:lstStyle/>
          <a:p>
            <a:r>
              <a:rPr lang="nb-NO" sz="3200" dirty="0">
                <a:latin typeface="Tahoma" charset="0"/>
                <a:cs typeface="Tahoma" charset="0"/>
              </a:rPr>
              <a:t>Forberedelse forts…</a:t>
            </a:r>
          </a:p>
        </p:txBody>
      </p:sp>
      <p:sp>
        <p:nvSpPr>
          <p:cNvPr id="21507" name="Plassholder for innhold 2"/>
          <p:cNvSpPr>
            <a:spLocks noGrp="1"/>
          </p:cNvSpPr>
          <p:nvPr>
            <p:ph idx="1"/>
          </p:nvPr>
        </p:nvSpPr>
        <p:spPr/>
        <p:txBody>
          <a:bodyPr>
            <a:normAutofit fontScale="70000" lnSpcReduction="20000"/>
          </a:bodyPr>
          <a:lstStyle/>
          <a:p>
            <a:r>
              <a:rPr lang="nb-NO" dirty="0">
                <a:latin typeface="Tahoma" charset="0"/>
                <a:cs typeface="Tahoma" charset="0"/>
              </a:rPr>
              <a:t>Koordinator logger seg inn i administrasjonsportalen og registrere det antall </a:t>
            </a:r>
            <a:r>
              <a:rPr lang="nb-NO" u="sng" dirty="0">
                <a:latin typeface="Tahoma" charset="0"/>
                <a:cs typeface="Tahoma" charset="0"/>
              </a:rPr>
              <a:t>ansatte</a:t>
            </a:r>
            <a:r>
              <a:rPr lang="nb-NO" dirty="0">
                <a:latin typeface="Tahoma" charset="0"/>
                <a:cs typeface="Tahoma" charset="0"/>
              </a:rPr>
              <a:t>, </a:t>
            </a:r>
            <a:r>
              <a:rPr lang="nb-NO" u="sng" dirty="0">
                <a:latin typeface="Tahoma" charset="0"/>
                <a:cs typeface="Tahoma" charset="0"/>
              </a:rPr>
              <a:t>ledere</a:t>
            </a:r>
            <a:r>
              <a:rPr lang="nb-NO" dirty="0">
                <a:latin typeface="Tahoma" charset="0"/>
                <a:cs typeface="Tahoma" charset="0"/>
              </a:rPr>
              <a:t> og </a:t>
            </a:r>
            <a:r>
              <a:rPr lang="nb-NO" u="sng" dirty="0">
                <a:latin typeface="Tahoma" charset="0"/>
                <a:cs typeface="Tahoma" charset="0"/>
              </a:rPr>
              <a:t>foreldre</a:t>
            </a:r>
            <a:r>
              <a:rPr lang="nb-NO" dirty="0">
                <a:latin typeface="Tahoma" charset="0"/>
                <a:cs typeface="Tahoma" charset="0"/>
              </a:rPr>
              <a:t> til 1.- 2.- og 3 åringer på samme måte, men får ut her ett flettebrev pr informant. </a:t>
            </a:r>
          </a:p>
          <a:p>
            <a:r>
              <a:rPr lang="nb-NO" dirty="0">
                <a:latin typeface="Tahoma" charset="0"/>
                <a:cs typeface="Tahoma" charset="0"/>
              </a:rPr>
              <a:t>Deretter kobles navn og brukernavn til alle informanter i </a:t>
            </a:r>
            <a:r>
              <a:rPr lang="nb-NO" dirty="0" err="1">
                <a:latin typeface="Tahoma" charset="0"/>
                <a:cs typeface="Tahoma" charset="0"/>
              </a:rPr>
              <a:t>excel</a:t>
            </a:r>
            <a:r>
              <a:rPr lang="nb-NO" dirty="0">
                <a:latin typeface="Tahoma" charset="0"/>
                <a:cs typeface="Tahoma" charset="0"/>
              </a:rPr>
              <a:t> listen og lagres på et sikkert sted. Også her må vi ha tilgang dersom noen trekker seg underveis. </a:t>
            </a:r>
          </a:p>
          <a:p>
            <a:r>
              <a:rPr lang="nb-NO" dirty="0">
                <a:latin typeface="Tahoma" charset="0"/>
                <a:cs typeface="Tahoma" charset="0"/>
              </a:rPr>
              <a:t>I de neste to spørreundersøkelsene skal ansatte, ledere og delvis noen foreldre kunne bruke samme brukernavn. </a:t>
            </a:r>
          </a:p>
          <a:p>
            <a:r>
              <a:rPr lang="nb-NO" dirty="0">
                <a:latin typeface="Tahoma" charset="0"/>
                <a:cs typeface="Tahoma" charset="0"/>
              </a:rPr>
              <a:t>Spørreskjema: foreldre kan se spørsmål til barn og </a:t>
            </a:r>
            <a:r>
              <a:rPr lang="nb-NO" dirty="0" err="1">
                <a:latin typeface="Tahoma" charset="0"/>
                <a:cs typeface="Tahoma" charset="0"/>
              </a:rPr>
              <a:t>pedleder</a:t>
            </a:r>
            <a:endParaRPr lang="nb-NO" dirty="0">
              <a:latin typeface="Tahoma" charset="0"/>
              <a:cs typeface="Tahoma" charset="0"/>
            </a:endParaRPr>
          </a:p>
          <a:p>
            <a:endParaRPr lang="nb-NO" dirty="0">
              <a:latin typeface="Tahoma" charset="0"/>
              <a:cs typeface="Tahoma" charset="0"/>
            </a:endParaRPr>
          </a:p>
        </p:txBody>
      </p:sp>
      <p:sp>
        <p:nvSpPr>
          <p:cNvPr id="21508"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Tree>
    <p:extLst>
      <p:ext uri="{BB962C8B-B14F-4D97-AF65-F5344CB8AC3E}">
        <p14:creationId xmlns:p14="http://schemas.microsoft.com/office/powerpoint/2010/main" val="3554727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Gjennomføring av de ulike undersøkelsene</a:t>
            </a:r>
          </a:p>
        </p:txBody>
      </p:sp>
      <p:sp>
        <p:nvSpPr>
          <p:cNvPr id="3" name="Plassholder for innhold 2"/>
          <p:cNvSpPr>
            <a:spLocks noGrp="1"/>
          </p:cNvSpPr>
          <p:nvPr>
            <p:ph idx="1"/>
          </p:nvPr>
        </p:nvSpPr>
        <p:spPr/>
        <p:txBody>
          <a:bodyPr>
            <a:normAutofit fontScale="92500"/>
          </a:bodyPr>
          <a:lstStyle/>
          <a:p>
            <a:r>
              <a:rPr lang="nb-NO" dirty="0"/>
              <a:t>Koordinator må dele ut følgende til alle informanter før de skal gjennomføre undersøkelsen:</a:t>
            </a:r>
          </a:p>
          <a:p>
            <a:pPr lvl="1"/>
            <a:r>
              <a:rPr lang="nb-NO" dirty="0"/>
              <a:t>Informasjonsbrev om spørreundersøkelsen (dere fikk alle brev på mail 1.9.17)</a:t>
            </a:r>
          </a:p>
          <a:p>
            <a:pPr lvl="1"/>
            <a:r>
              <a:rPr lang="nb-NO" dirty="0"/>
              <a:t>Flettebrevet med link til hvor de skal gjennomføre undersøkelsen og brukernavnet sitt.</a:t>
            </a:r>
          </a:p>
          <a:p>
            <a:pPr lvl="1"/>
            <a:endParaRPr lang="nb-NO" dirty="0"/>
          </a:p>
        </p:txBody>
      </p:sp>
    </p:spTree>
    <p:extLst>
      <p:ext uri="{BB962C8B-B14F-4D97-AF65-F5344CB8AC3E}">
        <p14:creationId xmlns:p14="http://schemas.microsoft.com/office/powerpoint/2010/main" val="2293840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barna</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194490857"/>
              </p:ext>
            </p:extLst>
          </p:nvPr>
        </p:nvGraphicFramePr>
        <p:xfrm>
          <a:off x="1043608" y="1133278"/>
          <a:ext cx="5921894" cy="1988860"/>
        </p:xfrm>
        <a:graphic>
          <a:graphicData uri="http://schemas.openxmlformats.org/drawingml/2006/table">
            <a:tbl>
              <a:tblPr/>
              <a:tblGrid>
                <a:gridCol w="4456063">
                  <a:extLst>
                    <a:ext uri="{9D8B030D-6E8A-4147-A177-3AD203B41FA5}">
                      <a16:colId xmlns:a16="http://schemas.microsoft.com/office/drawing/2014/main" xmlns="" val="20000"/>
                    </a:ext>
                  </a:extLst>
                </a:gridCol>
                <a:gridCol w="1465831">
                  <a:extLst>
                    <a:ext uri="{9D8B030D-6E8A-4147-A177-3AD203B41FA5}">
                      <a16:colId xmlns:a16="http://schemas.microsoft.com/office/drawing/2014/main" xmlns="" val="20001"/>
                    </a:ext>
                  </a:extLst>
                </a:gridCol>
              </a:tblGrid>
              <a:tr h="6172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a:ln>
                            <a:noFill/>
                          </a:ln>
                          <a:solidFill>
                            <a:srgbClr val="000000"/>
                          </a:solidFill>
                          <a:effectLst/>
                          <a:latin typeface="Tahoma" charset="0"/>
                          <a:ea typeface="ＭＳ Ｐゴシック" charset="0"/>
                          <a:cs typeface="Tahoma" charset="0"/>
                        </a:rPr>
                        <a:t>Trivsel</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4</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Relasjon til andre barn</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3</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2"/>
                  </a:ext>
                </a:extLst>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Relasjon til voksne</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8</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3"/>
                  </a:ext>
                </a:extLst>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Gjenkjennelse av tall, bokstav, figur</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12</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4"/>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pic>
        <p:nvPicPr>
          <p:cNvPr id="5" name="Billede 10"/>
          <p:cNvPicPr/>
          <p:nvPr/>
        </p:nvPicPr>
        <p:blipFill rotWithShape="1">
          <a:blip r:embed="rId3">
            <a:extLst>
              <a:ext uri="{28A0092B-C50C-407E-A947-70E740481C1C}">
                <a14:useLocalDpi xmlns:a14="http://schemas.microsoft.com/office/drawing/2010/main" val="0"/>
              </a:ext>
            </a:extLst>
          </a:blip>
          <a:srcRect l="28036" t="33797" r="29288" b="33517"/>
          <a:stretch/>
        </p:blipFill>
        <p:spPr bwMode="auto">
          <a:xfrm>
            <a:off x="1019067" y="3372225"/>
            <a:ext cx="5740033" cy="147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6" name="Smilefjes 5"/>
          <p:cNvSpPr>
            <a:spLocks noChangeArrowheads="1"/>
          </p:cNvSpPr>
          <p:nvPr/>
        </p:nvSpPr>
        <p:spPr bwMode="auto">
          <a:xfrm>
            <a:off x="1691680" y="4155926"/>
            <a:ext cx="414338" cy="338138"/>
          </a:xfrm>
          <a:prstGeom prst="smileyFace">
            <a:avLst>
              <a:gd name="adj" fmla="val 4653"/>
            </a:avLst>
          </a:prstGeom>
          <a:solidFill>
            <a:schemeClr val="bg1"/>
          </a:solidFill>
          <a:ln w="9525" algn="ctr">
            <a:solidFill>
              <a:schemeClr val="tx1"/>
            </a:solidFill>
            <a:round/>
            <a:headEnd/>
            <a:tailEnd/>
          </a:ln>
        </p:spPr>
        <p:txBody>
          <a:bodyPr wrap="square">
            <a:noAutofit/>
          </a:bodyPr>
          <a:lstStyle/>
          <a:p>
            <a:endParaRPr lang="nb-NO" sz="1350"/>
          </a:p>
        </p:txBody>
      </p:sp>
      <p:sp>
        <p:nvSpPr>
          <p:cNvPr id="7" name="Smilefjes 6"/>
          <p:cNvSpPr>
            <a:spLocks noChangeArrowheads="1"/>
          </p:cNvSpPr>
          <p:nvPr/>
        </p:nvSpPr>
        <p:spPr bwMode="auto">
          <a:xfrm>
            <a:off x="2371294" y="4134495"/>
            <a:ext cx="401003" cy="359569"/>
          </a:xfrm>
          <a:prstGeom prst="smileyFace">
            <a:avLst>
              <a:gd name="adj" fmla="val 2666"/>
            </a:avLst>
          </a:prstGeom>
          <a:solidFill>
            <a:schemeClr val="bg1"/>
          </a:solidFill>
          <a:ln w="9525" algn="ctr">
            <a:solidFill>
              <a:schemeClr val="tx1"/>
            </a:solidFill>
            <a:round/>
            <a:headEnd/>
            <a:tailEnd/>
          </a:ln>
        </p:spPr>
        <p:txBody>
          <a:bodyPr wrap="square">
            <a:noAutofit/>
          </a:bodyPr>
          <a:lstStyle/>
          <a:p>
            <a:endParaRPr lang="nb-NO" sz="1350"/>
          </a:p>
        </p:txBody>
      </p:sp>
      <p:sp>
        <p:nvSpPr>
          <p:cNvPr id="8" name="Smilefjes 7"/>
          <p:cNvSpPr>
            <a:spLocks noChangeArrowheads="1"/>
          </p:cNvSpPr>
          <p:nvPr/>
        </p:nvSpPr>
        <p:spPr bwMode="auto">
          <a:xfrm>
            <a:off x="3037573" y="4161864"/>
            <a:ext cx="421481" cy="340519"/>
          </a:xfrm>
          <a:prstGeom prst="smileyFace">
            <a:avLst>
              <a:gd name="adj" fmla="val -2282"/>
            </a:avLst>
          </a:prstGeom>
          <a:solidFill>
            <a:schemeClr val="bg1"/>
          </a:solidFill>
          <a:ln w="9525" algn="ctr">
            <a:solidFill>
              <a:schemeClr val="tx1"/>
            </a:solidFill>
            <a:round/>
            <a:headEnd/>
            <a:tailEnd/>
          </a:ln>
        </p:spPr>
        <p:txBody>
          <a:bodyPr/>
          <a:lstStyle/>
          <a:p>
            <a:endParaRPr lang="nb-NO" sz="1350"/>
          </a:p>
        </p:txBody>
      </p:sp>
      <p:sp>
        <p:nvSpPr>
          <p:cNvPr id="9" name="Smilefjes 8"/>
          <p:cNvSpPr>
            <a:spLocks noChangeArrowheads="1"/>
          </p:cNvSpPr>
          <p:nvPr/>
        </p:nvSpPr>
        <p:spPr bwMode="auto">
          <a:xfrm>
            <a:off x="3732303" y="4145210"/>
            <a:ext cx="421481" cy="338138"/>
          </a:xfrm>
          <a:prstGeom prst="smileyFace">
            <a:avLst>
              <a:gd name="adj" fmla="val -4653"/>
            </a:avLst>
          </a:prstGeom>
          <a:solidFill>
            <a:schemeClr val="bg1"/>
          </a:solidFill>
          <a:ln w="9525" algn="ctr">
            <a:solidFill>
              <a:schemeClr val="tx1"/>
            </a:solidFill>
            <a:round/>
            <a:headEnd/>
            <a:tailEnd/>
          </a:ln>
        </p:spPr>
        <p:txBody>
          <a:bodyPr/>
          <a:lstStyle/>
          <a:p>
            <a:endParaRPr lang="nb-NO" sz="1350"/>
          </a:p>
        </p:txBody>
      </p:sp>
      <p:pic>
        <p:nvPicPr>
          <p:cNvPr id="3" name="Bilde 2"/>
          <p:cNvPicPr>
            <a:picLocks noChangeAspect="1"/>
          </p:cNvPicPr>
          <p:nvPr/>
        </p:nvPicPr>
        <p:blipFill>
          <a:blip r:embed="rId4"/>
          <a:stretch>
            <a:fillRect/>
          </a:stretch>
        </p:blipFill>
        <p:spPr>
          <a:xfrm>
            <a:off x="7092280" y="3397418"/>
            <a:ext cx="476250" cy="409575"/>
          </a:xfrm>
          <a:prstGeom prst="rect">
            <a:avLst/>
          </a:prstGeom>
        </p:spPr>
      </p:pic>
      <p:sp>
        <p:nvSpPr>
          <p:cNvPr id="10" name="TekstSylinder 9"/>
          <p:cNvSpPr txBox="1"/>
          <p:nvPr/>
        </p:nvSpPr>
        <p:spPr>
          <a:xfrm>
            <a:off x="7568530" y="3372225"/>
            <a:ext cx="1323950" cy="830997"/>
          </a:xfrm>
          <a:prstGeom prst="rect">
            <a:avLst/>
          </a:prstGeom>
          <a:noFill/>
        </p:spPr>
        <p:txBody>
          <a:bodyPr wrap="square" rtlCol="0">
            <a:spAutoFit/>
          </a:bodyPr>
          <a:lstStyle/>
          <a:p>
            <a:r>
              <a:rPr lang="nb-NO" sz="1200" dirty="0"/>
              <a:t>Ved å trykke på øret blir spørsmålet lest på ny</a:t>
            </a:r>
          </a:p>
        </p:txBody>
      </p:sp>
    </p:spTree>
    <p:extLst>
      <p:ext uri="{BB962C8B-B14F-4D97-AF65-F5344CB8AC3E}">
        <p14:creationId xmlns:p14="http://schemas.microsoft.com/office/powerpoint/2010/main" val="364815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8"/>
            <a:ext cx="8229600" cy="565572"/>
          </a:xfrm>
        </p:spPr>
        <p:txBody>
          <a:bodyPr>
            <a:normAutofit fontScale="90000"/>
          </a:bodyPr>
          <a:lstStyle/>
          <a:p>
            <a:r>
              <a:rPr lang="nb-NO" sz="3200" dirty="0"/>
              <a:t>Fremdriftsplan høsten 2017</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718283870"/>
              </p:ext>
            </p:extLst>
          </p:nvPr>
        </p:nvGraphicFramePr>
        <p:xfrm>
          <a:off x="251520" y="771550"/>
          <a:ext cx="8640960" cy="4112852"/>
        </p:xfrm>
        <a:graphic>
          <a:graphicData uri="http://schemas.openxmlformats.org/drawingml/2006/table">
            <a:tbl>
              <a:tblPr firstRow="1" firstCol="1" bandRow="1">
                <a:tableStyleId>{5C22544A-7EE6-4342-B048-85BDC9FD1C3A}</a:tableStyleId>
              </a:tblPr>
              <a:tblGrid>
                <a:gridCol w="1126276">
                  <a:extLst>
                    <a:ext uri="{9D8B030D-6E8A-4147-A177-3AD203B41FA5}">
                      <a16:colId xmlns:a16="http://schemas.microsoft.com/office/drawing/2014/main" xmlns="" val="20000"/>
                    </a:ext>
                  </a:extLst>
                </a:gridCol>
                <a:gridCol w="5254741">
                  <a:extLst>
                    <a:ext uri="{9D8B030D-6E8A-4147-A177-3AD203B41FA5}">
                      <a16:colId xmlns:a16="http://schemas.microsoft.com/office/drawing/2014/main" xmlns="" val="20001"/>
                    </a:ext>
                  </a:extLst>
                </a:gridCol>
                <a:gridCol w="2259943">
                  <a:extLst>
                    <a:ext uri="{9D8B030D-6E8A-4147-A177-3AD203B41FA5}">
                      <a16:colId xmlns:a16="http://schemas.microsoft.com/office/drawing/2014/main" xmlns="" val="20002"/>
                    </a:ext>
                  </a:extLst>
                </a:gridCol>
              </a:tblGrid>
              <a:tr h="186011">
                <a:tc>
                  <a:txBody>
                    <a:bodyPr/>
                    <a:lstStyle/>
                    <a:p>
                      <a:pPr>
                        <a:lnSpc>
                          <a:spcPct val="115000"/>
                        </a:lnSpc>
                        <a:spcAft>
                          <a:spcPts val="0"/>
                        </a:spcAft>
                      </a:pPr>
                      <a:r>
                        <a:rPr lang="nb-NO" sz="1800" dirty="0">
                          <a:effectLst/>
                        </a:rPr>
                        <a:t>Når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800" dirty="0">
                          <a:effectLst/>
                        </a:rPr>
                        <a:t>Aktiviteter</a:t>
                      </a:r>
                    </a:p>
                  </a:txBody>
                  <a:tcPr marL="63513" marR="63513" marT="0" marB="0"/>
                </a:tc>
                <a:tc>
                  <a:txBody>
                    <a:bodyPr/>
                    <a:lstStyle/>
                    <a:p>
                      <a:pPr>
                        <a:lnSpc>
                          <a:spcPct val="115000"/>
                        </a:lnSpc>
                        <a:spcAft>
                          <a:spcPts val="0"/>
                        </a:spcAft>
                      </a:pPr>
                      <a:r>
                        <a:rPr lang="nb-NO" sz="1800">
                          <a:effectLst/>
                        </a:rPr>
                        <a:t>Ansvar</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xmlns="" val="10000"/>
                  </a:ext>
                </a:extLst>
              </a:tr>
              <a:tr h="186011">
                <a:tc>
                  <a:txBody>
                    <a:bodyPr/>
                    <a:lstStyle/>
                    <a:p>
                      <a:pPr>
                        <a:lnSpc>
                          <a:spcPct val="115000"/>
                        </a:lnSpc>
                        <a:spcAft>
                          <a:spcPts val="0"/>
                        </a:spcAft>
                      </a:pPr>
                      <a:r>
                        <a:rPr lang="nb-NO" sz="1000">
                          <a:effectLst/>
                        </a:rPr>
                        <a:t>1/9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Informasjon om spørreundersøkelsen</a:t>
                      </a:r>
                    </a:p>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a:effectLst/>
                        </a:rPr>
                        <a:t>SePU</a:t>
                      </a:r>
                      <a:r>
                        <a:rPr lang="nb-NO" sz="1000" dirty="0">
                          <a:effectLst/>
                        </a:rPr>
                        <a:t>, FMHE</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xmlns="" val="10001"/>
                  </a:ext>
                </a:extLst>
              </a:tr>
              <a:tr h="564082">
                <a:tc>
                  <a:txBody>
                    <a:bodyPr/>
                    <a:lstStyle/>
                    <a:p>
                      <a:pPr>
                        <a:lnSpc>
                          <a:spcPct val="115000"/>
                        </a:lnSpc>
                        <a:spcAft>
                          <a:spcPts val="0"/>
                        </a:spcAft>
                      </a:pPr>
                      <a:r>
                        <a:rPr lang="nb-NO" sz="1000">
                          <a:effectLst/>
                        </a:rPr>
                        <a:t>8/9</a:t>
                      </a:r>
                    </a:p>
                    <a:p>
                      <a:pPr>
                        <a:lnSpc>
                          <a:spcPct val="115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Regionalsamling Kongsvingerregionen</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Regionsansvarlig,</a:t>
                      </a:r>
                      <a:r>
                        <a:rPr lang="nb-NO" sz="1000" baseline="0" dirty="0">
                          <a:effectLst/>
                        </a:rPr>
                        <a:t> </a:t>
                      </a:r>
                      <a:r>
                        <a:rPr lang="nb-NO" sz="1000" baseline="0" dirty="0" err="1">
                          <a:effectLst/>
                        </a:rPr>
                        <a:t>SePU</a:t>
                      </a:r>
                      <a:endParaRPr lang="nb-NO" sz="1000" dirty="0">
                        <a:effectLst/>
                      </a:endParaRPr>
                    </a:p>
                  </a:txBody>
                  <a:tcPr marL="63513" marR="63513" marT="0" marB="0"/>
                </a:tc>
                <a:extLst>
                  <a:ext uri="{0D108BD9-81ED-4DB2-BD59-A6C34878D82A}">
                    <a16:rowId xmlns:a16="http://schemas.microsoft.com/office/drawing/2014/main" xmlns="" val="10002"/>
                  </a:ext>
                </a:extLst>
              </a:tr>
              <a:tr h="565858">
                <a:tc>
                  <a:txBody>
                    <a:bodyPr/>
                    <a:lstStyle/>
                    <a:p>
                      <a:pPr>
                        <a:lnSpc>
                          <a:spcPct val="115000"/>
                        </a:lnSpc>
                        <a:spcAft>
                          <a:spcPts val="0"/>
                        </a:spcAft>
                      </a:pPr>
                      <a:r>
                        <a:rPr lang="nb-NO" sz="1000">
                          <a:effectLst/>
                        </a:rPr>
                        <a:t>18/9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Regionalsamling Hedmarken. </a:t>
                      </a:r>
                    </a:p>
                    <a:p>
                      <a:pPr>
                        <a:lnSpc>
                          <a:spcPct val="115000"/>
                        </a:lnSpc>
                        <a:spcAft>
                          <a:spcPts val="0"/>
                        </a:spcAft>
                      </a:pPr>
                      <a:r>
                        <a:rPr lang="nb-NO" sz="1200" dirty="0">
                          <a:effectLst/>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Regionsansvarlig,</a:t>
                      </a:r>
                      <a:r>
                        <a:rPr lang="nb-NO" sz="1000" baseline="0" dirty="0">
                          <a:effectLst/>
                        </a:rPr>
                        <a:t> </a:t>
                      </a:r>
                      <a:r>
                        <a:rPr lang="nb-NO" sz="1000" baseline="0" dirty="0" err="1">
                          <a:effectLst/>
                        </a:rPr>
                        <a:t>SePU</a:t>
                      </a:r>
                      <a:endParaRPr lang="nb-NO" sz="1000" dirty="0">
                        <a:effectLst/>
                      </a:endParaRPr>
                    </a:p>
                    <a:p>
                      <a:pPr>
                        <a:lnSpc>
                          <a:spcPct val="115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xmlns="" val="10003"/>
                  </a:ext>
                </a:extLst>
              </a:tr>
              <a:tr h="576064">
                <a:tc>
                  <a:txBody>
                    <a:bodyPr/>
                    <a:lstStyle/>
                    <a:p>
                      <a:pPr>
                        <a:lnSpc>
                          <a:spcPct val="115000"/>
                        </a:lnSpc>
                        <a:spcAft>
                          <a:spcPts val="0"/>
                        </a:spcAft>
                      </a:pPr>
                      <a:r>
                        <a:rPr lang="nb-NO" sz="1000">
                          <a:effectLst/>
                        </a:rPr>
                        <a:t>21/9</a:t>
                      </a:r>
                    </a:p>
                    <a:p>
                      <a:pPr>
                        <a:lnSpc>
                          <a:spcPct val="115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Regionalsamling Nord-Østerdal.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Regionsansvarlig,</a:t>
                      </a:r>
                      <a:r>
                        <a:rPr lang="nb-NO" sz="1000" baseline="0" dirty="0">
                          <a:effectLst/>
                        </a:rPr>
                        <a:t> </a:t>
                      </a:r>
                      <a:r>
                        <a:rPr lang="nb-NO" sz="1000" baseline="0" dirty="0" err="1">
                          <a:effectLst/>
                        </a:rPr>
                        <a:t>SePU</a:t>
                      </a:r>
                      <a:endParaRPr lang="nb-NO" sz="1000" dirty="0">
                        <a:effectLst/>
                      </a:endParaRPr>
                    </a:p>
                    <a:p>
                      <a:pPr>
                        <a:lnSpc>
                          <a:spcPct val="115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xmlns="" val="10004"/>
                  </a:ext>
                </a:extLst>
              </a:tr>
              <a:tr h="582240">
                <a:tc>
                  <a:txBody>
                    <a:bodyPr/>
                    <a:lstStyle/>
                    <a:p>
                      <a:pPr>
                        <a:lnSpc>
                          <a:spcPct val="115000"/>
                        </a:lnSpc>
                        <a:spcAft>
                          <a:spcPts val="0"/>
                        </a:spcAft>
                      </a:pPr>
                      <a:r>
                        <a:rPr lang="nb-NO" sz="1000">
                          <a:effectLst/>
                        </a:rPr>
                        <a:t>25/9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Regionalsamling Sør-Østerdal.</a:t>
                      </a:r>
                    </a:p>
                    <a:p>
                      <a:pPr>
                        <a:lnSpc>
                          <a:spcPct val="115000"/>
                        </a:lnSpc>
                        <a:spcAft>
                          <a:spcPts val="0"/>
                        </a:spcAft>
                      </a:pPr>
                      <a:r>
                        <a:rPr lang="nb-NO" sz="1200" dirty="0">
                          <a:effectLst/>
                        </a:rPr>
                        <a:t> </a:t>
                      </a:r>
                    </a:p>
                    <a:p>
                      <a:pPr>
                        <a:lnSpc>
                          <a:spcPct val="115000"/>
                        </a:lnSpc>
                        <a:spcAft>
                          <a:spcPts val="0"/>
                        </a:spcAft>
                      </a:pPr>
                      <a:r>
                        <a:rPr lang="nb-NO" sz="1200" dirty="0">
                          <a:effectLst/>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Regionsansvarlig,</a:t>
                      </a:r>
                      <a:r>
                        <a:rPr lang="nb-NO" sz="1000" baseline="0" dirty="0">
                          <a:effectLst/>
                        </a:rPr>
                        <a:t> </a:t>
                      </a:r>
                      <a:r>
                        <a:rPr lang="nb-NO" sz="1000" baseline="0" dirty="0" err="1">
                          <a:effectLst/>
                        </a:rPr>
                        <a:t>SePU</a:t>
                      </a:r>
                      <a:endParaRPr lang="nb-NO" sz="1000" dirty="0">
                        <a:effectLst/>
                      </a:endParaRPr>
                    </a:p>
                    <a:p>
                      <a:pPr>
                        <a:lnSpc>
                          <a:spcPct val="115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xmlns="" val="10005"/>
                  </a:ext>
                </a:extLst>
              </a:tr>
              <a:tr h="408884">
                <a:tc>
                  <a:txBody>
                    <a:bodyPr/>
                    <a:lstStyle/>
                    <a:p>
                      <a:pPr>
                        <a:lnSpc>
                          <a:spcPct val="115000"/>
                        </a:lnSpc>
                        <a:spcAft>
                          <a:spcPts val="0"/>
                        </a:spcAft>
                      </a:pPr>
                      <a:r>
                        <a:rPr lang="nb-NO" sz="1000">
                          <a:effectLst/>
                        </a:rPr>
                        <a:t>31/10</a:t>
                      </a:r>
                    </a:p>
                    <a:p>
                      <a:pPr>
                        <a:lnSpc>
                          <a:spcPct val="115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Felles «OPPSTARTSAMLING» for alle kommunene i fylket </a:t>
                      </a:r>
                    </a:p>
                  </a:txBody>
                  <a:tcPr marL="63513" marR="63513" marT="0" marB="0"/>
                </a:tc>
                <a:tc>
                  <a:txBody>
                    <a:bodyPr/>
                    <a:lstStyle/>
                    <a:p>
                      <a:pPr>
                        <a:lnSpc>
                          <a:spcPct val="115000"/>
                        </a:lnSpc>
                        <a:spcAft>
                          <a:spcPts val="0"/>
                        </a:spcAft>
                      </a:pPr>
                      <a:r>
                        <a:rPr lang="nb-NO" sz="1000">
                          <a:effectLst/>
                        </a:rPr>
                        <a:t>SePU, FMHE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xmlns="" val="10006"/>
                  </a:ext>
                </a:extLst>
              </a:tr>
              <a:tr h="186011">
                <a:tc>
                  <a:txBody>
                    <a:bodyPr/>
                    <a:lstStyle/>
                    <a:p>
                      <a:pPr>
                        <a:lnSpc>
                          <a:spcPct val="115000"/>
                        </a:lnSpc>
                        <a:spcAft>
                          <a:spcPts val="0"/>
                        </a:spcAft>
                      </a:pPr>
                      <a:r>
                        <a:rPr lang="nb-NO" sz="1000">
                          <a:effectLst/>
                        </a:rPr>
                        <a:t>16/10</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a:effectLst/>
                        </a:rPr>
                        <a:t>Nettportalen åpner.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a:effectLst/>
                        </a:rPr>
                        <a:t>SePU</a:t>
                      </a:r>
                      <a:r>
                        <a:rPr lang="nb-NO" sz="1000" dirty="0">
                          <a:effectLst/>
                        </a:rPr>
                        <a:t>, </a:t>
                      </a:r>
                      <a:r>
                        <a:rPr lang="nb-NO" sz="1000" dirty="0" err="1">
                          <a:effectLst/>
                        </a:rPr>
                        <a:t>Conexus</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xmlns="" val="10007"/>
                  </a:ext>
                </a:extLst>
              </a:tr>
              <a:tr h="186011">
                <a:tc>
                  <a:txBody>
                    <a:bodyPr/>
                    <a:lstStyle/>
                    <a:p>
                      <a:pPr>
                        <a:lnSpc>
                          <a:spcPct val="115000"/>
                        </a:lnSpc>
                        <a:spcAft>
                          <a:spcPts val="0"/>
                        </a:spcAft>
                      </a:pPr>
                      <a:r>
                        <a:rPr lang="nb-NO" sz="1000">
                          <a:effectLst/>
                        </a:rPr>
                        <a:t>17/10</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a:effectLst/>
                        </a:rPr>
                        <a:t>Påminnelse i forbindelse med spørreundersøkelsen.</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a:effectLst/>
                        </a:rPr>
                        <a:t>SePU</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xmlns="" val="10008"/>
                  </a:ext>
                </a:extLst>
              </a:tr>
              <a:tr h="186011">
                <a:tc>
                  <a:txBody>
                    <a:bodyPr/>
                    <a:lstStyle/>
                    <a:p>
                      <a:pPr>
                        <a:lnSpc>
                          <a:spcPct val="115000"/>
                        </a:lnSpc>
                        <a:spcAft>
                          <a:spcPts val="0"/>
                        </a:spcAft>
                      </a:pPr>
                      <a:r>
                        <a:rPr lang="nb-NO" sz="1000">
                          <a:effectLst/>
                        </a:rPr>
                        <a:t>01/12</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Nettportalen stenger.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a:effectLst/>
                        </a:rPr>
                        <a:t>SePU</a:t>
                      </a:r>
                      <a:r>
                        <a:rPr lang="nb-NO" sz="1000" dirty="0">
                          <a:effectLst/>
                        </a:rPr>
                        <a:t>, </a:t>
                      </a:r>
                      <a:r>
                        <a:rPr lang="nb-NO" sz="1000" dirty="0" err="1">
                          <a:effectLst/>
                        </a:rPr>
                        <a:t>Conexus</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065012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Gjennomføring - </a:t>
            </a:r>
            <a:r>
              <a:rPr lang="nb-NO" sz="2800" dirty="0"/>
              <a:t>barneundersøkelsen</a:t>
            </a:r>
          </a:p>
        </p:txBody>
      </p:sp>
      <p:sp>
        <p:nvSpPr>
          <p:cNvPr id="3" name="Plassholder for innhold 2"/>
          <p:cNvSpPr>
            <a:spLocks noGrp="1"/>
          </p:cNvSpPr>
          <p:nvPr>
            <p:ph idx="1"/>
          </p:nvPr>
        </p:nvSpPr>
        <p:spPr>
          <a:xfrm>
            <a:off x="457200" y="915566"/>
            <a:ext cx="8229600" cy="3679057"/>
          </a:xfrm>
        </p:spPr>
        <p:txBody>
          <a:bodyPr>
            <a:normAutofit/>
          </a:bodyPr>
          <a:lstStyle/>
          <a:p>
            <a:pPr lvl="0"/>
            <a:r>
              <a:rPr lang="nb-NO" sz="1600" dirty="0"/>
              <a:t>PC-ene eller IPAD-ene er klargjort på forhånd, slik at startsiden til nettportalen er på skjermen når barnet kommer.</a:t>
            </a:r>
          </a:p>
          <a:p>
            <a:pPr lvl="0"/>
            <a:r>
              <a:rPr lang="nb-NO" sz="1600" dirty="0"/>
              <a:t>Ha barnets påloggingsinformasjon klar </a:t>
            </a:r>
            <a:r>
              <a:rPr lang="nb-NO" sz="1600" dirty="0" err="1"/>
              <a:t>fellebrevet</a:t>
            </a:r>
            <a:r>
              <a:rPr lang="nb-NO" sz="1600" dirty="0"/>
              <a:t> (brukernavn B for barn + tall).</a:t>
            </a:r>
          </a:p>
          <a:p>
            <a:pPr lvl="0"/>
            <a:r>
              <a:rPr lang="nb-NO" sz="1600" dirty="0"/>
              <a:t>Når barnet kommer inn gjennomgås det kort hva som skal skje og hva de skal gjøre. </a:t>
            </a:r>
          </a:p>
          <a:p>
            <a:pPr lvl="0"/>
            <a:r>
              <a:rPr lang="nb-NO" sz="1600" dirty="0"/>
              <a:t>Logg så barnet inn med dets brukernavn.</a:t>
            </a:r>
          </a:p>
          <a:p>
            <a:pPr lvl="0"/>
            <a:r>
              <a:rPr lang="nb-NO" sz="1600" dirty="0"/>
              <a:t>Vær til stede og om nødvendig hjelp barnet dersom det oppstår problemer eller vanskeligheter. Etikk!! Respekter barnet i gjennomføringen.</a:t>
            </a:r>
          </a:p>
          <a:p>
            <a:pPr lvl="0"/>
            <a:r>
              <a:rPr lang="nb-NO" sz="1600" dirty="0"/>
              <a:t>Angående spørsmål fra barna; det er viktig at den voksne svarer så likt som mulig på like spørsmål til alle barn og i så liten grad som mulig leder barnet til svaret.</a:t>
            </a:r>
          </a:p>
          <a:p>
            <a:pPr lvl="0"/>
            <a:r>
              <a:rPr lang="nb-NO" sz="1600" dirty="0"/>
              <a:t>Når barnet er ferdig kontrollerer den voksne at barnet er logget ut og takker for deltakelse i undersøkelsen.</a:t>
            </a:r>
          </a:p>
          <a:p>
            <a:r>
              <a:rPr lang="nb-NO" sz="1600" dirty="0"/>
              <a:t>Organiser en dag hvor dere samler opp de barna som var fraværende.</a:t>
            </a:r>
          </a:p>
        </p:txBody>
      </p:sp>
    </p:spTree>
    <p:extLst>
      <p:ext uri="{BB962C8B-B14F-4D97-AF65-F5344CB8AC3E}">
        <p14:creationId xmlns:p14="http://schemas.microsoft.com/office/powerpoint/2010/main" val="3774665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pedagogisk leder</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00768925"/>
              </p:ext>
            </p:extLst>
          </p:nvPr>
        </p:nvGraphicFramePr>
        <p:xfrm>
          <a:off x="755576" y="1179374"/>
          <a:ext cx="6172200" cy="3702784"/>
        </p:xfrm>
        <a:graphic>
          <a:graphicData uri="http://schemas.openxmlformats.org/drawingml/2006/table">
            <a:tbl>
              <a:tblPr/>
              <a:tblGrid>
                <a:gridCol w="4510069">
                  <a:extLst>
                    <a:ext uri="{9D8B030D-6E8A-4147-A177-3AD203B41FA5}">
                      <a16:colId xmlns:a16="http://schemas.microsoft.com/office/drawing/2014/main" xmlns="" val="20000"/>
                    </a:ext>
                  </a:extLst>
                </a:gridCol>
                <a:gridCol w="1662131">
                  <a:extLst>
                    <a:ext uri="{9D8B030D-6E8A-4147-A177-3AD203B41FA5}">
                      <a16:colId xmlns:a16="http://schemas.microsoft.com/office/drawing/2014/main" xmlns="" val="20002"/>
                    </a:ext>
                  </a:extLst>
                </a:gridCol>
              </a:tblGrid>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Sosiale ferdigheter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18</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Atferd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12</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5"/>
                  </a:ext>
                </a:extLst>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Språklige ferdigheter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16</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2"/>
                  </a:ext>
                </a:extLst>
              </a:tr>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Fysiske og motoriske ferdigheter</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7</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3"/>
                  </a:ext>
                </a:extLst>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Relasjonen mellom voksne og barn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14</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4"/>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2155110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l"/>
            <a:r>
              <a:rPr lang="nb-NO" sz="3200" dirty="0"/>
              <a:t>Gjennomføring – </a:t>
            </a:r>
            <a:r>
              <a:rPr lang="nb-NO" sz="2400" dirty="0"/>
              <a:t>pedagogisk leder undersøkelsen</a:t>
            </a:r>
          </a:p>
        </p:txBody>
      </p:sp>
      <p:sp>
        <p:nvSpPr>
          <p:cNvPr id="3" name="Plassholder for innhold 2"/>
          <p:cNvSpPr>
            <a:spLocks noGrp="1"/>
          </p:cNvSpPr>
          <p:nvPr>
            <p:ph idx="1"/>
          </p:nvPr>
        </p:nvSpPr>
        <p:spPr/>
        <p:txBody>
          <a:bodyPr>
            <a:normAutofit fontScale="85000" lnSpcReduction="10000"/>
          </a:bodyPr>
          <a:lstStyle/>
          <a:p>
            <a:pPr lvl="0"/>
            <a:r>
              <a:rPr lang="nb-NO" dirty="0"/>
              <a:t>Barnehagen må sørge for å sette av tid til gjennomføring.</a:t>
            </a:r>
          </a:p>
          <a:p>
            <a:pPr lvl="0"/>
            <a:r>
              <a:rPr lang="nb-NO" dirty="0"/>
              <a:t>Det kan være en ide at pedagogisk leder gjennomfører undersøkelsen i samarbeid med de andre ansatte på avdelingen. </a:t>
            </a:r>
          </a:p>
          <a:p>
            <a:r>
              <a:rPr lang="nb-NO" dirty="0"/>
              <a:t>Sørg for at pedagogisk leder har nødvendig påloggingsinformasjon (P for pedagogisk leder + riktig brukernavn til det bestemte barnet).</a:t>
            </a:r>
          </a:p>
        </p:txBody>
      </p:sp>
    </p:spTree>
    <p:extLst>
      <p:ext uri="{BB962C8B-B14F-4D97-AF65-F5344CB8AC3E}">
        <p14:creationId xmlns:p14="http://schemas.microsoft.com/office/powerpoint/2010/main" val="385064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ansatte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444389980"/>
              </p:ext>
            </p:extLst>
          </p:nvPr>
        </p:nvGraphicFramePr>
        <p:xfrm>
          <a:off x="559899" y="1078615"/>
          <a:ext cx="5860838" cy="3847850"/>
        </p:xfrm>
        <a:graphic>
          <a:graphicData uri="http://schemas.openxmlformats.org/drawingml/2006/table">
            <a:tbl>
              <a:tblPr/>
              <a:tblGrid>
                <a:gridCol w="3498962">
                  <a:extLst>
                    <a:ext uri="{9D8B030D-6E8A-4147-A177-3AD203B41FA5}">
                      <a16:colId xmlns:a16="http://schemas.microsoft.com/office/drawing/2014/main" xmlns="" val="20000"/>
                    </a:ext>
                  </a:extLst>
                </a:gridCol>
                <a:gridCol w="2361876">
                  <a:extLst>
                    <a:ext uri="{9D8B030D-6E8A-4147-A177-3AD203B41FA5}">
                      <a16:colId xmlns:a16="http://schemas.microsoft.com/office/drawing/2014/main" xmlns="" val="20001"/>
                    </a:ext>
                  </a:extLst>
                </a:gridCol>
              </a:tblGrid>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429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Miljø i barnehagen</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19</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6172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err="1">
                          <a:ln>
                            <a:noFill/>
                          </a:ln>
                          <a:solidFill>
                            <a:srgbClr val="000000"/>
                          </a:solidFill>
                          <a:effectLst/>
                          <a:latin typeface="Tahoma" charset="0"/>
                          <a:ea typeface="ＭＳ Ｐゴシック" charset="0"/>
                          <a:cs typeface="Tahoma" charset="0"/>
                        </a:rPr>
                        <a:t>Dagplan</a:t>
                      </a:r>
                      <a:r>
                        <a:rPr kumimoji="0" lang="nb-NO" sz="1800" b="0" i="0" u="none" strike="noStrike" cap="none" normalizeH="0" baseline="0" dirty="0">
                          <a:ln>
                            <a:noFill/>
                          </a:ln>
                          <a:solidFill>
                            <a:srgbClr val="000000"/>
                          </a:solidFill>
                          <a:effectLst/>
                          <a:latin typeface="Tahoma" charset="0"/>
                          <a:ea typeface="ＭＳ Ｐゴシック" charset="0"/>
                          <a:cs typeface="Tahoma" charset="0"/>
                        </a:rPr>
                        <a:t> og aktiviteter</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2"/>
                  </a:ext>
                </a:extLst>
              </a:tr>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b-NO" sz="1800" kern="1200" dirty="0">
                          <a:solidFill>
                            <a:schemeClr val="tx1"/>
                          </a:solidFill>
                          <a:effectLst/>
                          <a:latin typeface="+mn-lt"/>
                          <a:ea typeface="+mn-ea"/>
                          <a:cs typeface="+mn-cs"/>
                        </a:rPr>
                        <a:t>Det pedagogiske arbeidet</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11</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3"/>
                  </a:ext>
                </a:extLst>
              </a:tr>
              <a:tr h="617229">
                <a:tc>
                  <a:txBody>
                    <a:bodyPr/>
                    <a:lstStyle/>
                    <a:p>
                      <a:r>
                        <a:rPr lang="nb-NO" sz="1800" kern="1200" dirty="0">
                          <a:solidFill>
                            <a:schemeClr val="tx1"/>
                          </a:solidFill>
                          <a:effectLst/>
                          <a:latin typeface="+mn-lt"/>
                          <a:ea typeface="+mn-ea"/>
                          <a:cs typeface="+mn-cs"/>
                        </a:rPr>
                        <a:t>Interesse og innsats fra barna</a:t>
                      </a:r>
                    </a:p>
                    <a:p>
                      <a:endParaRPr lang="nb-NO" sz="1800" kern="1200" dirty="0">
                        <a:solidFill>
                          <a:schemeClr val="tx1"/>
                        </a:solidFill>
                        <a:effectLst/>
                        <a:latin typeface="+mn-lt"/>
                        <a:ea typeface="+mn-ea"/>
                        <a:cs typeface="+mn-cs"/>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a:ln>
                            <a:noFill/>
                          </a:ln>
                          <a:solidFill>
                            <a:srgbClr val="000000"/>
                          </a:solidFill>
                          <a:effectLst/>
                          <a:latin typeface="Tahoma" charset="0"/>
                          <a:ea typeface="ＭＳ Ｐゴシック" charset="0"/>
                          <a:cs typeface="Tahoma" charset="0"/>
                        </a:rPr>
                        <a:t>4</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4"/>
                  </a:ext>
                </a:extLst>
              </a:tr>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800" kern="1200" dirty="0" err="1">
                          <a:solidFill>
                            <a:schemeClr val="tx1"/>
                          </a:solidFill>
                          <a:effectLst/>
                          <a:latin typeface="+mn-lt"/>
                          <a:ea typeface="+mn-ea"/>
                          <a:cs typeface="+mn-cs"/>
                        </a:rPr>
                        <a:t>Relasjon</a:t>
                      </a:r>
                      <a:r>
                        <a:rPr lang="en-GB" sz="1800" kern="1200" dirty="0">
                          <a:solidFill>
                            <a:schemeClr val="tx1"/>
                          </a:solidFill>
                          <a:effectLst/>
                          <a:latin typeface="+mn-lt"/>
                          <a:ea typeface="+mn-ea"/>
                          <a:cs typeface="+mn-cs"/>
                        </a:rPr>
                        <a:t> </a:t>
                      </a:r>
                      <a:r>
                        <a:rPr lang="en-GB" sz="1800" kern="1200" dirty="0" err="1">
                          <a:solidFill>
                            <a:schemeClr val="tx1"/>
                          </a:solidFill>
                          <a:effectLst/>
                          <a:latin typeface="+mn-lt"/>
                          <a:ea typeface="+mn-ea"/>
                          <a:cs typeface="+mn-cs"/>
                        </a:rPr>
                        <a:t>mellom</a:t>
                      </a:r>
                      <a:r>
                        <a:rPr lang="en-GB" sz="1800" kern="1200" dirty="0">
                          <a:solidFill>
                            <a:schemeClr val="tx1"/>
                          </a:solidFill>
                          <a:effectLst/>
                          <a:latin typeface="+mn-lt"/>
                          <a:ea typeface="+mn-ea"/>
                          <a:cs typeface="+mn-cs"/>
                        </a:rPr>
                        <a:t> </a:t>
                      </a:r>
                      <a:r>
                        <a:rPr lang="en-GB" sz="1800" kern="1200" dirty="0" err="1">
                          <a:solidFill>
                            <a:schemeClr val="tx1"/>
                          </a:solidFill>
                          <a:effectLst/>
                          <a:latin typeface="+mn-lt"/>
                          <a:ea typeface="+mn-ea"/>
                          <a:cs typeface="+mn-cs"/>
                        </a:rPr>
                        <a:t>voksen</a:t>
                      </a:r>
                      <a:r>
                        <a:rPr lang="en-GB" sz="1800" kern="1200" dirty="0">
                          <a:solidFill>
                            <a:schemeClr val="tx1"/>
                          </a:solidFill>
                          <a:effectLst/>
                          <a:latin typeface="+mn-lt"/>
                          <a:ea typeface="+mn-ea"/>
                          <a:cs typeface="+mn-cs"/>
                        </a:rPr>
                        <a:t> </a:t>
                      </a:r>
                      <a:r>
                        <a:rPr lang="en-GB" sz="1800" kern="1200" dirty="0" err="1">
                          <a:solidFill>
                            <a:schemeClr val="tx1"/>
                          </a:solidFill>
                          <a:effectLst/>
                          <a:latin typeface="+mn-lt"/>
                          <a:ea typeface="+mn-ea"/>
                          <a:cs typeface="+mn-cs"/>
                        </a:rPr>
                        <a:t>og</a:t>
                      </a:r>
                      <a:r>
                        <a:rPr lang="en-GB" sz="1800" kern="1200" dirty="0">
                          <a:solidFill>
                            <a:schemeClr val="tx1"/>
                          </a:solidFill>
                          <a:effectLst/>
                          <a:latin typeface="+mn-lt"/>
                          <a:ea typeface="+mn-ea"/>
                          <a:cs typeface="+mn-cs"/>
                        </a:rPr>
                        <a:t> barn</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9</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5"/>
                  </a:ext>
                </a:extLst>
              </a:tr>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b-NO" sz="1800" kern="1200" dirty="0">
                          <a:solidFill>
                            <a:schemeClr val="tx1"/>
                          </a:solidFill>
                          <a:effectLst/>
                          <a:latin typeface="+mn-lt"/>
                          <a:ea typeface="+mn-ea"/>
                          <a:cs typeface="+mn-cs"/>
                        </a:rPr>
                        <a:t>Samarbeid med foreldre </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7</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6"/>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4250226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Gjennomføring - ansatte</a:t>
            </a:r>
          </a:p>
        </p:txBody>
      </p:sp>
      <p:sp>
        <p:nvSpPr>
          <p:cNvPr id="3" name="Plassholder for innhold 2"/>
          <p:cNvSpPr>
            <a:spLocks noGrp="1"/>
          </p:cNvSpPr>
          <p:nvPr>
            <p:ph idx="1"/>
          </p:nvPr>
        </p:nvSpPr>
        <p:spPr/>
        <p:txBody>
          <a:bodyPr>
            <a:normAutofit fontScale="85000" lnSpcReduction="20000"/>
          </a:bodyPr>
          <a:lstStyle/>
          <a:p>
            <a:pPr lvl="0"/>
            <a:r>
              <a:rPr lang="nb-NO" dirty="0"/>
              <a:t>Vi foreslår at det settes av tid på et personalmøte til besvarelsen.</a:t>
            </a:r>
          </a:p>
          <a:p>
            <a:pPr lvl="0"/>
            <a:r>
              <a:rPr lang="nb-NO" dirty="0"/>
              <a:t>Informer om at de svarer så ærlig de kan og ofte det første de tenker</a:t>
            </a:r>
          </a:p>
          <a:p>
            <a:r>
              <a:rPr lang="nb-NO" dirty="0"/>
              <a:t>Sørg for at ansatte har nødvendig påloggingsinformasjon (flettebrev) og A for ansatt + riktig brukernavn</a:t>
            </a:r>
          </a:p>
          <a:p>
            <a:r>
              <a:rPr lang="nb-NO" dirty="0"/>
              <a:t>PC, </a:t>
            </a:r>
            <a:r>
              <a:rPr lang="nb-NO" dirty="0" err="1"/>
              <a:t>Ipad</a:t>
            </a:r>
            <a:r>
              <a:rPr lang="nb-NO" dirty="0"/>
              <a:t> eller mobil kan brukes.</a:t>
            </a:r>
          </a:p>
          <a:p>
            <a:r>
              <a:rPr lang="nb-NO" dirty="0"/>
              <a:t>Gjør det gjerne til et hyggelig møte </a:t>
            </a:r>
            <a:r>
              <a:rPr lang="nb-NO" dirty="0">
                <a:sym typeface="Wingdings" panose="05000000000000000000" pitchFamily="2" charset="2"/>
              </a:rPr>
              <a:t></a:t>
            </a:r>
            <a:r>
              <a:rPr lang="nb-NO" dirty="0"/>
              <a:t> </a:t>
            </a:r>
          </a:p>
        </p:txBody>
      </p:sp>
    </p:spTree>
    <p:extLst>
      <p:ext uri="{BB962C8B-B14F-4D97-AF65-F5344CB8AC3E}">
        <p14:creationId xmlns:p14="http://schemas.microsoft.com/office/powerpoint/2010/main" val="1016988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foreldre/foresatte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163511040"/>
              </p:ext>
            </p:extLst>
          </p:nvPr>
        </p:nvGraphicFramePr>
        <p:xfrm>
          <a:off x="611560" y="1635646"/>
          <a:ext cx="5934105" cy="2467902"/>
        </p:xfrm>
        <a:graphic>
          <a:graphicData uri="http://schemas.openxmlformats.org/drawingml/2006/table">
            <a:tbl>
              <a:tblPr/>
              <a:tblGrid>
                <a:gridCol w="4132027">
                  <a:extLst>
                    <a:ext uri="{9D8B030D-6E8A-4147-A177-3AD203B41FA5}">
                      <a16:colId xmlns:a16="http://schemas.microsoft.com/office/drawing/2014/main" xmlns="" val="20000"/>
                    </a:ext>
                  </a:extLst>
                </a:gridCol>
                <a:gridCol w="1802078">
                  <a:extLst>
                    <a:ext uri="{9D8B030D-6E8A-4147-A177-3AD203B41FA5}">
                      <a16:colId xmlns:a16="http://schemas.microsoft.com/office/drawing/2014/main" xmlns="" val="20001"/>
                    </a:ext>
                  </a:extLst>
                </a:gridCol>
              </a:tblGrid>
              <a:tr h="617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617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Informasjon og samarbeid med barnehagen</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5</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Tilfredshet med barnehagen</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7</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2"/>
                  </a:ext>
                </a:extLst>
              </a:tr>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Aktiviteter i barnehagen</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8</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3"/>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2023671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Gjennomføring - foreldre</a:t>
            </a:r>
          </a:p>
        </p:txBody>
      </p:sp>
      <p:sp>
        <p:nvSpPr>
          <p:cNvPr id="3" name="Plassholder for innhold 2"/>
          <p:cNvSpPr>
            <a:spLocks noGrp="1"/>
          </p:cNvSpPr>
          <p:nvPr>
            <p:ph idx="1"/>
          </p:nvPr>
        </p:nvSpPr>
        <p:spPr/>
        <p:txBody>
          <a:bodyPr>
            <a:normAutofit fontScale="55000" lnSpcReduction="20000"/>
          </a:bodyPr>
          <a:lstStyle/>
          <a:p>
            <a:pPr lvl="0"/>
            <a:r>
              <a:rPr lang="nb-NO" dirty="0"/>
              <a:t>Bruk foreldremøtene til å informere godt om spørreundersøkelsene og be gjerne om at samtykkeerklæringen signeres på slutten av møtet.</a:t>
            </a:r>
          </a:p>
          <a:p>
            <a:pPr lvl="0"/>
            <a:r>
              <a:rPr lang="nb-NO" dirty="0"/>
              <a:t>I forbindelse med foreldresamtale på høsten, kan være en ide å ha en PC eller en IPAD tilgjengelig slik at foreldre kan besvare deres undersøkelse i etterkant av samtalen. </a:t>
            </a:r>
          </a:p>
          <a:p>
            <a:pPr lvl="0"/>
            <a:r>
              <a:rPr lang="nb-NO" dirty="0"/>
              <a:t>De kan også gjennomføre spørreundersøkelsen hjemme også via mobilen.</a:t>
            </a:r>
          </a:p>
          <a:p>
            <a:r>
              <a:rPr lang="nb-NO" dirty="0"/>
              <a:t>Husk nødvendig påloggingsinformasjon (flettebrev) </a:t>
            </a:r>
          </a:p>
          <a:p>
            <a:pPr lvl="1"/>
            <a:r>
              <a:rPr lang="nb-NO" dirty="0"/>
              <a:t>F for foreldre + riktig brukernavn til det </a:t>
            </a:r>
            <a:r>
              <a:rPr lang="nb-NO" u="sng" dirty="0"/>
              <a:t>bestemte barnet  til </a:t>
            </a:r>
            <a:r>
              <a:rPr lang="nb-NO" dirty="0"/>
              <a:t>4 og 5 åringsforeldre</a:t>
            </a:r>
          </a:p>
          <a:p>
            <a:pPr lvl="1"/>
            <a:r>
              <a:rPr lang="nb-NO" dirty="0"/>
              <a:t>F for foreldre og det riktige brukernavnet til 1, 2 og 3 åringsforeldre.</a:t>
            </a:r>
          </a:p>
          <a:p>
            <a:r>
              <a:rPr lang="nb-NO" dirty="0"/>
              <a:t>For første gang er alle foreldre med og det vil utfordre oss alle i forhold til svarprosenten. Fortell hvor viktig deres stemme er, og at resultater fra alle undersøkelsene vil ligge til grunn for videre arbeid med barnehagens pedagogiske praksis</a:t>
            </a:r>
          </a:p>
        </p:txBody>
      </p:sp>
    </p:spTree>
    <p:extLst>
      <p:ext uri="{BB962C8B-B14F-4D97-AF65-F5344CB8AC3E}">
        <p14:creationId xmlns:p14="http://schemas.microsoft.com/office/powerpoint/2010/main" val="4271592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
          <p:cNvSpPr>
            <a:spLocks noGrp="1"/>
          </p:cNvSpPr>
          <p:nvPr>
            <p:ph type="title"/>
          </p:nvPr>
        </p:nvSpPr>
        <p:spPr/>
        <p:txBody>
          <a:bodyPr>
            <a:normAutofit/>
          </a:bodyPr>
          <a:lstStyle/>
          <a:p>
            <a:r>
              <a:rPr lang="nb-NO" sz="2800" dirty="0">
                <a:latin typeface="Tahoma" charset="0"/>
                <a:cs typeface="Tahoma" charset="0"/>
              </a:rPr>
              <a:t>Spørreskjema til styrer/leder</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35642603"/>
              </p:ext>
            </p:extLst>
          </p:nvPr>
        </p:nvGraphicFramePr>
        <p:xfrm>
          <a:off x="775598" y="1203598"/>
          <a:ext cx="6080636" cy="2605518"/>
        </p:xfrm>
        <a:graphic>
          <a:graphicData uri="http://schemas.openxmlformats.org/drawingml/2006/table">
            <a:tbl>
              <a:tblPr/>
              <a:tblGrid>
                <a:gridCol w="3630183">
                  <a:extLst>
                    <a:ext uri="{9D8B030D-6E8A-4147-A177-3AD203B41FA5}">
                      <a16:colId xmlns:a16="http://schemas.microsoft.com/office/drawing/2014/main" xmlns="" val="20000"/>
                    </a:ext>
                  </a:extLst>
                </a:gridCol>
                <a:gridCol w="2450453">
                  <a:extLst>
                    <a:ext uri="{9D8B030D-6E8A-4147-A177-3AD203B41FA5}">
                      <a16:colId xmlns:a16="http://schemas.microsoft.com/office/drawing/2014/main" xmlns="" val="20001"/>
                    </a:ext>
                  </a:extLst>
                </a:gridCol>
              </a:tblGrid>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Tidsbruk</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5</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a16="http://schemas.microsoft.com/office/drawing/2014/main" xmlns="" val="10001"/>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Pedagogisk ledelse</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8</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2"/>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Tilfredshet og utvikling</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3</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3"/>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Miljøet i barnehagen</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15</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4"/>
                  </a:ext>
                </a:extLst>
              </a:tr>
              <a:tr h="6171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Samarbeid med barnehagemyndighet</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3</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a16="http://schemas.microsoft.com/office/drawing/2014/main" xmlns="" val="10005"/>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
        <p:nvSpPr>
          <p:cNvPr id="3" name="TekstSylinder 2"/>
          <p:cNvSpPr txBox="1"/>
          <p:nvPr/>
        </p:nvSpPr>
        <p:spPr>
          <a:xfrm>
            <a:off x="251520" y="4225743"/>
            <a:ext cx="7128792" cy="646331"/>
          </a:xfrm>
          <a:prstGeom prst="rect">
            <a:avLst/>
          </a:prstGeom>
          <a:noFill/>
        </p:spPr>
        <p:txBody>
          <a:bodyPr wrap="square" rtlCol="0">
            <a:spAutoFit/>
          </a:bodyPr>
          <a:lstStyle/>
          <a:p>
            <a:r>
              <a:rPr lang="nb-NO" dirty="0"/>
              <a:t>Koordinator sørg for at leder har nødvendig påloggingsinformasjon (flettebrev) og brukernavn.</a:t>
            </a:r>
          </a:p>
        </p:txBody>
      </p:sp>
    </p:spTree>
    <p:extLst>
      <p:ext uri="{BB962C8B-B14F-4D97-AF65-F5344CB8AC3E}">
        <p14:creationId xmlns:p14="http://schemas.microsoft.com/office/powerpoint/2010/main" val="2804712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Rammeplanen og kartlegging i KFL</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4050173268"/>
              </p:ext>
            </p:extLst>
          </p:nvPr>
        </p:nvGraphicFramePr>
        <p:xfrm>
          <a:off x="35496" y="915566"/>
          <a:ext cx="9108504" cy="4120901"/>
        </p:xfrm>
        <a:graphic>
          <a:graphicData uri="http://schemas.openxmlformats.org/drawingml/2006/table">
            <a:tbl>
              <a:tblPr firstRow="1" bandRow="1">
                <a:tableStyleId>{5C22544A-7EE6-4342-B048-85BDC9FD1C3A}</a:tableStyleId>
              </a:tblPr>
              <a:tblGrid>
                <a:gridCol w="4554252">
                  <a:extLst>
                    <a:ext uri="{9D8B030D-6E8A-4147-A177-3AD203B41FA5}">
                      <a16:colId xmlns:a16="http://schemas.microsoft.com/office/drawing/2014/main" xmlns="" val="20000"/>
                    </a:ext>
                  </a:extLst>
                </a:gridCol>
                <a:gridCol w="4554252">
                  <a:extLst>
                    <a:ext uri="{9D8B030D-6E8A-4147-A177-3AD203B41FA5}">
                      <a16:colId xmlns:a16="http://schemas.microsoft.com/office/drawing/2014/main" xmlns="" val="20001"/>
                    </a:ext>
                  </a:extLst>
                </a:gridCol>
              </a:tblGrid>
              <a:tr h="349315">
                <a:tc>
                  <a:txBody>
                    <a:bodyPr/>
                    <a:lstStyle/>
                    <a:p>
                      <a:endParaRPr lang="nb-NO" dirty="0">
                        <a:solidFill>
                          <a:schemeClr val="tx1"/>
                        </a:solidFill>
                      </a:endParaRPr>
                    </a:p>
                  </a:txBody>
                  <a:tcPr/>
                </a:tc>
                <a:tc>
                  <a:txBody>
                    <a:bodyPr/>
                    <a:lstStyle/>
                    <a:p>
                      <a:endParaRPr lang="nb-NO" dirty="0"/>
                    </a:p>
                  </a:txBody>
                  <a:tcPr/>
                </a:tc>
                <a:extLst>
                  <a:ext uri="{0D108BD9-81ED-4DB2-BD59-A6C34878D82A}">
                    <a16:rowId xmlns:a16="http://schemas.microsoft.com/office/drawing/2014/main" xmlns="" val="10000"/>
                  </a:ext>
                </a:extLst>
              </a:tr>
              <a:tr h="3755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hlinkClick r:id="rId3"/>
                        </a:rPr>
                        <a:t>3. Barnehagens formål og innhold</a:t>
                      </a:r>
                      <a:r>
                        <a:rPr lang="nb-NO" dirty="0">
                          <a:solidFill>
                            <a:schemeClr val="tx1"/>
                          </a:solidFill>
                        </a:rPr>
                        <a:t> </a:t>
                      </a:r>
                    </a:p>
                    <a:p>
                      <a:r>
                        <a:rPr lang="nb-NO" dirty="0">
                          <a:hlinkClick r:id="rId4"/>
                        </a:rPr>
                        <a:t>Barnehagen skal ivareta barnas behov for omsorg</a:t>
                      </a:r>
                      <a:r>
                        <a:rPr lang="nb-NO" dirty="0"/>
                        <a:t> </a:t>
                      </a:r>
                    </a:p>
                    <a:p>
                      <a:r>
                        <a:rPr lang="nb-NO" dirty="0">
                          <a:hlinkClick r:id="rId5"/>
                        </a:rPr>
                        <a:t>Barnehagen skal ivareta barnas behov for lek</a:t>
                      </a:r>
                      <a:r>
                        <a:rPr lang="nb-NO" dirty="0"/>
                        <a:t> </a:t>
                      </a:r>
                    </a:p>
                    <a:p>
                      <a:r>
                        <a:rPr lang="nb-NO" dirty="0">
                          <a:hlinkClick r:id="rId6"/>
                        </a:rPr>
                        <a:t>Barnehagen skal fremme danning</a:t>
                      </a:r>
                      <a:r>
                        <a:rPr lang="nb-NO" dirty="0"/>
                        <a:t> </a:t>
                      </a:r>
                    </a:p>
                    <a:p>
                      <a:r>
                        <a:rPr lang="nb-NO" dirty="0">
                          <a:hlinkClick r:id="rId7"/>
                        </a:rPr>
                        <a:t>Barnehagen skal fremme læring</a:t>
                      </a:r>
                      <a:r>
                        <a:rPr lang="nb-NO" dirty="0"/>
                        <a:t> </a:t>
                      </a:r>
                      <a:r>
                        <a:rPr lang="nb-NO" dirty="0">
                          <a:hlinkClick r:id="rId8"/>
                        </a:rPr>
                        <a:t>Barnehagen skal fremme vennskap og fellesskap</a:t>
                      </a:r>
                      <a:r>
                        <a:rPr lang="nb-NO" dirty="0"/>
                        <a:t> </a:t>
                      </a:r>
                    </a:p>
                    <a:p>
                      <a:r>
                        <a:rPr lang="nb-NO" dirty="0">
                          <a:hlinkClick r:id="rId9"/>
                        </a:rPr>
                        <a:t>Barnehagen skal fremme kommunikasjon og språk</a:t>
                      </a:r>
                      <a:r>
                        <a:rPr lang="nb-NO" dirty="0"/>
                        <a:t> </a:t>
                      </a:r>
                    </a:p>
                    <a:p>
                      <a:r>
                        <a:rPr lang="nb-NO" dirty="0">
                          <a:hlinkClick r:id="rId10"/>
                        </a:rPr>
                        <a:t>Samiske barnehager</a:t>
                      </a:r>
                      <a:r>
                        <a:rPr lang="nb-NO" dirty="0"/>
                        <a:t> </a:t>
                      </a:r>
                    </a:p>
                    <a:p>
                      <a:r>
                        <a:rPr lang="nb-NO" dirty="0">
                          <a:hlinkClick r:id="rId11"/>
                        </a:rPr>
                        <a:t>Andre barnehager med samiske barn</a:t>
                      </a:r>
                      <a:r>
                        <a:rPr lang="nb-NO" dirty="0"/>
                        <a:t> </a:t>
                      </a:r>
                    </a:p>
                  </a:txBody>
                  <a:tcPr/>
                </a:tc>
                <a:tc>
                  <a:txBody>
                    <a:bodyPr/>
                    <a:lstStyle/>
                    <a:p>
                      <a:r>
                        <a:rPr lang="nb-NO" dirty="0">
                          <a:hlinkClick r:id="rId12"/>
                        </a:rPr>
                        <a:t>9. Barnehagens fagområder</a:t>
                      </a:r>
                      <a:r>
                        <a:rPr lang="nb-NO" dirty="0"/>
                        <a:t> </a:t>
                      </a:r>
                    </a:p>
                    <a:p>
                      <a:pPr lvl="1"/>
                      <a:r>
                        <a:rPr lang="nb-NO" dirty="0">
                          <a:hlinkClick r:id="rId13"/>
                        </a:rPr>
                        <a:t>Kommunikasjon, språk og tekst</a:t>
                      </a:r>
                      <a:r>
                        <a:rPr lang="nb-NO" dirty="0"/>
                        <a:t> </a:t>
                      </a:r>
                    </a:p>
                    <a:p>
                      <a:pPr lvl="1"/>
                      <a:r>
                        <a:rPr lang="nb-NO" dirty="0">
                          <a:hlinkClick r:id="rId14"/>
                        </a:rPr>
                        <a:t>Kropp, bevegelse, mat og helse</a:t>
                      </a:r>
                      <a:r>
                        <a:rPr lang="nb-NO" dirty="0"/>
                        <a:t> </a:t>
                      </a:r>
                    </a:p>
                    <a:p>
                      <a:pPr lvl="1"/>
                      <a:r>
                        <a:rPr lang="nb-NO" dirty="0">
                          <a:hlinkClick r:id="rId15"/>
                        </a:rPr>
                        <a:t>Kunst, kultur og kreativitet</a:t>
                      </a:r>
                      <a:r>
                        <a:rPr lang="nb-NO" dirty="0"/>
                        <a:t> </a:t>
                      </a:r>
                    </a:p>
                    <a:p>
                      <a:pPr lvl="1"/>
                      <a:r>
                        <a:rPr lang="nb-NO" dirty="0">
                          <a:hlinkClick r:id="rId16"/>
                        </a:rPr>
                        <a:t>Natur, miljø og teknologi</a:t>
                      </a:r>
                      <a:r>
                        <a:rPr lang="nb-NO" dirty="0"/>
                        <a:t> </a:t>
                      </a:r>
                    </a:p>
                    <a:p>
                      <a:pPr lvl="1"/>
                      <a:r>
                        <a:rPr lang="nb-NO" dirty="0">
                          <a:hlinkClick r:id="rId17"/>
                        </a:rPr>
                        <a:t>Antall, rom og form</a:t>
                      </a:r>
                      <a:r>
                        <a:rPr lang="nb-NO" dirty="0"/>
                        <a:t> </a:t>
                      </a:r>
                    </a:p>
                    <a:p>
                      <a:pPr lvl="1"/>
                      <a:r>
                        <a:rPr lang="nb-NO" dirty="0">
                          <a:hlinkClick r:id="rId18"/>
                        </a:rPr>
                        <a:t>Etikk, religion og filosofi</a:t>
                      </a:r>
                      <a:r>
                        <a:rPr lang="nb-NO" dirty="0"/>
                        <a:t> </a:t>
                      </a:r>
                    </a:p>
                    <a:p>
                      <a:pPr lvl="1"/>
                      <a:r>
                        <a:rPr lang="nb-NO" dirty="0">
                          <a:hlinkClick r:id="rId19"/>
                        </a:rPr>
                        <a:t>Nærmiljø og samfunn</a:t>
                      </a:r>
                      <a:endParaRPr lang="nb-NO" dirty="0"/>
                    </a:p>
                    <a:p>
                      <a:endParaRPr lang="nb-NO"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75219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nb-NO" sz="3200" dirty="0">
                <a:latin typeface="Calibri" panose="020F0502020204030204" pitchFamily="34" charset="0"/>
                <a:cs typeface="Tahoma" charset="0"/>
              </a:rPr>
              <a:t>Resultatportal</a:t>
            </a:r>
          </a:p>
        </p:txBody>
      </p:sp>
      <p:sp>
        <p:nvSpPr>
          <p:cNvPr id="19459" name="Rectangle 3"/>
          <p:cNvSpPr>
            <a:spLocks noGrp="1" noChangeArrowheads="1"/>
          </p:cNvSpPr>
          <p:nvPr>
            <p:ph type="body" idx="1"/>
          </p:nvPr>
        </p:nvSpPr>
        <p:spPr>
          <a:xfrm>
            <a:off x="430690" y="1057359"/>
            <a:ext cx="7885726" cy="3731252"/>
          </a:xfrm>
        </p:spPr>
        <p:txBody>
          <a:bodyPr>
            <a:normAutofit fontScale="77500" lnSpcReduction="20000"/>
          </a:bodyPr>
          <a:lstStyle/>
          <a:p>
            <a:r>
              <a:rPr lang="nb-NO" sz="2600" dirty="0">
                <a:latin typeface="Calibri" panose="020F0502020204030204" pitchFamily="34" charset="0"/>
                <a:cs typeface="Tahoma" charset="0"/>
              </a:rPr>
              <a:t>I resultatportalen (som åpner rett over jul) kan barnehagen ta ut resultater fra  kartleggingsundersøkelsen til barna, pedagogisk leder, ansatte, ledelse og foreldre.</a:t>
            </a:r>
          </a:p>
          <a:p>
            <a:r>
              <a:rPr lang="nb-NO" sz="2600" dirty="0">
                <a:latin typeface="Calibri" panose="020F0502020204030204" pitchFamily="34" charset="0"/>
                <a:cs typeface="Tahoma" charset="0"/>
              </a:rPr>
              <a:t>Undersøkelsene sikrer anonymitet ved at det ikke vil være mulig å hente ut resultater for grupper på mindre enn 7 informanter i alle undersøkelsene. </a:t>
            </a:r>
          </a:p>
          <a:p>
            <a:r>
              <a:rPr lang="nb-NO" sz="2600" dirty="0">
                <a:latin typeface="Calibri" panose="020F0502020204030204" pitchFamily="34" charset="0"/>
                <a:cs typeface="Tahoma" charset="0"/>
              </a:rPr>
              <a:t>Barnehagen vil her se på de ulike resultatene og reflektere over hva som er veldig bra og hva man bør videreutvikle. </a:t>
            </a:r>
          </a:p>
          <a:p>
            <a:r>
              <a:rPr lang="nb-NO" sz="2600" dirty="0">
                <a:latin typeface="Calibri" panose="020F0502020204030204" pitchFamily="34" charset="0"/>
                <a:cs typeface="Tahoma" charset="0"/>
              </a:rPr>
              <a:t>Resultatene skal alltid være et utgangspunkt for å forbedre eller videreutvikle barnehagens praksis.</a:t>
            </a:r>
          </a:p>
          <a:p>
            <a:r>
              <a:rPr lang="nb-NO" sz="2600" dirty="0">
                <a:latin typeface="Calibri" panose="020F0502020204030204" pitchFamily="34" charset="0"/>
                <a:cs typeface="Tahoma" charset="0"/>
              </a:rPr>
              <a:t>Her kan man se barnehagens resultater og vurdere de opp mot gjennomsnittet av alle barnehager i kommunen, regionen og fylket.</a:t>
            </a:r>
          </a:p>
          <a:p>
            <a:pPr marL="0" indent="0">
              <a:buNone/>
            </a:pPr>
            <a:r>
              <a:rPr lang="nb-NO" sz="1800" dirty="0">
                <a:latin typeface="Calibri" panose="020F0502020204030204" pitchFamily="34" charset="0"/>
                <a:cs typeface="Tahoma" charset="0"/>
              </a:rPr>
              <a:t>  </a:t>
            </a:r>
          </a:p>
        </p:txBody>
      </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248576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a:t>Fremdriftsplan våren 2018</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492721635"/>
              </p:ext>
            </p:extLst>
          </p:nvPr>
        </p:nvGraphicFramePr>
        <p:xfrm>
          <a:off x="179512" y="915567"/>
          <a:ext cx="8784977" cy="3723786"/>
        </p:xfrm>
        <a:graphic>
          <a:graphicData uri="http://schemas.openxmlformats.org/drawingml/2006/table">
            <a:tbl>
              <a:tblPr firstRow="1" firstCol="1" bandRow="1">
                <a:tableStyleId>{5C22544A-7EE6-4342-B048-85BDC9FD1C3A}</a:tableStyleId>
              </a:tblPr>
              <a:tblGrid>
                <a:gridCol w="792088">
                  <a:extLst>
                    <a:ext uri="{9D8B030D-6E8A-4147-A177-3AD203B41FA5}">
                      <a16:colId xmlns:a16="http://schemas.microsoft.com/office/drawing/2014/main" xmlns="" val="20000"/>
                    </a:ext>
                  </a:extLst>
                </a:gridCol>
                <a:gridCol w="3240360">
                  <a:extLst>
                    <a:ext uri="{9D8B030D-6E8A-4147-A177-3AD203B41FA5}">
                      <a16:colId xmlns:a16="http://schemas.microsoft.com/office/drawing/2014/main" xmlns="" val="20001"/>
                    </a:ext>
                  </a:extLst>
                </a:gridCol>
                <a:gridCol w="2197515">
                  <a:extLst>
                    <a:ext uri="{9D8B030D-6E8A-4147-A177-3AD203B41FA5}">
                      <a16:colId xmlns:a16="http://schemas.microsoft.com/office/drawing/2014/main" xmlns="" val="20002"/>
                    </a:ext>
                  </a:extLst>
                </a:gridCol>
                <a:gridCol w="2555014">
                  <a:extLst>
                    <a:ext uri="{9D8B030D-6E8A-4147-A177-3AD203B41FA5}">
                      <a16:colId xmlns:a16="http://schemas.microsoft.com/office/drawing/2014/main" xmlns="" val="20003"/>
                    </a:ext>
                  </a:extLst>
                </a:gridCol>
              </a:tblGrid>
              <a:tr h="432047">
                <a:tc>
                  <a:txBody>
                    <a:bodyPr/>
                    <a:lstStyle/>
                    <a:p>
                      <a:pPr>
                        <a:lnSpc>
                          <a:spcPct val="115000"/>
                        </a:lnSpc>
                        <a:spcAft>
                          <a:spcPts val="0"/>
                        </a:spcAft>
                      </a:pPr>
                      <a:r>
                        <a:rPr lang="nb-NO" sz="1800" dirty="0">
                          <a:effectLst/>
                        </a:rPr>
                        <a:t>Når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800" dirty="0">
                          <a:effectLst/>
                        </a:rPr>
                        <a:t>Aktiviteter</a:t>
                      </a:r>
                    </a:p>
                  </a:txBody>
                  <a:tcPr marL="63513" marR="63513" marT="0" marB="0"/>
                </a:tc>
                <a:tc>
                  <a:txBody>
                    <a:bodyPr/>
                    <a:lstStyle/>
                    <a:p>
                      <a:pPr>
                        <a:lnSpc>
                          <a:spcPct val="115000"/>
                        </a:lnSpc>
                        <a:spcAft>
                          <a:spcPts val="0"/>
                        </a:spcAft>
                      </a:pPr>
                      <a:r>
                        <a:rPr lang="nb-NO" sz="1800" dirty="0">
                          <a:effectLst/>
                        </a:rPr>
                        <a:t>Ansvar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800" dirty="0">
                          <a:effectLst/>
                        </a:rPr>
                        <a:t>Målgruppe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extLst>
                  <a:ext uri="{0D108BD9-81ED-4DB2-BD59-A6C34878D82A}">
                    <a16:rowId xmlns:a16="http://schemas.microsoft.com/office/drawing/2014/main" xmlns="" val="10000"/>
                  </a:ext>
                </a:extLst>
              </a:tr>
              <a:tr h="720080">
                <a:tc>
                  <a:txBody>
                    <a:bodyPr/>
                    <a:lstStyle/>
                    <a:p>
                      <a:pPr>
                        <a:lnSpc>
                          <a:spcPct val="115000"/>
                        </a:lnSpc>
                        <a:spcAft>
                          <a:spcPts val="0"/>
                        </a:spcAft>
                      </a:pPr>
                      <a:r>
                        <a:rPr lang="nb-NO" sz="1000" dirty="0">
                          <a:effectLst/>
                        </a:rPr>
                        <a:t>Januar/</a:t>
                      </a:r>
                    </a:p>
                    <a:p>
                      <a:pPr>
                        <a:lnSpc>
                          <a:spcPct val="115000"/>
                        </a:lnSpc>
                        <a:spcAft>
                          <a:spcPts val="0"/>
                        </a:spcAft>
                      </a:pPr>
                      <a:r>
                        <a:rPr lang="nb-NO" sz="1000" dirty="0">
                          <a:effectLst/>
                        </a:rPr>
                        <a:t>februar</a:t>
                      </a:r>
                      <a:endParaRPr lang="nb-NO" sz="900" dirty="0">
                        <a:effectLst/>
                      </a:endParaRPr>
                    </a:p>
                    <a:p>
                      <a:pPr>
                        <a:lnSpc>
                          <a:spcPct val="115000"/>
                        </a:lnSpc>
                        <a:spcAft>
                          <a:spcPts val="0"/>
                        </a:spcAft>
                      </a:pPr>
                      <a:r>
                        <a:rPr lang="nb-NO" sz="1000" dirty="0">
                          <a:effectLst/>
                        </a:rPr>
                        <a:t> </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b-NO" sz="1400" b="1" dirty="0">
                          <a:effectLst/>
                        </a:rPr>
                        <a:t>Regionsamling</a:t>
                      </a:r>
                      <a:endParaRPr lang="nb-NO" sz="1200" b="1" dirty="0">
                        <a:effectLst/>
                      </a:endParaRPr>
                    </a:p>
                    <a:p>
                      <a:pPr>
                        <a:lnSpc>
                          <a:spcPct val="115000"/>
                        </a:lnSpc>
                        <a:spcAft>
                          <a:spcPts val="0"/>
                        </a:spcAft>
                      </a:pPr>
                      <a:r>
                        <a:rPr lang="nb-NO" sz="1400" dirty="0">
                          <a:effectLst/>
                        </a:rPr>
                        <a:t>Workshop 1: Tolke og analysere data </a:t>
                      </a:r>
                      <a:endParaRPr lang="nb-NO" sz="1200" dirty="0">
                        <a:effectLst/>
                        <a:latin typeface="Times New Roman" panose="02020603050405020304" pitchFamily="18" charset="0"/>
                        <a:ea typeface="Calibri" panose="020F0502020204030204" pitchFamily="34" charset="0"/>
                      </a:endParaRPr>
                    </a:p>
                  </a:txBody>
                  <a:tcPr marL="58251" marR="58251" marT="0" marB="0"/>
                </a:tc>
                <a:tc>
                  <a:txBody>
                    <a:bodyPr/>
                    <a:lstStyle/>
                    <a:p>
                      <a:pPr>
                        <a:lnSpc>
                          <a:spcPct val="115000"/>
                        </a:lnSpc>
                        <a:spcAft>
                          <a:spcPts val="0"/>
                        </a:spcAft>
                      </a:pPr>
                      <a:r>
                        <a:rPr lang="nb-NO" sz="1000" dirty="0">
                          <a:effectLst/>
                        </a:rPr>
                        <a:t>Regionansvarlig/</a:t>
                      </a:r>
                      <a:r>
                        <a:rPr lang="nb-NO" sz="1000" dirty="0" err="1">
                          <a:effectLst/>
                        </a:rPr>
                        <a:t>SePU</a:t>
                      </a:r>
                      <a:endParaRPr lang="nb-NO" sz="900" dirty="0">
                        <a:effectLst/>
                      </a:endParaRPr>
                    </a:p>
                  </a:txBody>
                  <a:tcPr marL="58251" marR="58251" marT="0" marB="0"/>
                </a:tc>
                <a:tc>
                  <a:txBody>
                    <a:bodyPr/>
                    <a:lstStyle/>
                    <a:p>
                      <a:pPr>
                        <a:lnSpc>
                          <a:spcPct val="115000"/>
                        </a:lnSpc>
                        <a:spcAft>
                          <a:spcPts val="0"/>
                        </a:spcAft>
                      </a:pPr>
                      <a:r>
                        <a:rPr lang="nb-NO" sz="1000" dirty="0">
                          <a:effectLst/>
                        </a:rPr>
                        <a:t>De som skal være med på kompetansepakkene.</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extLst>
                  <a:ext uri="{0D108BD9-81ED-4DB2-BD59-A6C34878D82A}">
                    <a16:rowId xmlns:a16="http://schemas.microsoft.com/office/drawing/2014/main" xmlns="" val="10001"/>
                  </a:ext>
                </a:extLst>
              </a:tr>
              <a:tr h="503591">
                <a:tc>
                  <a:txBody>
                    <a:bodyPr/>
                    <a:lstStyle/>
                    <a:p>
                      <a:pPr>
                        <a:lnSpc>
                          <a:spcPct val="115000"/>
                        </a:lnSpc>
                        <a:spcAft>
                          <a:spcPts val="0"/>
                        </a:spcAft>
                      </a:pPr>
                      <a:r>
                        <a:rPr lang="nb-NO" sz="1000">
                          <a:effectLst/>
                        </a:rPr>
                        <a:t>Etter work-shop 1</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400" dirty="0">
                          <a:effectLst/>
                        </a:rPr>
                        <a:t>Arbeid med kompetansepakken modul 1 og 2: Analysedel</a:t>
                      </a:r>
                    </a:p>
                  </a:txBody>
                  <a:tcPr marL="58251" marR="58251" marT="0" marB="0"/>
                </a:tc>
                <a:tc>
                  <a:txBody>
                    <a:bodyPr/>
                    <a:lstStyle/>
                    <a:p>
                      <a:pPr>
                        <a:lnSpc>
                          <a:spcPct val="115000"/>
                        </a:lnSpc>
                        <a:spcAft>
                          <a:spcPts val="0"/>
                        </a:spcAft>
                      </a:pPr>
                      <a:r>
                        <a:rPr lang="nb-NO" sz="1000">
                          <a:effectLst/>
                        </a:rPr>
                        <a:t>Barnehagemyndighet</a:t>
                      </a:r>
                      <a:endParaRPr lang="nb-NO" sz="900">
                        <a:effectLst/>
                      </a:endParaRPr>
                    </a:p>
                    <a:p>
                      <a:pPr>
                        <a:lnSpc>
                          <a:spcPct val="115000"/>
                        </a:lnSpc>
                        <a:spcAft>
                          <a:spcPts val="0"/>
                        </a:spcAft>
                      </a:pPr>
                      <a:r>
                        <a:rPr lang="nb-NO" sz="1000">
                          <a:effectLst/>
                        </a:rPr>
                        <a:t>SePU og styrere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000">
                          <a:effectLst/>
                        </a:rPr>
                        <a:t>De som skal være med på kompetansepakkene.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extLst>
                  <a:ext uri="{0D108BD9-81ED-4DB2-BD59-A6C34878D82A}">
                    <a16:rowId xmlns:a16="http://schemas.microsoft.com/office/drawing/2014/main" xmlns="" val="10002"/>
                  </a:ext>
                </a:extLst>
              </a:tr>
              <a:tr h="812836">
                <a:tc>
                  <a:txBody>
                    <a:bodyPr/>
                    <a:lstStyle/>
                    <a:p>
                      <a:pPr>
                        <a:lnSpc>
                          <a:spcPct val="115000"/>
                        </a:lnSpc>
                        <a:spcAft>
                          <a:spcPts val="0"/>
                        </a:spcAft>
                      </a:pPr>
                      <a:r>
                        <a:rPr lang="nb-NO" sz="1000" dirty="0">
                          <a:effectLst/>
                        </a:rPr>
                        <a:t>Mars/</a:t>
                      </a:r>
                      <a:endParaRPr lang="nb-NO" sz="900" dirty="0">
                        <a:effectLst/>
                      </a:endParaRPr>
                    </a:p>
                    <a:p>
                      <a:pPr>
                        <a:lnSpc>
                          <a:spcPct val="115000"/>
                        </a:lnSpc>
                        <a:spcAft>
                          <a:spcPts val="0"/>
                        </a:spcAft>
                      </a:pPr>
                      <a:r>
                        <a:rPr lang="nb-NO" sz="1000" dirty="0">
                          <a:effectLst/>
                        </a:rPr>
                        <a:t>April</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400" b="1" dirty="0">
                          <a:effectLst/>
                        </a:rPr>
                        <a:t>Regionsamling</a:t>
                      </a:r>
                    </a:p>
                    <a:p>
                      <a:pPr>
                        <a:lnSpc>
                          <a:spcPct val="115000"/>
                        </a:lnSpc>
                        <a:spcAft>
                          <a:spcPts val="0"/>
                        </a:spcAft>
                      </a:pPr>
                      <a:r>
                        <a:rPr lang="nb-NO" sz="1400" dirty="0">
                          <a:effectLst/>
                        </a:rPr>
                        <a:t>Workshop 2: Rapport, tiltaksutvikling og implementering</a:t>
                      </a:r>
                      <a:endParaRPr lang="nb-NO" sz="1200" dirty="0">
                        <a:effectLst/>
                      </a:endParaRPr>
                    </a:p>
                    <a:p>
                      <a:pPr>
                        <a:lnSpc>
                          <a:spcPct val="115000"/>
                        </a:lnSpc>
                        <a:spcAft>
                          <a:spcPts val="0"/>
                        </a:spcAft>
                      </a:pPr>
                      <a:r>
                        <a:rPr lang="nb-NO" sz="1400" dirty="0">
                          <a:effectLst/>
                        </a:rPr>
                        <a:t> </a:t>
                      </a:r>
                      <a:endParaRPr lang="nb-NO" sz="1200" dirty="0">
                        <a:effectLst/>
                      </a:endParaRPr>
                    </a:p>
                  </a:txBody>
                  <a:tcPr marL="58251" marR="58251" marT="0" marB="0"/>
                </a:tc>
                <a:tc>
                  <a:txBody>
                    <a:bodyPr/>
                    <a:lstStyle/>
                    <a:p>
                      <a:pPr>
                        <a:lnSpc>
                          <a:spcPct val="115000"/>
                        </a:lnSpc>
                        <a:spcAft>
                          <a:spcPts val="0"/>
                        </a:spcAft>
                      </a:pPr>
                      <a:r>
                        <a:rPr lang="nb-NO" sz="1000" dirty="0">
                          <a:effectLst/>
                        </a:rPr>
                        <a:t>Regionsansvarlig/ </a:t>
                      </a:r>
                      <a:r>
                        <a:rPr lang="nb-NO" sz="1000" dirty="0" err="1">
                          <a:effectLst/>
                        </a:rPr>
                        <a:t>SePU</a:t>
                      </a:r>
                      <a:endParaRPr lang="nb-NO" sz="900" dirty="0">
                        <a:effectLst/>
                      </a:endParaRPr>
                    </a:p>
                  </a:txBody>
                  <a:tcPr marL="58251" marR="58251" marT="0" marB="0"/>
                </a:tc>
                <a:tc>
                  <a:txBody>
                    <a:bodyPr/>
                    <a:lstStyle/>
                    <a:p>
                      <a:pPr>
                        <a:lnSpc>
                          <a:spcPct val="115000"/>
                        </a:lnSpc>
                        <a:spcAft>
                          <a:spcPts val="0"/>
                        </a:spcAft>
                      </a:pPr>
                      <a:r>
                        <a:rPr lang="nb-NO" sz="1000" dirty="0">
                          <a:effectLst/>
                        </a:rPr>
                        <a:t>De som skal være med på kompetansepakkene.</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extLst>
                  <a:ext uri="{0D108BD9-81ED-4DB2-BD59-A6C34878D82A}">
                    <a16:rowId xmlns:a16="http://schemas.microsoft.com/office/drawing/2014/main" xmlns="" val="10003"/>
                  </a:ext>
                </a:extLst>
              </a:tr>
              <a:tr h="503591">
                <a:tc>
                  <a:txBody>
                    <a:bodyPr/>
                    <a:lstStyle/>
                    <a:p>
                      <a:pPr>
                        <a:lnSpc>
                          <a:spcPct val="115000"/>
                        </a:lnSpc>
                        <a:spcAft>
                          <a:spcPts val="0"/>
                        </a:spcAft>
                      </a:pPr>
                      <a:r>
                        <a:rPr lang="nb-NO" sz="1000">
                          <a:effectLst/>
                        </a:rPr>
                        <a:t>Etter work-shop 2</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400" dirty="0">
                          <a:effectLst/>
                        </a:rPr>
                        <a:t>Arbeid med kompetansepakken modul 3 og 4: Strategi og tiltaksdel</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000" dirty="0">
                          <a:effectLst/>
                        </a:rPr>
                        <a:t>Barnehagemyndighet</a:t>
                      </a:r>
                      <a:endParaRPr lang="nb-NO" sz="900" dirty="0">
                        <a:effectLst/>
                      </a:endParaRPr>
                    </a:p>
                    <a:p>
                      <a:pPr>
                        <a:lnSpc>
                          <a:spcPct val="115000"/>
                        </a:lnSpc>
                        <a:spcAft>
                          <a:spcPts val="0"/>
                        </a:spcAft>
                      </a:pPr>
                      <a:r>
                        <a:rPr lang="nb-NO" sz="1000" dirty="0" err="1">
                          <a:effectLst/>
                        </a:rPr>
                        <a:t>SePU</a:t>
                      </a:r>
                      <a:r>
                        <a:rPr lang="nb-NO" sz="1000" dirty="0">
                          <a:effectLst/>
                        </a:rPr>
                        <a:t> og styrerne</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000" dirty="0">
                          <a:effectLst/>
                        </a:rPr>
                        <a:t>De som skal være med på kompetansepakkene.</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extLst>
                  <a:ext uri="{0D108BD9-81ED-4DB2-BD59-A6C34878D82A}">
                    <a16:rowId xmlns:a16="http://schemas.microsoft.com/office/drawing/2014/main" xmlns="" val="10004"/>
                  </a:ext>
                </a:extLst>
              </a:tr>
              <a:tr h="503591">
                <a:tc>
                  <a:txBody>
                    <a:bodyPr/>
                    <a:lstStyle/>
                    <a:p>
                      <a:pPr>
                        <a:lnSpc>
                          <a:spcPct val="115000"/>
                        </a:lnSpc>
                        <a:spcAft>
                          <a:spcPts val="0"/>
                        </a:spcAft>
                      </a:pPr>
                      <a:r>
                        <a:rPr lang="nb-NO" sz="1400" b="1" dirty="0">
                          <a:effectLst/>
                          <a:latin typeface="Calibri" panose="020F0502020204030204" pitchFamily="34" charset="0"/>
                          <a:ea typeface="Calibri" panose="020F0502020204030204" pitchFamily="34" charset="0"/>
                          <a:cs typeface="Times New Roman" panose="02020603050405020304" pitchFamily="18" charset="0"/>
                        </a:rPr>
                        <a:t>Høsten 2018</a:t>
                      </a:r>
                    </a:p>
                  </a:txBody>
                  <a:tcPr marL="58251" marR="58251" marT="0" marB="0"/>
                </a:tc>
                <a:tc>
                  <a:txBody>
                    <a:bodyPr/>
                    <a:lstStyle/>
                    <a:p>
                      <a:pPr>
                        <a:lnSpc>
                          <a:spcPct val="115000"/>
                        </a:lnSpc>
                        <a:spcAft>
                          <a:spcPts val="0"/>
                        </a:spcAft>
                      </a:pPr>
                      <a:r>
                        <a:rPr lang="nb-NO" sz="1600" b="1" dirty="0">
                          <a:effectLst/>
                          <a:latin typeface="Calibri" panose="020F0502020204030204" pitchFamily="34" charset="0"/>
                          <a:ea typeface="Calibri" panose="020F0502020204030204" pitchFamily="34" charset="0"/>
                          <a:cs typeface="Times New Roman" panose="02020603050405020304" pitchFamily="18" charset="0"/>
                        </a:rPr>
                        <a:t>Starter kompetanseheving for alle ansatte</a:t>
                      </a:r>
                    </a:p>
                  </a:txBody>
                  <a:tcPr marL="58251" marR="58251" marT="0" marB="0"/>
                </a:tc>
                <a:tc>
                  <a:txBody>
                    <a:bodyPr/>
                    <a:lstStyle/>
                    <a:p>
                      <a:pPr>
                        <a:lnSpc>
                          <a:spcPct val="115000"/>
                        </a:lnSpc>
                        <a:spcAft>
                          <a:spcPts val="0"/>
                        </a:spcAft>
                      </a:pP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380050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endParaRPr lang="nb-NO" dirty="0"/>
          </a:p>
        </p:txBody>
      </p:sp>
      <p:graphicFrame>
        <p:nvGraphicFramePr>
          <p:cNvPr id="4" name="Plassholder for innhold 3"/>
          <p:cNvGraphicFramePr>
            <a:graphicFrameLocks noGrp="1"/>
          </p:cNvGraphicFramePr>
          <p:nvPr>
            <p:ph idx="1"/>
            <p:extLst/>
          </p:nvPr>
        </p:nvGraphicFramePr>
        <p:xfrm>
          <a:off x="457200" y="411510"/>
          <a:ext cx="8229600" cy="41827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3768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Variasjon i barnehagene på trivsel</a:t>
            </a:r>
          </a:p>
        </p:txBody>
      </p:sp>
      <p:graphicFrame>
        <p:nvGraphicFramePr>
          <p:cNvPr id="4" name="Plassholder for innhold 3"/>
          <p:cNvGraphicFramePr>
            <a:graphicFrameLocks noGrp="1"/>
          </p:cNvGraphicFramePr>
          <p:nvPr>
            <p:ph idx="1"/>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994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346319558"/>
              </p:ext>
            </p:extLst>
          </p:nvPr>
        </p:nvGraphicFramePr>
        <p:xfrm>
          <a:off x="457200" y="483518"/>
          <a:ext cx="8229600" cy="41107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3287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b="1" dirty="0"/>
              <a:t>Ansatte - barnehage</a:t>
            </a:r>
          </a:p>
        </p:txBody>
      </p:sp>
      <p:graphicFrame>
        <p:nvGraphicFramePr>
          <p:cNvPr id="4" name="Plassholder for innhold 3"/>
          <p:cNvGraphicFramePr>
            <a:graphicFrameLocks noGrp="1"/>
          </p:cNvGraphicFramePr>
          <p:nvPr>
            <p:ph idx="1"/>
            <p:extLst/>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9786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a:t>Foreldre - barnehage</a:t>
            </a:r>
          </a:p>
        </p:txBody>
      </p:sp>
      <p:graphicFrame>
        <p:nvGraphicFramePr>
          <p:cNvPr id="4" name="Plassholder for innhold 3"/>
          <p:cNvGraphicFramePr>
            <a:graphicFrameLocks noGrp="1"/>
          </p:cNvGraphicFramePr>
          <p:nvPr>
            <p:ph idx="1"/>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4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11560" y="195486"/>
            <a:ext cx="8229600" cy="4327129"/>
          </a:xfrm>
        </p:spPr>
        <p:txBody>
          <a:bodyPr/>
          <a:lstStyle/>
          <a:p>
            <a:pPr marL="0" indent="0" algn="ctr">
              <a:buNone/>
            </a:pPr>
            <a:r>
              <a:rPr lang="nb-NO" sz="2100" dirty="0"/>
              <a:t>Les mer om Kultur for læring i Hedmark på </a:t>
            </a:r>
            <a:r>
              <a:rPr lang="nb-NO" dirty="0">
                <a:hlinkClick r:id="rId3"/>
              </a:rPr>
              <a:t>https://www.fylkesmannen.no/kfl/</a:t>
            </a:r>
            <a:r>
              <a:rPr lang="nb-NO" dirty="0"/>
              <a:t> </a:t>
            </a:r>
          </a:p>
          <a:p>
            <a:pPr algn="ctr"/>
            <a:endParaRPr lang="nb-NO" dirty="0"/>
          </a:p>
          <a:p>
            <a:pPr marL="0" indent="0" algn="ctr">
              <a:buNone/>
            </a:pPr>
            <a:endParaRPr lang="nb-NO" dirty="0"/>
          </a:p>
        </p:txBody>
      </p:sp>
      <p:pic>
        <p:nvPicPr>
          <p:cNvPr id="4" name="Bilde 3"/>
          <p:cNvPicPr>
            <a:picLocks noChangeAspect="1"/>
          </p:cNvPicPr>
          <p:nvPr/>
        </p:nvPicPr>
        <p:blipFill rotWithShape="1">
          <a:blip r:embed="rId4"/>
          <a:srcRect t="22076"/>
          <a:stretch/>
        </p:blipFill>
        <p:spPr>
          <a:xfrm>
            <a:off x="2267744" y="1347614"/>
            <a:ext cx="4371975" cy="3304207"/>
          </a:xfrm>
          <a:prstGeom prst="rect">
            <a:avLst/>
          </a:prstGeom>
        </p:spPr>
      </p:pic>
    </p:spTree>
    <p:extLst>
      <p:ext uri="{BB962C8B-B14F-4D97-AF65-F5344CB8AC3E}">
        <p14:creationId xmlns:p14="http://schemas.microsoft.com/office/powerpoint/2010/main" val="261821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323528" y="790714"/>
            <a:ext cx="6943725" cy="4114800"/>
          </a:xfrm>
          <a:prstGeom prst="rect">
            <a:avLst/>
          </a:prstGeom>
        </p:spPr>
      </p:pic>
      <p:sp>
        <p:nvSpPr>
          <p:cNvPr id="3" name="TekstSylinder 2"/>
          <p:cNvSpPr txBox="1"/>
          <p:nvPr/>
        </p:nvSpPr>
        <p:spPr>
          <a:xfrm>
            <a:off x="755576" y="267494"/>
            <a:ext cx="7992888" cy="523220"/>
          </a:xfrm>
          <a:prstGeom prst="rect">
            <a:avLst/>
          </a:prstGeom>
          <a:noFill/>
        </p:spPr>
        <p:txBody>
          <a:bodyPr wrap="square" rtlCol="0">
            <a:spAutoFit/>
          </a:bodyPr>
          <a:lstStyle/>
          <a:p>
            <a:r>
              <a:rPr lang="nb-NO" sz="1400" dirty="0">
                <a:hlinkClick r:id="rId3"/>
              </a:rPr>
              <a:t>https://www.fylkesmannen.no/Hedmark/Barnehage-og-opplaring/Kultur-for-laring/FoU---barnehage/</a:t>
            </a:r>
            <a:endParaRPr lang="nb-NO" sz="1400" dirty="0"/>
          </a:p>
          <a:p>
            <a:endParaRPr lang="nb-NO" sz="1400" dirty="0"/>
          </a:p>
        </p:txBody>
      </p:sp>
    </p:spTree>
    <p:extLst>
      <p:ext uri="{BB962C8B-B14F-4D97-AF65-F5344CB8AC3E}">
        <p14:creationId xmlns:p14="http://schemas.microsoft.com/office/powerpoint/2010/main" val="183357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endParaRPr lang="nb-NO" sz="3200" dirty="0"/>
          </a:p>
        </p:txBody>
      </p:sp>
      <p:sp>
        <p:nvSpPr>
          <p:cNvPr id="3" name="Rektangel 2"/>
          <p:cNvSpPr/>
          <p:nvPr/>
        </p:nvSpPr>
        <p:spPr>
          <a:xfrm>
            <a:off x="827584" y="1851670"/>
            <a:ext cx="7128792" cy="2062103"/>
          </a:xfrm>
          <a:prstGeom prst="rect">
            <a:avLst/>
          </a:prstGeom>
        </p:spPr>
        <p:txBody>
          <a:bodyPr wrap="square">
            <a:spAutoFit/>
          </a:bodyPr>
          <a:lstStyle/>
          <a:p>
            <a:pPr algn="ctr"/>
            <a:r>
              <a:rPr lang="nb-NO" sz="3200" dirty="0"/>
              <a:t>Kollektiv kompetanseutvikling i barnehagen</a:t>
            </a:r>
          </a:p>
          <a:p>
            <a:pPr algn="ctr"/>
            <a:endParaRPr lang="nb-NO" sz="3200" dirty="0"/>
          </a:p>
          <a:p>
            <a:pPr algn="ctr"/>
            <a:r>
              <a:rPr lang="nb-NO" sz="2800" dirty="0"/>
              <a:t>«Kultur for læring i barnehage og skole»</a:t>
            </a:r>
          </a:p>
        </p:txBody>
      </p:sp>
    </p:spTree>
    <p:extLst>
      <p:ext uri="{BB962C8B-B14F-4D97-AF65-F5344CB8AC3E}">
        <p14:creationId xmlns:p14="http://schemas.microsoft.com/office/powerpoint/2010/main" val="115639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dirty="0"/>
              <a:t>Strategier for kollektiv kompetanseutvikling</a:t>
            </a:r>
          </a:p>
        </p:txBody>
      </p:sp>
      <p:sp>
        <p:nvSpPr>
          <p:cNvPr id="3" name="Plassholder for innhold 2"/>
          <p:cNvSpPr>
            <a:spLocks noGrp="1"/>
          </p:cNvSpPr>
          <p:nvPr>
            <p:ph idx="1"/>
          </p:nvPr>
        </p:nvSpPr>
        <p:spPr>
          <a:xfrm>
            <a:off x="457200" y="1063228"/>
            <a:ext cx="8229600" cy="3531395"/>
          </a:xfrm>
        </p:spPr>
        <p:txBody>
          <a:bodyPr>
            <a:normAutofit fontScale="25000" lnSpcReduction="20000"/>
          </a:bodyPr>
          <a:lstStyle/>
          <a:p>
            <a:r>
              <a:rPr lang="nb-NO" altLang="nb-NO" sz="8000" dirty="0"/>
              <a:t>Barnehage/kommune/region/fylkes omfattende prosjekter på egen arbeidsplass, i arbeidstiden og i fellesskap </a:t>
            </a:r>
          </a:p>
          <a:p>
            <a:r>
              <a:rPr lang="nb-NO" altLang="nb-NO" sz="8000" dirty="0"/>
              <a:t>Bruk av data (observasjoner, intervjuer, spørreundersøkelser) barn, ansatte, ledelse, foreldre som utgangspunkt for arbeidet</a:t>
            </a:r>
          </a:p>
          <a:p>
            <a:r>
              <a:rPr lang="nb-NO" altLang="nb-NO" sz="8000" dirty="0"/>
              <a:t>Systematisk arbeid over tid i profesjonelle læringsfellesskap (PFL)</a:t>
            </a:r>
          </a:p>
          <a:p>
            <a:pPr lvl="1"/>
            <a:r>
              <a:rPr lang="nb-NO" altLang="nb-NO" sz="4000" dirty="0"/>
              <a:t>Fast dag, tid, sted, innhold</a:t>
            </a:r>
          </a:p>
          <a:p>
            <a:r>
              <a:rPr lang="nb-NO" altLang="nb-NO" sz="8000" dirty="0"/>
              <a:t>Opplæring og kompetanseheving</a:t>
            </a:r>
          </a:p>
          <a:p>
            <a:pPr lvl="1"/>
            <a:r>
              <a:rPr lang="nb-NO" altLang="nb-NO" sz="4000" dirty="0"/>
              <a:t>Litteraturstudier, bruk av multimedier, forskningsbasert kunnskap</a:t>
            </a:r>
          </a:p>
          <a:p>
            <a:pPr lvl="1"/>
            <a:r>
              <a:rPr lang="nb-NO" altLang="nb-NO" sz="4000" dirty="0"/>
              <a:t>Bruk av PLF for pedagogiske drøftinger og refleksjon omkring utfordringer knyttet til egen praksis. </a:t>
            </a:r>
          </a:p>
          <a:p>
            <a:pPr lvl="1"/>
            <a:r>
              <a:rPr lang="nb-NO" altLang="nb-NO" sz="4000" dirty="0"/>
              <a:t>Utprøving av tiltak/verktøy</a:t>
            </a:r>
          </a:p>
          <a:p>
            <a:r>
              <a:rPr lang="nb-NO" altLang="nb-NO" sz="8000" dirty="0"/>
              <a:t>Veiledning og observasjon</a:t>
            </a:r>
          </a:p>
          <a:p>
            <a:pPr lvl="1"/>
            <a:r>
              <a:rPr lang="nb-NO" altLang="nb-NO" sz="4000" dirty="0"/>
              <a:t>Eksternt og kollegabasert</a:t>
            </a:r>
          </a:p>
          <a:p>
            <a:r>
              <a:rPr lang="nb-NO" altLang="nb-NO" sz="8000" dirty="0"/>
              <a:t>Det hele handler om utvikling av en kollektiv kultur for læring</a:t>
            </a:r>
          </a:p>
          <a:p>
            <a:endParaRPr lang="nb-NO" dirty="0"/>
          </a:p>
        </p:txBody>
      </p:sp>
    </p:spTree>
    <p:extLst>
      <p:ext uri="{BB962C8B-B14F-4D97-AF65-F5344CB8AC3E}">
        <p14:creationId xmlns:p14="http://schemas.microsoft.com/office/powerpoint/2010/main" val="8376664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ISPRING_RESOURCE_PATHS_HASH_PRESENTER" val="29de7a15182baab31a221cb384f50bd717197e1"/>
</p:tagLst>
</file>

<file path=ppt/theme/theme1.xml><?xml version="1.0" encoding="utf-8"?>
<a:theme xmlns:a="http://schemas.openxmlformats.org/drawingml/2006/main" name="PPT mal HINN">
  <a:themeElements>
    <a:clrScheme name="Custom 3">
      <a:dk1>
        <a:srgbClr val="050505"/>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548D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mal HINN</Template>
  <TotalTime>663</TotalTime>
  <Words>3126</Words>
  <Application>Microsoft Office PowerPoint</Application>
  <PresentationFormat>Skjermfremvisning (16:9)</PresentationFormat>
  <Paragraphs>462</Paragraphs>
  <Slides>54</Slides>
  <Notes>17</Notes>
  <HiddenSlides>0</HiddenSlides>
  <MMClips>0</MMClips>
  <ScaleCrop>false</ScaleCrop>
  <HeadingPairs>
    <vt:vector size="8" baseType="variant">
      <vt:variant>
        <vt:lpstr>Brukte skrifter</vt:lpstr>
      </vt:variant>
      <vt:variant>
        <vt:i4>6</vt:i4>
      </vt:variant>
      <vt:variant>
        <vt:lpstr>Tema</vt:lpstr>
      </vt:variant>
      <vt:variant>
        <vt:i4>1</vt:i4>
      </vt:variant>
      <vt:variant>
        <vt:lpstr>Innebygde OLE-servere</vt:lpstr>
      </vt:variant>
      <vt:variant>
        <vt:i4>1</vt:i4>
      </vt:variant>
      <vt:variant>
        <vt:lpstr>Lysbildetitler</vt:lpstr>
      </vt:variant>
      <vt:variant>
        <vt:i4>54</vt:i4>
      </vt:variant>
    </vt:vector>
  </HeadingPairs>
  <TitlesOfParts>
    <vt:vector size="62" baseType="lpstr">
      <vt:lpstr>ＭＳ Ｐゴシック</vt:lpstr>
      <vt:lpstr>Arial</vt:lpstr>
      <vt:lpstr>Calibri</vt:lpstr>
      <vt:lpstr>Tahoma</vt:lpstr>
      <vt:lpstr>Times New Roman</vt:lpstr>
      <vt:lpstr>Wingdings</vt:lpstr>
      <vt:lpstr>PPT mal HINN</vt:lpstr>
      <vt:lpstr>Bilde</vt:lpstr>
      <vt:lpstr>Kultur for læring- barnehage</vt:lpstr>
      <vt:lpstr>Plan for dagen</vt:lpstr>
      <vt:lpstr>Kultur for læring – overordnede målsettinger:</vt:lpstr>
      <vt:lpstr>Fremdriftsplan høsten 2017</vt:lpstr>
      <vt:lpstr>Fremdriftsplan våren 2018</vt:lpstr>
      <vt:lpstr>PowerPoint-presentasjon</vt:lpstr>
      <vt:lpstr>PowerPoint-presentasjon</vt:lpstr>
      <vt:lpstr>PowerPoint-presentasjon</vt:lpstr>
      <vt:lpstr>Strategier for kollektiv kompetanseutvikling</vt:lpstr>
      <vt:lpstr>PowerPoint-presentasjon</vt:lpstr>
      <vt:lpstr>Ontario, Canada – en multisystem strategi </vt:lpstr>
      <vt:lpstr>Ontario: En effektiv multisystem strategi krever følgende elementer:</vt:lpstr>
      <vt:lpstr>PowerPoint-presentasjon</vt:lpstr>
      <vt:lpstr>«Utviklingshjul for institusjoner i bevegelse» Irgens (2010). </vt:lpstr>
      <vt:lpstr>Refleksjonsoppgave</vt:lpstr>
      <vt:lpstr>Utviklingsprosess i faser  (Fullan 2007)</vt:lpstr>
      <vt:lpstr>Initieringsfase </vt:lpstr>
      <vt:lpstr>Implementeringsfase</vt:lpstr>
      <vt:lpstr>Institusjonalisering/videreføringsfase</vt:lpstr>
      <vt:lpstr>Utvikle kulturen i barnehagen</vt:lpstr>
      <vt:lpstr>PowerPoint-presentasjon</vt:lpstr>
      <vt:lpstr>Samarbeid og kollegialitet</vt:lpstr>
      <vt:lpstr>Refleksjonsoppgave</vt:lpstr>
      <vt:lpstr>Utvikle den profesjonelle kapitalen eller kulturen</vt:lpstr>
      <vt:lpstr>  Institusjonens profesjonelle kapital (Hargreaves og Fullan, 2014) </vt:lpstr>
      <vt:lpstr>PowerPoint-presentasjon</vt:lpstr>
      <vt:lpstr>Når vi arbeider sammen blir vi en del av noe som er større enn oss selv!  </vt:lpstr>
      <vt:lpstr>PowerPoint-presentasjon</vt:lpstr>
      <vt:lpstr>PowerPoint-presentasjon</vt:lpstr>
      <vt:lpstr>Kartleggingsundersøkelser</vt:lpstr>
      <vt:lpstr>Kartleggingsundersøkelse forts… </vt:lpstr>
      <vt:lpstr>           Arbeidsoppgave før den 16.10.2017 Infoskriv: Informasjon om barns deltakelse i spørreundersøkelsen og samtykkeerklæring </vt:lpstr>
      <vt:lpstr>Samtykkeerklæringen</vt:lpstr>
      <vt:lpstr>Forberedelser fra og med den 16.10.17 Infoskriv: Informasjon om spørreundersøkelsen. Til koordinator</vt:lpstr>
      <vt:lpstr>Forberedelse barn, pedagogisk leder og 4. – 5 åringsforeldre undersøkelser</vt:lpstr>
      <vt:lpstr>Excellisten</vt:lpstr>
      <vt:lpstr>Forberedelse forts…</vt:lpstr>
      <vt:lpstr>Gjennomføring av de ulike undersøkelsene</vt:lpstr>
      <vt:lpstr>Spørreskjema til barna</vt:lpstr>
      <vt:lpstr>Gjennomføring - barneundersøkelsen</vt:lpstr>
      <vt:lpstr>Spørreskjema til pedagogisk leder</vt:lpstr>
      <vt:lpstr>Gjennomføring – pedagogisk leder undersøkelsen</vt:lpstr>
      <vt:lpstr>Spørreskjema til ansatte</vt:lpstr>
      <vt:lpstr>Gjennomføring - ansatte</vt:lpstr>
      <vt:lpstr>Spørreskjema til foreldre/foresatte</vt:lpstr>
      <vt:lpstr>Gjennomføring - foreldre</vt:lpstr>
      <vt:lpstr>Spørreskjema til styrer/leder</vt:lpstr>
      <vt:lpstr>Rammeplanen og kartlegging i KFL</vt:lpstr>
      <vt:lpstr>Resultatportal</vt:lpstr>
      <vt:lpstr>PowerPoint-presentasjon</vt:lpstr>
      <vt:lpstr>Variasjon i barnehagene på trivsel</vt:lpstr>
      <vt:lpstr>PowerPoint-presentasjon</vt:lpstr>
      <vt:lpstr>Ansatte - barnehage</vt:lpstr>
      <vt:lpstr>Foreldre - barnehage</vt:lpstr>
    </vt:vector>
  </TitlesOfParts>
  <Company>Høgskolen i Hedmark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mal</dc:title>
  <dc:creator>Anne-Karin Sunnevåg</dc:creator>
  <cp:lastModifiedBy>Anne-Karin Sunnevåg</cp:lastModifiedBy>
  <cp:revision>68</cp:revision>
  <dcterms:created xsi:type="dcterms:W3CDTF">2017-04-30T10:03:19Z</dcterms:created>
  <dcterms:modified xsi:type="dcterms:W3CDTF">2017-09-08T15:13:15Z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97700152-97F3-490E-AFCD-1144198DCED1</vt:lpwstr>
  </property>
  <property fmtid="{D5CDD505-2E9C-101B-9397-08002B2CF9AE}" pid="3" name="ArticulatePath">
    <vt:lpwstr>Presentation1</vt:lpwstr>
  </property>
</Properties>
</file>