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84" r:id="rId3"/>
    <p:sldId id="275" r:id="rId4"/>
    <p:sldId id="270" r:id="rId5"/>
    <p:sldId id="271" r:id="rId6"/>
    <p:sldId id="274" r:id="rId7"/>
    <p:sldId id="276" r:id="rId8"/>
    <p:sldId id="272" r:id="rId9"/>
    <p:sldId id="280" r:id="rId10"/>
    <p:sldId id="285" r:id="rId11"/>
    <p:sldId id="286" r:id="rId12"/>
    <p:sldId id="273" r:id="rId13"/>
    <p:sldId id="352" r:id="rId14"/>
    <p:sldId id="324" r:id="rId15"/>
    <p:sldId id="327" r:id="rId16"/>
    <p:sldId id="328" r:id="rId17"/>
    <p:sldId id="322" r:id="rId18"/>
    <p:sldId id="330" r:id="rId19"/>
    <p:sldId id="329" r:id="rId20"/>
    <p:sldId id="317" r:id="rId21"/>
    <p:sldId id="318" r:id="rId22"/>
    <p:sldId id="319" r:id="rId23"/>
    <p:sldId id="320" r:id="rId24"/>
    <p:sldId id="314" r:id="rId25"/>
    <p:sldId id="315" r:id="rId26"/>
    <p:sldId id="316" r:id="rId27"/>
    <p:sldId id="287" r:id="rId28"/>
    <p:sldId id="294" r:id="rId29"/>
    <p:sldId id="258" r:id="rId30"/>
    <p:sldId id="259" r:id="rId31"/>
    <p:sldId id="260" r:id="rId32"/>
    <p:sldId id="261" r:id="rId33"/>
    <p:sldId id="334" r:id="rId34"/>
    <p:sldId id="335" r:id="rId35"/>
    <p:sldId id="336" r:id="rId36"/>
    <p:sldId id="337" r:id="rId37"/>
    <p:sldId id="338" r:id="rId38"/>
    <p:sldId id="262" r:id="rId39"/>
    <p:sldId id="339" r:id="rId40"/>
    <p:sldId id="263" r:id="rId41"/>
    <p:sldId id="340" r:id="rId42"/>
    <p:sldId id="264" r:id="rId43"/>
    <p:sldId id="342" r:id="rId44"/>
    <p:sldId id="265" r:id="rId45"/>
    <p:sldId id="341" r:id="rId46"/>
    <p:sldId id="266" r:id="rId47"/>
    <p:sldId id="350" r:id="rId48"/>
    <p:sldId id="267" r:id="rId49"/>
    <p:sldId id="344" r:id="rId50"/>
    <p:sldId id="351" r:id="rId51"/>
    <p:sldId id="345" r:id="rId52"/>
    <p:sldId id="343" r:id="rId53"/>
    <p:sldId id="346" r:id="rId54"/>
  </p:sldIdLst>
  <p:sldSz cx="9144000" cy="5143500" type="screen16x9"/>
  <p:notesSz cx="6858000" cy="9144000"/>
  <p:custDataLst>
    <p:tags r:id="rId56"/>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406" autoAdjust="0"/>
  </p:normalViewPr>
  <p:slideViewPr>
    <p:cSldViewPr>
      <p:cViewPr varScale="1">
        <p:scale>
          <a:sx n="97" d="100"/>
          <a:sy n="97" d="100"/>
        </p:scale>
        <p:origin x="200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k1"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regneark1.xlsx"/></Relationships>
</file>

<file path=ppt/charts/_rels/chart4.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igridn\Desktop\PP%20FLIK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a:t>Barn: Trivsel</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'Ark1'!$F$4:$F$5</c:f>
              <c:numCache>
                <c:formatCode>0</c:formatCode>
                <c:ptCount val="2"/>
                <c:pt idx="0">
                  <c:v>492.35760634462872</c:v>
                </c:pt>
                <c:pt idx="1">
                  <c:v>508.47873107426062</c:v>
                </c:pt>
              </c:numCache>
            </c:numRef>
          </c:val>
          <c:extLst xmlns:c16r2="http://schemas.microsoft.com/office/drawing/2015/06/chart">
            <c:ext xmlns:c16="http://schemas.microsoft.com/office/drawing/2014/chart" uri="{C3380CC4-5D6E-409C-BE32-E72D297353CC}">
              <c16:uniqueId val="{00000000-6BD3-49DD-97A4-C78F04F52ACE}"/>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'Ark1'!$L$4:$L$5</c:f>
              <c:numCache>
                <c:formatCode>0</c:formatCode>
                <c:ptCount val="2"/>
                <c:pt idx="0">
                  <c:v>515.77505407353999</c:v>
                </c:pt>
                <c:pt idx="1">
                  <c:v>527.85868781542729</c:v>
                </c:pt>
              </c:numCache>
            </c:numRef>
          </c:val>
          <c:extLst xmlns:c16r2="http://schemas.microsoft.com/office/drawing/2015/06/chart">
            <c:ext xmlns:c16="http://schemas.microsoft.com/office/drawing/2014/chart" uri="{C3380CC4-5D6E-409C-BE32-E72D297353CC}">
              <c16:uniqueId val="{00000001-6BD3-49DD-97A4-C78F04F52ACE}"/>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'Ark1'!$R$4:$R$5</c:f>
              <c:numCache>
                <c:formatCode>0</c:formatCode>
                <c:ptCount val="2"/>
                <c:pt idx="0">
                  <c:v>523.61932227829857</c:v>
                </c:pt>
                <c:pt idx="1">
                  <c:v>532.53064167267485</c:v>
                </c:pt>
              </c:numCache>
            </c:numRef>
          </c:val>
          <c:extLst xmlns:c16r2="http://schemas.microsoft.com/office/drawing/2015/06/chart">
            <c:ext xmlns:c16="http://schemas.microsoft.com/office/drawing/2014/chart" uri="{C3380CC4-5D6E-409C-BE32-E72D297353CC}">
              <c16:uniqueId val="{00000002-6BD3-49DD-97A4-C78F04F52ACE}"/>
            </c:ext>
          </c:extLst>
        </c:ser>
        <c:dLbls>
          <c:showLegendKey val="0"/>
          <c:showVal val="0"/>
          <c:showCatName val="0"/>
          <c:showSerName val="0"/>
          <c:showPercent val="0"/>
          <c:showBubbleSize val="0"/>
        </c:dLbls>
        <c:gapWidth val="182"/>
        <c:axId val="550979872"/>
        <c:axId val="550980432"/>
      </c:barChart>
      <c:catAx>
        <c:axId val="550979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0980432"/>
        <c:crosses val="autoZero"/>
        <c:auto val="1"/>
        <c:lblAlgn val="ctr"/>
        <c:lblOffset val="100"/>
        <c:noMultiLvlLbl val="0"/>
      </c:catAx>
      <c:valAx>
        <c:axId val="550980432"/>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5097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b-NO"/>
              <a:t>Trivsel</a:t>
            </a:r>
          </a:p>
        </c:rich>
      </c:tx>
      <c:overlay val="0"/>
    </c:title>
    <c:autoTitleDeleted val="0"/>
    <c:plotArea>
      <c:layout/>
      <c:lineChart>
        <c:grouping val="standard"/>
        <c:varyColors val="0"/>
        <c:ser>
          <c:idx val="0"/>
          <c:order val="0"/>
          <c:tx>
            <c:strRef>
              <c:f>Trivsel!$D$6</c:f>
              <c:strCache>
                <c:ptCount val="1"/>
                <c:pt idx="0">
                  <c:v>T1</c:v>
                </c:pt>
              </c:strCache>
            </c:strRef>
          </c:tx>
          <c:val>
            <c:numRef>
              <c:f>Trivsel!$D$7:$D$79</c:f>
              <c:numCache>
                <c:formatCode>###0.0000</c:formatCode>
                <c:ptCount val="73"/>
                <c:pt idx="1">
                  <c:v>2.8416666666666668</c:v>
                </c:pt>
                <c:pt idx="2">
                  <c:v>2.4047619047619051</c:v>
                </c:pt>
                <c:pt idx="3">
                  <c:v>2.6666666666666661</c:v>
                </c:pt>
                <c:pt idx="4">
                  <c:v>2.5750000000000002</c:v>
                </c:pt>
                <c:pt idx="5">
                  <c:v>2.5166666666666662</c:v>
                </c:pt>
                <c:pt idx="6">
                  <c:v>2.6722222222222229</c:v>
                </c:pt>
                <c:pt idx="7">
                  <c:v>2.4916666666666671</c:v>
                </c:pt>
                <c:pt idx="8">
                  <c:v>2.6527777777777768</c:v>
                </c:pt>
                <c:pt idx="9">
                  <c:v>2.4916666666666671</c:v>
                </c:pt>
                <c:pt idx="10">
                  <c:v>2.6858974358974361</c:v>
                </c:pt>
                <c:pt idx="11">
                  <c:v>2.5462962962962972</c:v>
                </c:pt>
                <c:pt idx="12">
                  <c:v>2.6111111111111112</c:v>
                </c:pt>
                <c:pt idx="13">
                  <c:v>2.5428571428571431</c:v>
                </c:pt>
                <c:pt idx="14">
                  <c:v>2.4375</c:v>
                </c:pt>
                <c:pt idx="15">
                  <c:v>2.415492957746479</c:v>
                </c:pt>
                <c:pt idx="16">
                  <c:v>2.375</c:v>
                </c:pt>
                <c:pt idx="17">
                  <c:v>2.270833333333333</c:v>
                </c:pt>
                <c:pt idx="18">
                  <c:v>2.25</c:v>
                </c:pt>
                <c:pt idx="19">
                  <c:v>2.4358974358974361</c:v>
                </c:pt>
                <c:pt idx="20">
                  <c:v>2.5219298245614041</c:v>
                </c:pt>
                <c:pt idx="21">
                  <c:v>2.333333333333333</c:v>
                </c:pt>
                <c:pt idx="22">
                  <c:v>2.6956521739130359</c:v>
                </c:pt>
                <c:pt idx="23">
                  <c:v>2.725490196078431</c:v>
                </c:pt>
                <c:pt idx="24">
                  <c:v>2.3916666666666662</c:v>
                </c:pt>
                <c:pt idx="25">
                  <c:v>2.421052631578946</c:v>
                </c:pt>
                <c:pt idx="26">
                  <c:v>2.477777777777777</c:v>
                </c:pt>
                <c:pt idx="27">
                  <c:v>2.3508771929824559</c:v>
                </c:pt>
                <c:pt idx="28">
                  <c:v>2.6111111111111112</c:v>
                </c:pt>
                <c:pt idx="30">
                  <c:v>2.4466666666666659</c:v>
                </c:pt>
                <c:pt idx="31">
                  <c:v>2.5317460317460312</c:v>
                </c:pt>
                <c:pt idx="32">
                  <c:v>2.4682539682539679</c:v>
                </c:pt>
                <c:pt idx="33">
                  <c:v>2.523255813953488</c:v>
                </c:pt>
                <c:pt idx="35">
                  <c:v>2.5263157894736841</c:v>
                </c:pt>
                <c:pt idx="36">
                  <c:v>2.5</c:v>
                </c:pt>
                <c:pt idx="37">
                  <c:v>2.712499999999999</c:v>
                </c:pt>
                <c:pt idx="38">
                  <c:v>2.7298850574712641</c:v>
                </c:pt>
                <c:pt idx="39">
                  <c:v>2.7575757575757578</c:v>
                </c:pt>
                <c:pt idx="41">
                  <c:v>2.6</c:v>
                </c:pt>
                <c:pt idx="43">
                  <c:v>2.541666666666667</c:v>
                </c:pt>
                <c:pt idx="44">
                  <c:v>2.5376344086021509</c:v>
                </c:pt>
                <c:pt idx="45">
                  <c:v>2.5202020202020199</c:v>
                </c:pt>
                <c:pt idx="47">
                  <c:v>2.208333333333333</c:v>
                </c:pt>
                <c:pt idx="48">
                  <c:v>2.486111111111112</c:v>
                </c:pt>
                <c:pt idx="50">
                  <c:v>2.4375</c:v>
                </c:pt>
                <c:pt idx="51">
                  <c:v>2.5</c:v>
                </c:pt>
                <c:pt idx="52">
                  <c:v>2.2777777777777781</c:v>
                </c:pt>
                <c:pt idx="53">
                  <c:v>2.666666666666667</c:v>
                </c:pt>
                <c:pt idx="55">
                  <c:v>2.3125</c:v>
                </c:pt>
                <c:pt idx="56">
                  <c:v>2.489583333333333</c:v>
                </c:pt>
                <c:pt idx="57">
                  <c:v>2.6666666666666661</c:v>
                </c:pt>
                <c:pt idx="58">
                  <c:v>2.6851851851851851</c:v>
                </c:pt>
                <c:pt idx="59">
                  <c:v>2.4666666666666668</c:v>
                </c:pt>
                <c:pt idx="61">
                  <c:v>2.4130434782608701</c:v>
                </c:pt>
                <c:pt idx="62">
                  <c:v>2.4652777777777781</c:v>
                </c:pt>
                <c:pt idx="63">
                  <c:v>2.6666666666666661</c:v>
                </c:pt>
                <c:pt idx="64">
                  <c:v>2.6987179487179498</c:v>
                </c:pt>
                <c:pt idx="66">
                  <c:v>2.364583333333333</c:v>
                </c:pt>
                <c:pt idx="67">
                  <c:v>2.666666666666667</c:v>
                </c:pt>
                <c:pt idx="68">
                  <c:v>2.6581196581196598</c:v>
                </c:pt>
              </c:numCache>
            </c:numRef>
          </c:val>
          <c:smooth val="0"/>
        </c:ser>
        <c:ser>
          <c:idx val="1"/>
          <c:order val="1"/>
          <c:tx>
            <c:strRef>
              <c:f>Trivsel!$I$6</c:f>
              <c:strCache>
                <c:ptCount val="1"/>
                <c:pt idx="0">
                  <c:v>T3</c:v>
                </c:pt>
              </c:strCache>
            </c:strRef>
          </c:tx>
          <c:val>
            <c:numRef>
              <c:f>Trivsel!$I$7:$I$79</c:f>
              <c:numCache>
                <c:formatCode>###0.0000</c:formatCode>
                <c:ptCount val="73"/>
                <c:pt idx="1">
                  <c:v>2.7698412698412702</c:v>
                </c:pt>
                <c:pt idx="2">
                  <c:v>2.5761904761904759</c:v>
                </c:pt>
                <c:pt idx="3">
                  <c:v>2.522222222222223</c:v>
                </c:pt>
                <c:pt idx="4">
                  <c:v>2.9750000000000001</c:v>
                </c:pt>
                <c:pt idx="6">
                  <c:v>2.7944444444444438</c:v>
                </c:pt>
                <c:pt idx="7">
                  <c:v>2.5714285714285712</c:v>
                </c:pt>
                <c:pt idx="8">
                  <c:v>2.8229166666666661</c:v>
                </c:pt>
                <c:pt idx="9">
                  <c:v>2.833333333333333</c:v>
                </c:pt>
                <c:pt idx="10">
                  <c:v>2.5869565217391308</c:v>
                </c:pt>
                <c:pt idx="11">
                  <c:v>2.6597222222222232</c:v>
                </c:pt>
                <c:pt idx="12">
                  <c:v>2.5897435897435899</c:v>
                </c:pt>
                <c:pt idx="13">
                  <c:v>2.6788617886178869</c:v>
                </c:pt>
                <c:pt idx="14">
                  <c:v>2.59375</c:v>
                </c:pt>
                <c:pt idx="15">
                  <c:v>2.6004016064257032</c:v>
                </c:pt>
                <c:pt idx="16">
                  <c:v>2.8550724637681091</c:v>
                </c:pt>
                <c:pt idx="17">
                  <c:v>2.6626984126984121</c:v>
                </c:pt>
                <c:pt idx="19">
                  <c:v>2.6333333333333342</c:v>
                </c:pt>
                <c:pt idx="20">
                  <c:v>2.682795698924731</c:v>
                </c:pt>
                <c:pt idx="21">
                  <c:v>2.6447368421052642</c:v>
                </c:pt>
                <c:pt idx="22">
                  <c:v>2.804347826086957</c:v>
                </c:pt>
                <c:pt idx="23">
                  <c:v>2.7549019607843142</c:v>
                </c:pt>
                <c:pt idx="24">
                  <c:v>2.6555555555555559</c:v>
                </c:pt>
                <c:pt idx="25">
                  <c:v>2.5136612021857929</c:v>
                </c:pt>
                <c:pt idx="28">
                  <c:v>2.6845238095238102</c:v>
                </c:pt>
                <c:pt idx="30">
                  <c:v>2.5614035087719298</c:v>
                </c:pt>
                <c:pt idx="31">
                  <c:v>2.5566666666666671</c:v>
                </c:pt>
                <c:pt idx="32">
                  <c:v>2.626984126984127</c:v>
                </c:pt>
                <c:pt idx="36">
                  <c:v>2.7685185185185199</c:v>
                </c:pt>
                <c:pt idx="37">
                  <c:v>2.7385620915032671</c:v>
                </c:pt>
                <c:pt idx="38">
                  <c:v>2.9</c:v>
                </c:pt>
                <c:pt idx="39">
                  <c:v>2.7435897435897441</c:v>
                </c:pt>
                <c:pt idx="41">
                  <c:v>2.5303030303030312</c:v>
                </c:pt>
                <c:pt idx="43">
                  <c:v>2.5555555555555558</c:v>
                </c:pt>
                <c:pt idx="44">
                  <c:v>2.5480769230769229</c:v>
                </c:pt>
                <c:pt idx="45">
                  <c:v>2.4487179487179498</c:v>
                </c:pt>
                <c:pt idx="46">
                  <c:v>2.502109704641351</c:v>
                </c:pt>
                <c:pt idx="47">
                  <c:v>2.625</c:v>
                </c:pt>
                <c:pt idx="48">
                  <c:v>2.6091954022988508</c:v>
                </c:pt>
                <c:pt idx="50">
                  <c:v>2.5625</c:v>
                </c:pt>
                <c:pt idx="51">
                  <c:v>2.5769230769230771</c:v>
                </c:pt>
                <c:pt idx="52">
                  <c:v>2.7179487179487181</c:v>
                </c:pt>
                <c:pt idx="53">
                  <c:v>2.5223880597014929</c:v>
                </c:pt>
                <c:pt idx="55">
                  <c:v>2.21875</c:v>
                </c:pt>
                <c:pt idx="56">
                  <c:v>2.7433333333333341</c:v>
                </c:pt>
                <c:pt idx="57">
                  <c:v>2.6481481481481479</c:v>
                </c:pt>
                <c:pt idx="58">
                  <c:v>2.6203703703703711</c:v>
                </c:pt>
                <c:pt idx="59">
                  <c:v>2.4880952380952381</c:v>
                </c:pt>
                <c:pt idx="60">
                  <c:v>2.7037037037037042</c:v>
                </c:pt>
                <c:pt idx="61">
                  <c:v>2.7083333333333339</c:v>
                </c:pt>
                <c:pt idx="62">
                  <c:v>2.588541666666667</c:v>
                </c:pt>
                <c:pt idx="63">
                  <c:v>2.4555555555555562</c:v>
                </c:pt>
                <c:pt idx="64">
                  <c:v>2.6965811965811972</c:v>
                </c:pt>
                <c:pt idx="65">
                  <c:v>2.7179487179487181</c:v>
                </c:pt>
                <c:pt idx="66">
                  <c:v>2.5535714285714279</c:v>
                </c:pt>
                <c:pt idx="67">
                  <c:v>2.34375</c:v>
                </c:pt>
                <c:pt idx="69">
                  <c:v>2.7522522522522528</c:v>
                </c:pt>
                <c:pt idx="70">
                  <c:v>2.6839080459770122</c:v>
                </c:pt>
                <c:pt idx="71">
                  <c:v>2.5094339622641511</c:v>
                </c:pt>
                <c:pt idx="72">
                  <c:v>2.4414414414414409</c:v>
                </c:pt>
              </c:numCache>
            </c:numRef>
          </c:val>
          <c:smooth val="0"/>
        </c:ser>
        <c:dLbls>
          <c:showLegendKey val="0"/>
          <c:showVal val="0"/>
          <c:showCatName val="0"/>
          <c:showSerName val="0"/>
          <c:showPercent val="0"/>
          <c:showBubbleSize val="0"/>
        </c:dLbls>
        <c:marker val="1"/>
        <c:smooth val="0"/>
        <c:axId val="550983232"/>
        <c:axId val="550983792"/>
      </c:lineChart>
      <c:catAx>
        <c:axId val="550983232"/>
        <c:scaling>
          <c:orientation val="minMax"/>
        </c:scaling>
        <c:delete val="0"/>
        <c:axPos val="b"/>
        <c:majorTickMark val="out"/>
        <c:minorTickMark val="none"/>
        <c:tickLblPos val="nextTo"/>
        <c:crossAx val="550983792"/>
        <c:crosses val="autoZero"/>
        <c:auto val="1"/>
        <c:lblAlgn val="ctr"/>
        <c:lblOffset val="100"/>
        <c:noMultiLvlLbl val="0"/>
      </c:catAx>
      <c:valAx>
        <c:axId val="550983792"/>
        <c:scaling>
          <c:orientation val="minMax"/>
          <c:max val="3.1"/>
          <c:min val="2.1"/>
        </c:scaling>
        <c:delete val="0"/>
        <c:axPos val="l"/>
        <c:majorGridlines/>
        <c:numFmt formatCode="###0.0" sourceLinked="0"/>
        <c:majorTickMark val="out"/>
        <c:minorTickMark val="none"/>
        <c:tickLblPos val="nextTo"/>
        <c:crossAx val="550983232"/>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2800" dirty="0" smtClean="0"/>
              <a:t>Pedagogisk</a:t>
            </a:r>
            <a:r>
              <a:rPr lang="nb-NO" sz="2800" baseline="0" dirty="0" smtClean="0"/>
              <a:t> leder</a:t>
            </a:r>
            <a:r>
              <a:rPr lang="nb-NO" sz="2800" dirty="0" smtClean="0"/>
              <a:t>: </a:t>
            </a:r>
            <a:r>
              <a:rPr lang="nb-NO" sz="2800" dirty="0"/>
              <a:t>sosiale ferdigheter</a:t>
            </a:r>
          </a:p>
        </c:rich>
      </c:tx>
      <c:overlay val="0"/>
      <c:spPr>
        <a:noFill/>
        <a:ln>
          <a:noFill/>
        </a:ln>
        <a:effectLst/>
      </c:spPr>
    </c:title>
    <c:autoTitleDeleted val="0"/>
    <c:plotArea>
      <c:layout/>
      <c:barChart>
        <c:barDir val="bar"/>
        <c:grouping val="clustered"/>
        <c:varyColors val="0"/>
        <c:ser>
          <c:idx val="0"/>
          <c:order val="0"/>
          <c:tx>
            <c:v>T1</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'Ark1'!$F$13:$F$14</c:f>
              <c:numCache>
                <c:formatCode>0</c:formatCode>
                <c:ptCount val="2"/>
                <c:pt idx="0">
                  <c:v>487.24380413343698</c:v>
                </c:pt>
                <c:pt idx="1">
                  <c:v>514.02109596089554</c:v>
                </c:pt>
              </c:numCache>
            </c:numRef>
          </c:val>
          <c:extLst xmlns:c16r2="http://schemas.microsoft.com/office/drawing/2015/06/chart">
            <c:ext xmlns:c16="http://schemas.microsoft.com/office/drawing/2014/chart" uri="{C3380CC4-5D6E-409C-BE32-E72D297353CC}">
              <c16:uniqueId val="{00000000-4CB6-43C3-AB7A-6DA44F03BDE6}"/>
            </c:ext>
          </c:extLst>
        </c:ser>
        <c:ser>
          <c:idx val="1"/>
          <c:order val="1"/>
          <c:tx>
            <c:v>T2</c:v>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'Ark1'!$L$13:$L$14</c:f>
              <c:numCache>
                <c:formatCode>0</c:formatCode>
                <c:ptCount val="2"/>
                <c:pt idx="0">
                  <c:v>500.62173055484101</c:v>
                </c:pt>
                <c:pt idx="1">
                  <c:v>531.60106337363868</c:v>
                </c:pt>
              </c:numCache>
            </c:numRef>
          </c:val>
          <c:extLst xmlns:c16r2="http://schemas.microsoft.com/office/drawing/2015/06/chart">
            <c:ext xmlns:c16="http://schemas.microsoft.com/office/drawing/2014/chart" uri="{C3380CC4-5D6E-409C-BE32-E72D297353CC}">
              <c16:uniqueId val="{00000001-4CB6-43C3-AB7A-6DA44F03BDE6}"/>
            </c:ext>
          </c:extLst>
        </c:ser>
        <c:ser>
          <c:idx val="2"/>
          <c:order val="2"/>
          <c:tx>
            <c:v>T3</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'Ark1'!$B$4:$B$5</c:f>
              <c:strCache>
                <c:ptCount val="2"/>
                <c:pt idx="0">
                  <c:v>Gutt</c:v>
                </c:pt>
                <c:pt idx="1">
                  <c:v>Jente</c:v>
                </c:pt>
              </c:strCache>
            </c:strRef>
          </c:cat>
          <c:val>
            <c:numRef>
              <c:f>'Ark1'!$R$13:$R$14</c:f>
              <c:numCache>
                <c:formatCode>0</c:formatCode>
                <c:ptCount val="2"/>
                <c:pt idx="0">
                  <c:v>518.67335562987796</c:v>
                </c:pt>
                <c:pt idx="1">
                  <c:v>551.60363605179668</c:v>
                </c:pt>
              </c:numCache>
            </c:numRef>
          </c:val>
          <c:extLst xmlns:c16r2="http://schemas.microsoft.com/office/drawing/2015/06/chart">
            <c:ext xmlns:c16="http://schemas.microsoft.com/office/drawing/2014/chart" uri="{C3380CC4-5D6E-409C-BE32-E72D297353CC}">
              <c16:uniqueId val="{00000002-4CB6-43C3-AB7A-6DA44F03BDE6}"/>
            </c:ext>
          </c:extLst>
        </c:ser>
        <c:dLbls>
          <c:showLegendKey val="0"/>
          <c:showVal val="0"/>
          <c:showCatName val="0"/>
          <c:showSerName val="0"/>
          <c:showPercent val="0"/>
          <c:showBubbleSize val="0"/>
        </c:dLbls>
        <c:gapWidth val="182"/>
        <c:axId val="658014112"/>
        <c:axId val="658015792"/>
      </c:barChart>
      <c:catAx>
        <c:axId val="6580141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58015792"/>
        <c:crosses val="autoZero"/>
        <c:auto val="1"/>
        <c:lblAlgn val="ctr"/>
        <c:lblOffset val="100"/>
        <c:noMultiLvlLbl val="0"/>
      </c:catAx>
      <c:valAx>
        <c:axId val="658015792"/>
        <c:scaling>
          <c:orientation val="minMax"/>
          <c:max val="580"/>
          <c:min val="42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65801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'Ark2'!$B$4</c:f>
              <c:strCache>
                <c:ptCount val="1"/>
                <c:pt idx="0">
                  <c:v>T3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'Ark2'!$B$5:$B$10</c:f>
              <c:numCache>
                <c:formatCode>General</c:formatCode>
                <c:ptCount val="6"/>
                <c:pt idx="0">
                  <c:v>515</c:v>
                </c:pt>
                <c:pt idx="1">
                  <c:v>524</c:v>
                </c:pt>
                <c:pt idx="2">
                  <c:v>534</c:v>
                </c:pt>
                <c:pt idx="3">
                  <c:v>522</c:v>
                </c:pt>
                <c:pt idx="4">
                  <c:v>525</c:v>
                </c:pt>
                <c:pt idx="5">
                  <c:v>519</c:v>
                </c:pt>
              </c:numCache>
            </c:numRef>
          </c:val>
        </c:ser>
        <c:ser>
          <c:idx val="1"/>
          <c:order val="1"/>
          <c:tx>
            <c:strRef>
              <c:f>'Ark2'!$C$4</c:f>
              <c:strCache>
                <c:ptCount val="1"/>
                <c:pt idx="0">
                  <c:v>T2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'Ark2'!$C$5:$C$10</c:f>
              <c:numCache>
                <c:formatCode>General</c:formatCode>
                <c:ptCount val="6"/>
                <c:pt idx="0">
                  <c:v>507</c:v>
                </c:pt>
                <c:pt idx="1">
                  <c:v>507</c:v>
                </c:pt>
                <c:pt idx="2">
                  <c:v>511</c:v>
                </c:pt>
                <c:pt idx="3">
                  <c:v>514</c:v>
                </c:pt>
                <c:pt idx="4">
                  <c:v>508</c:v>
                </c:pt>
                <c:pt idx="5">
                  <c:v>518</c:v>
                </c:pt>
              </c:numCache>
            </c:numRef>
          </c:val>
        </c:ser>
        <c:ser>
          <c:idx val="2"/>
          <c:order val="2"/>
          <c:tx>
            <c:strRef>
              <c:f>'Ark2'!$D$4</c:f>
              <c:strCache>
                <c:ptCount val="1"/>
                <c:pt idx="0">
                  <c:v>T1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'Ark2'!$A$5:$A$10</c:f>
              <c:strCache>
                <c:ptCount val="6"/>
                <c:pt idx="0">
                  <c:v>Det pedagogiske arbeidet</c:v>
                </c:pt>
                <c:pt idx="1">
                  <c:v>Relasjoner</c:v>
                </c:pt>
                <c:pt idx="2">
                  <c:v>Samarbeid med foreldre</c:v>
                </c:pt>
                <c:pt idx="3">
                  <c:v>Kompetanse og tilfredshet</c:v>
                </c:pt>
                <c:pt idx="4">
                  <c:v>Samarbeid</c:v>
                </c:pt>
                <c:pt idx="5">
                  <c:v>Samarbeid om barna</c:v>
                </c:pt>
              </c:strCache>
            </c:strRef>
          </c:cat>
          <c:val>
            <c:numRef>
              <c:f>'Ark2'!$D$5:$D$10</c:f>
              <c:numCache>
                <c:formatCode>General</c:formatCode>
                <c:ptCount val="6"/>
                <c:pt idx="0">
                  <c:v>500</c:v>
                </c:pt>
                <c:pt idx="1">
                  <c:v>500</c:v>
                </c:pt>
                <c:pt idx="2">
                  <c:v>500</c:v>
                </c:pt>
                <c:pt idx="3">
                  <c:v>500</c:v>
                </c:pt>
                <c:pt idx="4">
                  <c:v>500</c:v>
                </c:pt>
                <c:pt idx="5">
                  <c:v>500</c:v>
                </c:pt>
              </c:numCache>
            </c:numRef>
          </c:val>
        </c:ser>
        <c:dLbls>
          <c:showLegendKey val="0"/>
          <c:showVal val="0"/>
          <c:showCatName val="0"/>
          <c:showSerName val="0"/>
          <c:showPercent val="0"/>
          <c:showBubbleSize val="0"/>
        </c:dLbls>
        <c:gapWidth val="150"/>
        <c:axId val="550987152"/>
        <c:axId val="550987712"/>
      </c:barChart>
      <c:catAx>
        <c:axId val="550987152"/>
        <c:scaling>
          <c:orientation val="minMax"/>
        </c:scaling>
        <c:delete val="0"/>
        <c:axPos val="l"/>
        <c:numFmt formatCode="General" sourceLinked="0"/>
        <c:majorTickMark val="out"/>
        <c:minorTickMark val="none"/>
        <c:tickLblPos val="nextTo"/>
        <c:crossAx val="550987712"/>
        <c:crosses val="autoZero"/>
        <c:auto val="1"/>
        <c:lblAlgn val="ctr"/>
        <c:lblOffset val="100"/>
        <c:noMultiLvlLbl val="0"/>
      </c:catAx>
      <c:valAx>
        <c:axId val="550987712"/>
        <c:scaling>
          <c:orientation val="minMax"/>
          <c:max val="560"/>
          <c:min val="440"/>
        </c:scaling>
        <c:delete val="0"/>
        <c:axPos val="b"/>
        <c:majorGridlines/>
        <c:numFmt formatCode="General" sourceLinked="1"/>
        <c:majorTickMark val="out"/>
        <c:minorTickMark val="none"/>
        <c:tickLblPos val="nextTo"/>
        <c:crossAx val="550987152"/>
        <c:crosses val="autoZero"/>
        <c:crossBetween val="between"/>
      </c:valAx>
    </c:plotArea>
    <c:legend>
      <c:legendPos val="r"/>
      <c:overlay val="0"/>
      <c:txPr>
        <a:bodyPr/>
        <a:lstStyle/>
        <a:p>
          <a:pPr>
            <a:defRPr sz="1600"/>
          </a:pPr>
          <a:endParaRPr lang="nb-NO"/>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'Ark1'!$A$13:$B$18</c:f>
              <c:multiLvlStrCache>
                <c:ptCount val="6"/>
                <c:lvl>
                  <c:pt idx="0">
                    <c:v>T3</c:v>
                  </c:pt>
                  <c:pt idx="1">
                    <c:v>T2</c:v>
                  </c:pt>
                  <c:pt idx="2">
                    <c:v>T1</c:v>
                  </c:pt>
                  <c:pt idx="3">
                    <c:v>T3</c:v>
                  </c:pt>
                  <c:pt idx="4">
                    <c:v>T2</c:v>
                  </c:pt>
                  <c:pt idx="5">
                    <c:v>T1</c:v>
                  </c:pt>
                </c:lvl>
                <c:lvl>
                  <c:pt idx="0">
                    <c:v>Samarbeid</c:v>
                  </c:pt>
                  <c:pt idx="3">
                    <c:v>Tilfredshet</c:v>
                  </c:pt>
                </c:lvl>
              </c:multiLvlStrCache>
            </c:multiLvlStrRef>
          </c:cat>
          <c:val>
            <c:numRef>
              <c:f>'Ark1'!$C$13:$C$18</c:f>
              <c:numCache>
                <c:formatCode>General</c:formatCode>
                <c:ptCount val="6"/>
                <c:pt idx="0">
                  <c:v>510</c:v>
                </c:pt>
                <c:pt idx="1">
                  <c:v>505</c:v>
                </c:pt>
                <c:pt idx="2">
                  <c:v>500</c:v>
                </c:pt>
                <c:pt idx="3">
                  <c:v>507</c:v>
                </c:pt>
                <c:pt idx="4">
                  <c:v>499</c:v>
                </c:pt>
                <c:pt idx="5">
                  <c:v>500</c:v>
                </c:pt>
              </c:numCache>
            </c:numRef>
          </c:val>
        </c:ser>
        <c:dLbls>
          <c:showLegendKey val="0"/>
          <c:showVal val="0"/>
          <c:showCatName val="0"/>
          <c:showSerName val="0"/>
          <c:showPercent val="0"/>
          <c:showBubbleSize val="0"/>
        </c:dLbls>
        <c:gapWidth val="150"/>
        <c:axId val="552222176"/>
        <c:axId val="552222736"/>
      </c:barChart>
      <c:catAx>
        <c:axId val="552222176"/>
        <c:scaling>
          <c:orientation val="minMax"/>
        </c:scaling>
        <c:delete val="0"/>
        <c:axPos val="l"/>
        <c:numFmt formatCode="General" sourceLinked="0"/>
        <c:majorTickMark val="out"/>
        <c:minorTickMark val="none"/>
        <c:tickLblPos val="nextTo"/>
        <c:crossAx val="552222736"/>
        <c:crosses val="autoZero"/>
        <c:auto val="1"/>
        <c:lblAlgn val="ctr"/>
        <c:lblOffset val="100"/>
        <c:noMultiLvlLbl val="0"/>
      </c:catAx>
      <c:valAx>
        <c:axId val="552222736"/>
        <c:scaling>
          <c:orientation val="minMax"/>
          <c:max val="540"/>
          <c:min val="460"/>
        </c:scaling>
        <c:delete val="0"/>
        <c:axPos val="b"/>
        <c:majorGridlines/>
        <c:numFmt formatCode="General" sourceLinked="1"/>
        <c:majorTickMark val="out"/>
        <c:minorTickMark val="none"/>
        <c:tickLblPos val="nextTo"/>
        <c:crossAx val="55222217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E19050-9640-43CB-8D77-1FD0C56F4424}"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nb-NO"/>
        </a:p>
      </dgm:t>
    </dgm:pt>
    <dgm:pt modelId="{CB288280-C002-45A5-A957-7C4B5E03887F}">
      <dgm:prSet phldrT="[Tekst]" custT="1"/>
      <dgm:spPr/>
      <dgm:t>
        <a:bodyPr lIns="216000"/>
        <a:lstStyle/>
        <a:p>
          <a:endParaRPr lang="nb-NO" sz="1400" dirty="0"/>
        </a:p>
      </dgm:t>
    </dgm:pt>
    <dgm:pt modelId="{C21350FA-B113-47CD-A8EB-24F87C80BAD6}" type="parTrans" cxnId="{D4BED4D8-E832-45FA-995C-709123E6E2E2}">
      <dgm:prSet/>
      <dgm:spPr/>
      <dgm:t>
        <a:bodyPr/>
        <a:lstStyle/>
        <a:p>
          <a:endParaRPr lang="nb-NO"/>
        </a:p>
      </dgm:t>
    </dgm:pt>
    <dgm:pt modelId="{1C4B59DC-8290-40D3-9EB5-D3C1DEA8D68F}" type="sibTrans" cxnId="{D4BED4D8-E832-45FA-995C-709123E6E2E2}">
      <dgm:prSet/>
      <dgm:spPr/>
      <dgm:t>
        <a:bodyPr/>
        <a:lstStyle/>
        <a:p>
          <a:endParaRPr lang="nb-NO"/>
        </a:p>
      </dgm:t>
    </dgm:pt>
    <dgm:pt modelId="{EFD711EA-7F6D-4643-BAED-272ECBF450D4}">
      <dgm:prSet phldrT="[Tekst]"/>
      <dgm:spPr/>
      <dgm:t>
        <a:bodyPr/>
        <a:lstStyle/>
        <a:p>
          <a:endParaRPr lang="nb-NO" dirty="0"/>
        </a:p>
      </dgm:t>
    </dgm:pt>
    <dgm:pt modelId="{C919C602-9C64-4E8D-9764-E647D466649C}" type="parTrans" cxnId="{7C71189B-B4D3-4386-A9A1-919553ACAEC7}">
      <dgm:prSet/>
      <dgm:spPr/>
      <dgm:t>
        <a:bodyPr/>
        <a:lstStyle/>
        <a:p>
          <a:endParaRPr lang="nb-NO"/>
        </a:p>
      </dgm:t>
    </dgm:pt>
    <dgm:pt modelId="{3A7E1688-B8B9-412D-A4BA-53B8820837DC}" type="sibTrans" cxnId="{7C71189B-B4D3-4386-A9A1-919553ACAEC7}">
      <dgm:prSet/>
      <dgm:spPr/>
      <dgm:t>
        <a:bodyPr/>
        <a:lstStyle/>
        <a:p>
          <a:endParaRPr lang="nb-NO"/>
        </a:p>
      </dgm:t>
    </dgm:pt>
    <dgm:pt modelId="{598BAD5D-725C-41BC-803A-48742E341C31}">
      <dgm:prSet phldrT="[Tekst]"/>
      <dgm:spPr/>
      <dgm:t>
        <a:bodyPr/>
        <a:lstStyle/>
        <a:p>
          <a:endParaRPr lang="nb-NO" dirty="0"/>
        </a:p>
      </dgm:t>
    </dgm:pt>
    <dgm:pt modelId="{99ED9F68-ECE1-45E0-B99C-C2D18CFD41E7}" type="parTrans" cxnId="{7374F5FD-E8CC-4864-A7FE-C5488C8DDBD0}">
      <dgm:prSet/>
      <dgm:spPr/>
      <dgm:t>
        <a:bodyPr/>
        <a:lstStyle/>
        <a:p>
          <a:endParaRPr lang="nb-NO"/>
        </a:p>
      </dgm:t>
    </dgm:pt>
    <dgm:pt modelId="{3563B86F-CC97-4C9B-BF6B-533DBA389D01}" type="sibTrans" cxnId="{7374F5FD-E8CC-4864-A7FE-C5488C8DDBD0}">
      <dgm:prSet/>
      <dgm:spPr/>
      <dgm:t>
        <a:bodyPr/>
        <a:lstStyle/>
        <a:p>
          <a:endParaRPr lang="nb-NO"/>
        </a:p>
      </dgm:t>
    </dgm:pt>
    <dgm:pt modelId="{0EE6F66D-730A-441B-A5FC-B21F22B39110}">
      <dgm:prSet phldrT="[Tekst]" custT="1"/>
      <dgm:spPr/>
      <dgm:t>
        <a:bodyPr/>
        <a:lstStyle/>
        <a:p>
          <a:r>
            <a:rPr lang="nb-NO" sz="2000" dirty="0"/>
            <a:t>Familie</a:t>
          </a:r>
        </a:p>
      </dgm:t>
    </dgm:pt>
    <dgm:pt modelId="{99C7905C-8073-42DB-BD2B-493BB8C062B7}" type="parTrans" cxnId="{8DAE8DE6-D5ED-4EF2-822E-F64AB12E99C3}">
      <dgm:prSet/>
      <dgm:spPr/>
      <dgm:t>
        <a:bodyPr/>
        <a:lstStyle/>
        <a:p>
          <a:endParaRPr lang="nb-NO"/>
        </a:p>
      </dgm:t>
    </dgm:pt>
    <dgm:pt modelId="{C00B4D1E-ECB8-4909-AE28-A8DAC8D882B7}" type="sibTrans" cxnId="{8DAE8DE6-D5ED-4EF2-822E-F64AB12E99C3}">
      <dgm:prSet/>
      <dgm:spPr/>
      <dgm:t>
        <a:bodyPr/>
        <a:lstStyle/>
        <a:p>
          <a:endParaRPr lang="nb-NO"/>
        </a:p>
      </dgm:t>
    </dgm:pt>
    <dgm:pt modelId="{004AFFCB-D63C-4E0B-9B4A-E6A62F11E1C3}" type="pres">
      <dgm:prSet presAssocID="{47E19050-9640-43CB-8D77-1FD0C56F4424}" presName="Name0" presStyleCnt="0">
        <dgm:presLayoutVars>
          <dgm:chMax val="7"/>
          <dgm:resizeHandles val="exact"/>
        </dgm:presLayoutVars>
      </dgm:prSet>
      <dgm:spPr/>
      <dgm:t>
        <a:bodyPr/>
        <a:lstStyle/>
        <a:p>
          <a:endParaRPr lang="nb-NO"/>
        </a:p>
      </dgm:t>
    </dgm:pt>
    <dgm:pt modelId="{21B00EB6-851D-46A4-8726-52CC38E6A217}" type="pres">
      <dgm:prSet presAssocID="{47E19050-9640-43CB-8D77-1FD0C56F4424}" presName="comp1" presStyleCnt="0"/>
      <dgm:spPr/>
    </dgm:pt>
    <dgm:pt modelId="{8287A5EE-760C-4BE2-90BB-0559D5218268}" type="pres">
      <dgm:prSet presAssocID="{47E19050-9640-43CB-8D77-1FD0C56F4424}" presName="circle1" presStyleLbl="node1" presStyleIdx="0" presStyleCnt="4" custLinFactNeighborX="-194" custLinFactNeighborY="-1152"/>
      <dgm:spPr/>
      <dgm:t>
        <a:bodyPr/>
        <a:lstStyle/>
        <a:p>
          <a:endParaRPr lang="nb-NO"/>
        </a:p>
      </dgm:t>
    </dgm:pt>
    <dgm:pt modelId="{D56A45DE-3703-453C-A8CE-65AB91EB3E4C}" type="pres">
      <dgm:prSet presAssocID="{47E19050-9640-43CB-8D77-1FD0C56F4424}" presName="c1text" presStyleLbl="node1" presStyleIdx="0" presStyleCnt="4">
        <dgm:presLayoutVars>
          <dgm:bulletEnabled val="1"/>
        </dgm:presLayoutVars>
      </dgm:prSet>
      <dgm:spPr/>
      <dgm:t>
        <a:bodyPr/>
        <a:lstStyle/>
        <a:p>
          <a:endParaRPr lang="nb-NO"/>
        </a:p>
      </dgm:t>
    </dgm:pt>
    <dgm:pt modelId="{1F2EBE04-A5DD-4085-9449-80CB70D4CD82}" type="pres">
      <dgm:prSet presAssocID="{47E19050-9640-43CB-8D77-1FD0C56F4424}" presName="comp2" presStyleCnt="0"/>
      <dgm:spPr/>
    </dgm:pt>
    <dgm:pt modelId="{2D0DD3B5-FEA2-4269-B477-24C5B30ECE23}" type="pres">
      <dgm:prSet presAssocID="{47E19050-9640-43CB-8D77-1FD0C56F4424}" presName="circle2" presStyleLbl="node1" presStyleIdx="1" presStyleCnt="4"/>
      <dgm:spPr/>
      <dgm:t>
        <a:bodyPr/>
        <a:lstStyle/>
        <a:p>
          <a:endParaRPr lang="nb-NO"/>
        </a:p>
      </dgm:t>
    </dgm:pt>
    <dgm:pt modelId="{9CA95AFD-8475-449B-8861-A9236AD8F8E7}" type="pres">
      <dgm:prSet presAssocID="{47E19050-9640-43CB-8D77-1FD0C56F4424}" presName="c2text" presStyleLbl="node1" presStyleIdx="1" presStyleCnt="4">
        <dgm:presLayoutVars>
          <dgm:bulletEnabled val="1"/>
        </dgm:presLayoutVars>
      </dgm:prSet>
      <dgm:spPr/>
      <dgm:t>
        <a:bodyPr/>
        <a:lstStyle/>
        <a:p>
          <a:endParaRPr lang="nb-NO"/>
        </a:p>
      </dgm:t>
    </dgm:pt>
    <dgm:pt modelId="{00B4C4A9-6E78-4565-B9E7-A646962538EE}" type="pres">
      <dgm:prSet presAssocID="{47E19050-9640-43CB-8D77-1FD0C56F4424}" presName="comp3" presStyleCnt="0"/>
      <dgm:spPr/>
    </dgm:pt>
    <dgm:pt modelId="{5F78BEDA-50EE-414A-98BD-6080613D1962}" type="pres">
      <dgm:prSet presAssocID="{47E19050-9640-43CB-8D77-1FD0C56F4424}" presName="circle3" presStyleLbl="node1" presStyleIdx="2" presStyleCnt="4"/>
      <dgm:spPr/>
      <dgm:t>
        <a:bodyPr/>
        <a:lstStyle/>
        <a:p>
          <a:endParaRPr lang="nb-NO"/>
        </a:p>
      </dgm:t>
    </dgm:pt>
    <dgm:pt modelId="{8F68AB9D-8F48-4EDF-8932-23FE55F7D842}" type="pres">
      <dgm:prSet presAssocID="{47E19050-9640-43CB-8D77-1FD0C56F4424}" presName="c3text" presStyleLbl="node1" presStyleIdx="2" presStyleCnt="4">
        <dgm:presLayoutVars>
          <dgm:bulletEnabled val="1"/>
        </dgm:presLayoutVars>
      </dgm:prSet>
      <dgm:spPr/>
      <dgm:t>
        <a:bodyPr/>
        <a:lstStyle/>
        <a:p>
          <a:endParaRPr lang="nb-NO"/>
        </a:p>
      </dgm:t>
    </dgm:pt>
    <dgm:pt modelId="{B12C0EF4-83F6-45D3-9FE5-141B58017BA2}" type="pres">
      <dgm:prSet presAssocID="{47E19050-9640-43CB-8D77-1FD0C56F4424}" presName="comp4" presStyleCnt="0"/>
      <dgm:spPr/>
    </dgm:pt>
    <dgm:pt modelId="{82E84D5D-54ED-486A-AD9B-C4F516B435F9}" type="pres">
      <dgm:prSet presAssocID="{47E19050-9640-43CB-8D77-1FD0C56F4424}" presName="circle4" presStyleLbl="node1" presStyleIdx="3" presStyleCnt="4" custScaleX="128033"/>
      <dgm:spPr/>
      <dgm:t>
        <a:bodyPr/>
        <a:lstStyle/>
        <a:p>
          <a:endParaRPr lang="nb-NO"/>
        </a:p>
      </dgm:t>
    </dgm:pt>
    <dgm:pt modelId="{A085D50C-C6A6-485F-81F1-27E4BB08FD8E}" type="pres">
      <dgm:prSet presAssocID="{47E19050-9640-43CB-8D77-1FD0C56F4424}" presName="c4text" presStyleLbl="node1" presStyleIdx="3" presStyleCnt="4">
        <dgm:presLayoutVars>
          <dgm:bulletEnabled val="1"/>
        </dgm:presLayoutVars>
      </dgm:prSet>
      <dgm:spPr/>
      <dgm:t>
        <a:bodyPr/>
        <a:lstStyle/>
        <a:p>
          <a:endParaRPr lang="nb-NO"/>
        </a:p>
      </dgm:t>
    </dgm:pt>
  </dgm:ptLst>
  <dgm:cxnLst>
    <dgm:cxn modelId="{271071D9-5A16-465B-9814-A0003855C333}" type="presOf" srcId="{0EE6F66D-730A-441B-A5FC-B21F22B39110}" destId="{82E84D5D-54ED-486A-AD9B-C4F516B435F9}" srcOrd="0" destOrd="0" presId="urn:microsoft.com/office/officeart/2005/8/layout/venn2"/>
    <dgm:cxn modelId="{5B8B2349-4A17-495D-8967-DA2A07F3B406}" type="presOf" srcId="{598BAD5D-725C-41BC-803A-48742E341C31}" destId="{8F68AB9D-8F48-4EDF-8932-23FE55F7D842}" srcOrd="1" destOrd="0" presId="urn:microsoft.com/office/officeart/2005/8/layout/venn2"/>
    <dgm:cxn modelId="{753081C7-C883-42CC-900E-F3644BDE45D0}" type="presOf" srcId="{598BAD5D-725C-41BC-803A-48742E341C31}" destId="{5F78BEDA-50EE-414A-98BD-6080613D1962}" srcOrd="0" destOrd="0" presId="urn:microsoft.com/office/officeart/2005/8/layout/venn2"/>
    <dgm:cxn modelId="{D4BED4D8-E832-45FA-995C-709123E6E2E2}" srcId="{47E19050-9640-43CB-8D77-1FD0C56F4424}" destId="{CB288280-C002-45A5-A957-7C4B5E03887F}" srcOrd="0" destOrd="0" parTransId="{C21350FA-B113-47CD-A8EB-24F87C80BAD6}" sibTransId="{1C4B59DC-8290-40D3-9EB5-D3C1DEA8D68F}"/>
    <dgm:cxn modelId="{D60F00D1-7EFD-46DA-989C-5077DF26EC3A}" type="presOf" srcId="{47E19050-9640-43CB-8D77-1FD0C56F4424}" destId="{004AFFCB-D63C-4E0B-9B4A-E6A62F11E1C3}" srcOrd="0" destOrd="0" presId="urn:microsoft.com/office/officeart/2005/8/layout/venn2"/>
    <dgm:cxn modelId="{3709D92B-598C-4706-AEA0-27BDC81DCE2E}" type="presOf" srcId="{CB288280-C002-45A5-A957-7C4B5E03887F}" destId="{D56A45DE-3703-453C-A8CE-65AB91EB3E4C}" srcOrd="1" destOrd="0" presId="urn:microsoft.com/office/officeart/2005/8/layout/venn2"/>
    <dgm:cxn modelId="{7B22AA32-0D7C-4080-A0DC-4E619DAB1374}" type="presOf" srcId="{CB288280-C002-45A5-A957-7C4B5E03887F}" destId="{8287A5EE-760C-4BE2-90BB-0559D5218268}" srcOrd="0" destOrd="0" presId="urn:microsoft.com/office/officeart/2005/8/layout/venn2"/>
    <dgm:cxn modelId="{9D26E049-791A-47F1-9464-A05046A03D55}" type="presOf" srcId="{0EE6F66D-730A-441B-A5FC-B21F22B39110}" destId="{A085D50C-C6A6-485F-81F1-27E4BB08FD8E}" srcOrd="1" destOrd="0" presId="urn:microsoft.com/office/officeart/2005/8/layout/venn2"/>
    <dgm:cxn modelId="{8DAE8DE6-D5ED-4EF2-822E-F64AB12E99C3}" srcId="{47E19050-9640-43CB-8D77-1FD0C56F4424}" destId="{0EE6F66D-730A-441B-A5FC-B21F22B39110}" srcOrd="3" destOrd="0" parTransId="{99C7905C-8073-42DB-BD2B-493BB8C062B7}" sibTransId="{C00B4D1E-ECB8-4909-AE28-A8DAC8D882B7}"/>
    <dgm:cxn modelId="{EFBE3DE9-ECC1-4CB9-9E46-A93E03BF02A5}" type="presOf" srcId="{EFD711EA-7F6D-4643-BAED-272ECBF450D4}" destId="{9CA95AFD-8475-449B-8861-A9236AD8F8E7}" srcOrd="1" destOrd="0" presId="urn:microsoft.com/office/officeart/2005/8/layout/venn2"/>
    <dgm:cxn modelId="{7374F5FD-E8CC-4864-A7FE-C5488C8DDBD0}" srcId="{47E19050-9640-43CB-8D77-1FD0C56F4424}" destId="{598BAD5D-725C-41BC-803A-48742E341C31}" srcOrd="2" destOrd="0" parTransId="{99ED9F68-ECE1-45E0-B99C-C2D18CFD41E7}" sibTransId="{3563B86F-CC97-4C9B-BF6B-533DBA389D01}"/>
    <dgm:cxn modelId="{4087C0DF-A1FE-4F08-BFBC-7D04C528406F}" type="presOf" srcId="{EFD711EA-7F6D-4643-BAED-272ECBF450D4}" destId="{2D0DD3B5-FEA2-4269-B477-24C5B30ECE23}" srcOrd="0" destOrd="0" presId="urn:microsoft.com/office/officeart/2005/8/layout/venn2"/>
    <dgm:cxn modelId="{7C71189B-B4D3-4386-A9A1-919553ACAEC7}" srcId="{47E19050-9640-43CB-8D77-1FD0C56F4424}" destId="{EFD711EA-7F6D-4643-BAED-272ECBF450D4}" srcOrd="1" destOrd="0" parTransId="{C919C602-9C64-4E8D-9764-E647D466649C}" sibTransId="{3A7E1688-B8B9-412D-A4BA-53B8820837DC}"/>
    <dgm:cxn modelId="{400D9032-DDB1-4F5A-8981-C4D89B24D58E}" type="presParOf" srcId="{004AFFCB-D63C-4E0B-9B4A-E6A62F11E1C3}" destId="{21B00EB6-851D-46A4-8726-52CC38E6A217}" srcOrd="0" destOrd="0" presId="urn:microsoft.com/office/officeart/2005/8/layout/venn2"/>
    <dgm:cxn modelId="{65743A08-857B-41C8-8C30-C1F766CEC0EB}" type="presParOf" srcId="{21B00EB6-851D-46A4-8726-52CC38E6A217}" destId="{8287A5EE-760C-4BE2-90BB-0559D5218268}" srcOrd="0" destOrd="0" presId="urn:microsoft.com/office/officeart/2005/8/layout/venn2"/>
    <dgm:cxn modelId="{6FBF416C-A3B7-42F9-9A28-4A9803DF44D9}" type="presParOf" srcId="{21B00EB6-851D-46A4-8726-52CC38E6A217}" destId="{D56A45DE-3703-453C-A8CE-65AB91EB3E4C}" srcOrd="1" destOrd="0" presId="urn:microsoft.com/office/officeart/2005/8/layout/venn2"/>
    <dgm:cxn modelId="{C62817A0-8CA1-48BE-A895-B7CBB25C40CC}" type="presParOf" srcId="{004AFFCB-D63C-4E0B-9B4A-E6A62F11E1C3}" destId="{1F2EBE04-A5DD-4085-9449-80CB70D4CD82}" srcOrd="1" destOrd="0" presId="urn:microsoft.com/office/officeart/2005/8/layout/venn2"/>
    <dgm:cxn modelId="{2DA8EA84-4E9E-4A7F-8DD4-021D1C765388}" type="presParOf" srcId="{1F2EBE04-A5DD-4085-9449-80CB70D4CD82}" destId="{2D0DD3B5-FEA2-4269-B477-24C5B30ECE23}" srcOrd="0" destOrd="0" presId="urn:microsoft.com/office/officeart/2005/8/layout/venn2"/>
    <dgm:cxn modelId="{CC6A05AB-F818-47A2-B651-ACB590ECBCAC}" type="presParOf" srcId="{1F2EBE04-A5DD-4085-9449-80CB70D4CD82}" destId="{9CA95AFD-8475-449B-8861-A9236AD8F8E7}" srcOrd="1" destOrd="0" presId="urn:microsoft.com/office/officeart/2005/8/layout/venn2"/>
    <dgm:cxn modelId="{9F465015-87BD-4416-8FD7-EC552A7FA0D3}" type="presParOf" srcId="{004AFFCB-D63C-4E0B-9B4A-E6A62F11E1C3}" destId="{00B4C4A9-6E78-4565-B9E7-A646962538EE}" srcOrd="2" destOrd="0" presId="urn:microsoft.com/office/officeart/2005/8/layout/venn2"/>
    <dgm:cxn modelId="{996FB749-238D-43C5-95B1-7CB6C0DB391D}" type="presParOf" srcId="{00B4C4A9-6E78-4565-B9E7-A646962538EE}" destId="{5F78BEDA-50EE-414A-98BD-6080613D1962}" srcOrd="0" destOrd="0" presId="urn:microsoft.com/office/officeart/2005/8/layout/venn2"/>
    <dgm:cxn modelId="{11904706-25CD-436E-8857-E62D4792F252}" type="presParOf" srcId="{00B4C4A9-6E78-4565-B9E7-A646962538EE}" destId="{8F68AB9D-8F48-4EDF-8932-23FE55F7D842}" srcOrd="1" destOrd="0" presId="urn:microsoft.com/office/officeart/2005/8/layout/venn2"/>
    <dgm:cxn modelId="{00E99E66-C039-4515-AADB-AF5C024942B3}" type="presParOf" srcId="{004AFFCB-D63C-4E0B-9B4A-E6A62F11E1C3}" destId="{B12C0EF4-83F6-45D3-9FE5-141B58017BA2}" srcOrd="3" destOrd="0" presId="urn:microsoft.com/office/officeart/2005/8/layout/venn2"/>
    <dgm:cxn modelId="{B90BF40E-147A-46E9-AD1C-290A7DCB94B8}" type="presParOf" srcId="{B12C0EF4-83F6-45D3-9FE5-141B58017BA2}" destId="{82E84D5D-54ED-486A-AD9B-C4F516B435F9}" srcOrd="0" destOrd="0" presId="urn:microsoft.com/office/officeart/2005/8/layout/venn2"/>
    <dgm:cxn modelId="{0CA3339E-A9DA-4521-8B28-05B40018559E}" type="presParOf" srcId="{B12C0EF4-83F6-45D3-9FE5-141B58017BA2}" destId="{A085D50C-C6A6-485F-81F1-27E4BB08FD8E}" srcOrd="1" destOrd="0" presId="urn:microsoft.com/office/officeart/2005/8/layout/venn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1D912-7181-4B4B-98FD-96BF59D54D9B}" type="datetimeFigureOut">
              <a:rPr lang="nb-NO" smtClean="0"/>
              <a:t>22.09.2017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35409A-6E71-4BB3-92CF-98EDA2F4B0F1}" type="slidenum">
              <a:rPr lang="nb-NO" smtClean="0"/>
              <a:t>‹#›</a:t>
            </a:fld>
            <a:endParaRPr lang="nb-NO"/>
          </a:p>
        </p:txBody>
      </p:sp>
    </p:spTree>
    <p:extLst>
      <p:ext uri="{BB962C8B-B14F-4D97-AF65-F5344CB8AC3E}">
        <p14:creationId xmlns:p14="http://schemas.microsoft.com/office/powerpoint/2010/main" val="2154260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i="1" dirty="0"/>
              <a:t>En </a:t>
            </a:r>
            <a:r>
              <a:rPr lang="nb-NO" sz="1200" i="1" dirty="0" err="1"/>
              <a:t>ska</a:t>
            </a:r>
            <a:r>
              <a:rPr lang="nb-NO" sz="1200" i="1" dirty="0"/>
              <a:t> </a:t>
            </a:r>
            <a:r>
              <a:rPr lang="nb-NO" sz="1200" i="1" dirty="0" err="1"/>
              <a:t>itte</a:t>
            </a:r>
            <a:r>
              <a:rPr lang="nb-NO" sz="1200" i="1" dirty="0"/>
              <a:t> setta seg og vente på å få det bra, en </a:t>
            </a:r>
            <a:r>
              <a:rPr lang="nb-NO" sz="1200" i="1" dirty="0" err="1"/>
              <a:t>ska</a:t>
            </a:r>
            <a:r>
              <a:rPr lang="nb-NO" sz="1200" i="1" dirty="0"/>
              <a:t> hjelpe tel det en </a:t>
            </a:r>
            <a:r>
              <a:rPr lang="nb-NO" sz="1200" i="1" dirty="0" err="1"/>
              <a:t>kæin</a:t>
            </a:r>
            <a:r>
              <a:rPr lang="nb-NO" sz="1200" i="1" dirty="0"/>
              <a:t> for å få vara med på livet, skrev Alf Prøysen.</a:t>
            </a:r>
          </a:p>
          <a:p>
            <a:endParaRPr lang="nb-NO" sz="1200" dirty="0"/>
          </a:p>
          <a:p>
            <a:endParaRPr lang="nb-NO" sz="1200" dirty="0"/>
          </a:p>
          <a:p>
            <a:r>
              <a:rPr lang="nb-NO" sz="1200" kern="1200" baseline="0" dirty="0">
                <a:solidFill>
                  <a:schemeClr val="tx1"/>
                </a:solidFill>
                <a:effectLst/>
                <a:latin typeface="+mn-lt"/>
                <a:ea typeface="+mn-ea"/>
                <a:cs typeface="+mn-cs"/>
              </a:rPr>
              <a:t>Prøysens sitat - </a:t>
            </a:r>
            <a:r>
              <a:rPr lang="nb-NO" sz="1200" i="1" kern="1200" baseline="0" dirty="0">
                <a:solidFill>
                  <a:schemeClr val="tx1"/>
                </a:solidFill>
                <a:effectLst/>
                <a:latin typeface="+mn-lt"/>
                <a:ea typeface="+mn-ea"/>
                <a:cs typeface="+mn-cs"/>
              </a:rPr>
              <a:t>Kultur for læring </a:t>
            </a:r>
            <a:r>
              <a:rPr lang="nb-NO" sz="1200" kern="1200" baseline="0" dirty="0">
                <a:solidFill>
                  <a:schemeClr val="tx1"/>
                </a:solidFill>
                <a:effectLst/>
                <a:latin typeface="+mn-lt"/>
                <a:ea typeface="+mn-ea"/>
                <a:cs typeface="+mn-cs"/>
              </a:rPr>
              <a:t>– det er hva det handler om. Vi  skal gi dere en forståelse av hva vi</a:t>
            </a:r>
            <a:r>
              <a:rPr lang="nb-NO" sz="1200" kern="1200" dirty="0">
                <a:solidFill>
                  <a:schemeClr val="tx1"/>
                </a:solidFill>
                <a:effectLst/>
                <a:latin typeface="+mn-lt"/>
                <a:ea typeface="+mn-ea"/>
                <a:cs typeface="+mn-cs"/>
              </a:rPr>
              <a:t> mener med </a:t>
            </a:r>
            <a:r>
              <a:rPr lang="nb-NO" sz="1200" i="1" kern="1200" dirty="0">
                <a:solidFill>
                  <a:schemeClr val="tx1"/>
                </a:solidFill>
                <a:effectLst/>
                <a:latin typeface="+mn-lt"/>
                <a:ea typeface="+mn-ea"/>
                <a:cs typeface="+mn-cs"/>
              </a:rPr>
              <a:t>Kultur for læring</a:t>
            </a:r>
            <a:r>
              <a:rPr lang="nb-NO" sz="1200" kern="1200" dirty="0">
                <a:solidFill>
                  <a:schemeClr val="tx1"/>
                </a:solidFill>
                <a:effectLst/>
                <a:latin typeface="+mn-lt"/>
                <a:ea typeface="+mn-ea"/>
                <a:cs typeface="+mn-cs"/>
              </a:rPr>
              <a:t>, det vil si hva vi legger i det og hvordan vi jobber med det i</a:t>
            </a:r>
            <a:r>
              <a:rPr lang="nb-NO" sz="1200" kern="1200" baseline="0" dirty="0">
                <a:solidFill>
                  <a:schemeClr val="tx1"/>
                </a:solidFill>
                <a:effectLst/>
                <a:latin typeface="+mn-lt"/>
                <a:ea typeface="+mn-ea"/>
                <a:cs typeface="+mn-cs"/>
              </a:rPr>
              <a:t> Hedmark. </a:t>
            </a:r>
          </a:p>
          <a:p>
            <a:r>
              <a:rPr lang="nb-NO" sz="1200" kern="1200" baseline="0" dirty="0">
                <a:solidFill>
                  <a:schemeClr val="tx1"/>
                </a:solidFill>
                <a:effectLst/>
                <a:latin typeface="+mn-lt"/>
                <a:ea typeface="+mn-ea"/>
                <a:cs typeface="+mn-cs"/>
              </a:rPr>
              <a:t>Vi mener nemlig at om barn og unge vokser opp i en </a:t>
            </a:r>
            <a:r>
              <a:rPr lang="nb-NO" sz="1200" i="1" kern="1200" baseline="0" dirty="0">
                <a:solidFill>
                  <a:schemeClr val="tx1"/>
                </a:solidFill>
                <a:effectLst/>
                <a:latin typeface="+mn-lt"/>
                <a:ea typeface="+mn-ea"/>
                <a:cs typeface="+mn-cs"/>
              </a:rPr>
              <a:t>kultur for læring</a:t>
            </a:r>
            <a:r>
              <a:rPr lang="nb-NO" sz="1200" i="0" kern="1200" baseline="0" dirty="0">
                <a:solidFill>
                  <a:schemeClr val="tx1"/>
                </a:solidFill>
                <a:effectLst/>
                <a:latin typeface="+mn-lt"/>
                <a:ea typeface="+mn-ea"/>
                <a:cs typeface="+mn-cs"/>
              </a:rPr>
              <a:t>, vil de som voksne </a:t>
            </a:r>
            <a:r>
              <a:rPr lang="nb-NO" sz="1200" i="1" kern="1200" baseline="0" dirty="0">
                <a:solidFill>
                  <a:schemeClr val="tx1"/>
                </a:solidFill>
                <a:effectLst/>
                <a:latin typeface="+mn-lt"/>
                <a:ea typeface="+mn-ea"/>
                <a:cs typeface="+mn-cs"/>
              </a:rPr>
              <a:t>bidra det de </a:t>
            </a:r>
            <a:r>
              <a:rPr lang="nb-NO" sz="1200" i="1" kern="1200" baseline="0" dirty="0" err="1">
                <a:solidFill>
                  <a:schemeClr val="tx1"/>
                </a:solidFill>
                <a:effectLst/>
                <a:latin typeface="+mn-lt"/>
                <a:ea typeface="+mn-ea"/>
                <a:cs typeface="+mn-cs"/>
              </a:rPr>
              <a:t>kæin</a:t>
            </a:r>
            <a:r>
              <a:rPr lang="nb-NO" sz="1200" i="1" kern="1200" baseline="0" dirty="0">
                <a:solidFill>
                  <a:schemeClr val="tx1"/>
                </a:solidFill>
                <a:effectLst/>
                <a:latin typeface="+mn-lt"/>
                <a:ea typeface="+mn-ea"/>
                <a:cs typeface="+mn-cs"/>
              </a:rPr>
              <a:t> for å få vara med på livet</a:t>
            </a:r>
            <a:r>
              <a:rPr lang="nb-NO" sz="1200" i="0" kern="1200" baseline="0" dirty="0">
                <a:solidFill>
                  <a:schemeClr val="tx1"/>
                </a:solidFill>
                <a:effectLst/>
                <a:latin typeface="+mn-lt"/>
                <a:ea typeface="+mn-ea"/>
                <a:cs typeface="+mn-cs"/>
              </a:rPr>
              <a:t>.</a:t>
            </a: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a:t>
            </a:fld>
            <a:endParaRPr lang="nb-NO"/>
          </a:p>
        </p:txBody>
      </p:sp>
    </p:spTree>
    <p:extLst>
      <p:ext uri="{BB962C8B-B14F-4D97-AF65-F5344CB8AC3E}">
        <p14:creationId xmlns:p14="http://schemas.microsoft.com/office/powerpoint/2010/main" val="3817582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21</a:t>
            </a:fld>
            <a:endParaRPr lang="nb-NO"/>
          </a:p>
        </p:txBody>
      </p:sp>
    </p:spTree>
    <p:extLst>
      <p:ext uri="{BB962C8B-B14F-4D97-AF65-F5344CB8AC3E}">
        <p14:creationId xmlns:p14="http://schemas.microsoft.com/office/powerpoint/2010/main" val="36014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22</a:t>
            </a:fld>
            <a:endParaRPr lang="nb-NO"/>
          </a:p>
        </p:txBody>
      </p:sp>
    </p:spTree>
    <p:extLst>
      <p:ext uri="{BB962C8B-B14F-4D97-AF65-F5344CB8AC3E}">
        <p14:creationId xmlns:p14="http://schemas.microsoft.com/office/powerpoint/2010/main" val="1348944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23</a:t>
            </a:fld>
            <a:endParaRPr lang="nb-NO"/>
          </a:p>
        </p:txBody>
      </p:sp>
    </p:spTree>
    <p:extLst>
      <p:ext uri="{BB962C8B-B14F-4D97-AF65-F5344CB8AC3E}">
        <p14:creationId xmlns:p14="http://schemas.microsoft.com/office/powerpoint/2010/main" val="2072198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24</a:t>
            </a:fld>
            <a:endParaRPr lang="nb-NO"/>
          </a:p>
        </p:txBody>
      </p:sp>
    </p:spTree>
    <p:extLst>
      <p:ext uri="{BB962C8B-B14F-4D97-AF65-F5344CB8AC3E}">
        <p14:creationId xmlns:p14="http://schemas.microsoft.com/office/powerpoint/2010/main" val="5172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25</a:t>
            </a:fld>
            <a:endParaRPr lang="nb-NO"/>
          </a:p>
        </p:txBody>
      </p:sp>
    </p:spTree>
    <p:extLst>
      <p:ext uri="{BB962C8B-B14F-4D97-AF65-F5344CB8AC3E}">
        <p14:creationId xmlns:p14="http://schemas.microsoft.com/office/powerpoint/2010/main" val="3065484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26</a:t>
            </a:fld>
            <a:endParaRPr lang="nb-NO"/>
          </a:p>
        </p:txBody>
      </p:sp>
    </p:spTree>
    <p:extLst>
      <p:ext uri="{BB962C8B-B14F-4D97-AF65-F5344CB8AC3E}">
        <p14:creationId xmlns:p14="http://schemas.microsoft.com/office/powerpoint/2010/main" val="3635453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Forskningsbaserte data betyr at kartleggingsundersøkelsene er bygget opp med utgangspunkt i forskning</a:t>
            </a:r>
            <a:r>
              <a:rPr lang="nb-NO" baseline="0" dirty="0" smtClean="0"/>
              <a:t> på</a:t>
            </a:r>
            <a:r>
              <a:rPr lang="nb-NO" dirty="0" smtClean="0"/>
              <a:t> de ulike områdene som alle informantgruppene svarer på. Videre</a:t>
            </a:r>
            <a:r>
              <a:rPr lang="nb-NO" baseline="0" dirty="0" smtClean="0"/>
              <a:t> betyr det at alle spørsmål innenfor et området (måleinstrument) er prøvd ut i mange andre undersøkelser og fungerer slik de er tenkt og tilfredsstiller alle krav som settes til bruk av ulike måleinstrumenter. </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29</a:t>
            </a:fld>
            <a:endParaRPr lang="nb-NO"/>
          </a:p>
        </p:txBody>
      </p:sp>
    </p:spTree>
    <p:extLst>
      <p:ext uri="{BB962C8B-B14F-4D97-AF65-F5344CB8AC3E}">
        <p14:creationId xmlns:p14="http://schemas.microsoft.com/office/powerpoint/2010/main" val="2828042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Samtykkeerklæringen</a:t>
            </a:r>
            <a:r>
              <a:rPr lang="nb-NO" baseline="0" dirty="0" smtClean="0"/>
              <a:t> skal gis til foreldre av 4 og 5 åringene som skal delta i barneundersøkelsen.</a:t>
            </a:r>
          </a:p>
          <a:p>
            <a:r>
              <a:rPr lang="nb-NO" baseline="0" dirty="0" smtClean="0"/>
              <a:t>Alle andre voksne samtykker ved å delta, men kan når som helst trekke seg. Dette står i informasjonsskriv som deles ut til alle informantgruppene i forkant av nettportalens åpning 16.10.2017</a:t>
            </a:r>
            <a:endParaRPr lang="nb-NO" dirty="0" smtClean="0"/>
          </a:p>
          <a:p>
            <a:r>
              <a:rPr lang="nb-NO" dirty="0" smtClean="0"/>
              <a:t>Det arbeides med å få til en digitalløsning hvor foreldre/foresatte kan samtykke over telefon, men den er ikke pr. medio august klar.</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31</a:t>
            </a:fld>
            <a:endParaRPr lang="nb-NO"/>
          </a:p>
        </p:txBody>
      </p:sp>
    </p:spTree>
    <p:extLst>
      <p:ext uri="{BB962C8B-B14F-4D97-AF65-F5344CB8AC3E}">
        <p14:creationId xmlns:p14="http://schemas.microsoft.com/office/powerpoint/2010/main" val="1082156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 1"/>
          <p:cNvSpPr>
            <a:spLocks noGrp="1" noRot="1" noChangeAspect="1" noTextEdit="1"/>
          </p:cNvSpPr>
          <p:nvPr>
            <p:ph type="sldImg"/>
          </p:nvPr>
        </p:nvSpPr>
        <p:spPr>
          <a:ln/>
        </p:spPr>
      </p:sp>
      <p:sp>
        <p:nvSpPr>
          <p:cNvPr id="25603"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nb-NO" dirty="0" smtClean="0">
                <a:latin typeface="Tahoma" charset="0"/>
              </a:rPr>
              <a:t>Bildet: spørsmålene</a:t>
            </a:r>
            <a:r>
              <a:rPr lang="nb-NO" baseline="0" dirty="0" smtClean="0">
                <a:latin typeface="Tahoma" charset="0"/>
              </a:rPr>
              <a:t> blir lest opp av en stemme og barna trykker på det smilefjeset de menes er svaret på spørsmålet. Deretter trykker de videre på den grønne pilen og neste spørsmål blir lest opp. Hver spørsmål har en illustrasjon lagt ved. </a:t>
            </a:r>
            <a:endParaRPr lang="nb-NO" dirty="0">
              <a:latin typeface="Tahoma" charset="0"/>
            </a:endParaRPr>
          </a:p>
        </p:txBody>
      </p:sp>
      <p:sp>
        <p:nvSpPr>
          <p:cNvPr id="25604"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Tahoma" charset="0"/>
              </a:defRPr>
            </a:lvl1pPr>
            <a:lvl2pPr marL="742889" indent="-285726">
              <a:defRPr>
                <a:solidFill>
                  <a:schemeClr val="tx1"/>
                </a:solidFill>
                <a:latin typeface="Tahoma" charset="0"/>
                <a:ea typeface="Tahoma" charset="0"/>
                <a:cs typeface="Tahoma" charset="0"/>
              </a:defRPr>
            </a:lvl2pPr>
            <a:lvl3pPr marL="1142907" indent="-228581">
              <a:defRPr>
                <a:solidFill>
                  <a:schemeClr val="tx1"/>
                </a:solidFill>
                <a:latin typeface="Tahoma" charset="0"/>
                <a:ea typeface="Tahoma" charset="0"/>
                <a:cs typeface="Tahoma" charset="0"/>
              </a:defRPr>
            </a:lvl3pPr>
            <a:lvl4pPr marL="1600070" indent="-228581">
              <a:defRPr>
                <a:solidFill>
                  <a:schemeClr val="tx1"/>
                </a:solidFill>
                <a:latin typeface="Tahoma" charset="0"/>
                <a:ea typeface="Tahoma" charset="0"/>
                <a:cs typeface="Tahoma" charset="0"/>
              </a:defRPr>
            </a:lvl4pPr>
            <a:lvl5pPr marL="2057232" indent="-228581">
              <a:defRPr>
                <a:solidFill>
                  <a:schemeClr val="tx1"/>
                </a:solidFill>
                <a:latin typeface="Tahoma" charset="0"/>
                <a:ea typeface="Tahoma" charset="0"/>
                <a:cs typeface="Tahoma" charset="0"/>
              </a:defRPr>
            </a:lvl5pPr>
            <a:lvl6pPr marL="2514395" indent="-228581" eaLnBrk="0" fontAlgn="base" hangingPunct="0">
              <a:spcBef>
                <a:spcPct val="0"/>
              </a:spcBef>
              <a:spcAft>
                <a:spcPct val="0"/>
              </a:spcAft>
              <a:defRPr>
                <a:solidFill>
                  <a:schemeClr val="tx1"/>
                </a:solidFill>
                <a:latin typeface="Tahoma" charset="0"/>
                <a:ea typeface="Tahoma" charset="0"/>
                <a:cs typeface="Tahoma" charset="0"/>
              </a:defRPr>
            </a:lvl6pPr>
            <a:lvl7pPr marL="2971559" indent="-228581" eaLnBrk="0" fontAlgn="base" hangingPunct="0">
              <a:spcBef>
                <a:spcPct val="0"/>
              </a:spcBef>
              <a:spcAft>
                <a:spcPct val="0"/>
              </a:spcAft>
              <a:defRPr>
                <a:solidFill>
                  <a:schemeClr val="tx1"/>
                </a:solidFill>
                <a:latin typeface="Tahoma" charset="0"/>
                <a:ea typeface="Tahoma" charset="0"/>
                <a:cs typeface="Tahoma" charset="0"/>
              </a:defRPr>
            </a:lvl7pPr>
            <a:lvl8pPr marL="3428722" indent="-228581" eaLnBrk="0" fontAlgn="base" hangingPunct="0">
              <a:spcBef>
                <a:spcPct val="0"/>
              </a:spcBef>
              <a:spcAft>
                <a:spcPct val="0"/>
              </a:spcAft>
              <a:defRPr>
                <a:solidFill>
                  <a:schemeClr val="tx1"/>
                </a:solidFill>
                <a:latin typeface="Tahoma" charset="0"/>
                <a:ea typeface="Tahoma" charset="0"/>
                <a:cs typeface="Tahoma" charset="0"/>
              </a:defRPr>
            </a:lvl8pPr>
            <a:lvl9pPr marL="3885884" indent="-228581" eaLnBrk="0" fontAlgn="base" hangingPunct="0">
              <a:spcBef>
                <a:spcPct val="0"/>
              </a:spcBef>
              <a:spcAft>
                <a:spcPct val="0"/>
              </a:spcAft>
              <a:defRPr>
                <a:solidFill>
                  <a:schemeClr val="tx1"/>
                </a:solidFill>
                <a:latin typeface="Tahoma" charset="0"/>
                <a:ea typeface="Tahoma" charset="0"/>
                <a:cs typeface="Tahoma" charset="0"/>
              </a:defRPr>
            </a:lvl9pPr>
          </a:lstStyle>
          <a:p>
            <a:fld id="{7224AB48-EC15-424C-BA33-B89561B67F6F}" type="slidenum">
              <a:rPr lang="nb-NO">
                <a:solidFill>
                  <a:prstClr val="black"/>
                </a:solidFill>
              </a:rPr>
              <a:pPr/>
              <a:t>38</a:t>
            </a:fld>
            <a:endParaRPr lang="nb-NO">
              <a:solidFill>
                <a:prstClr val="black"/>
              </a:solidFill>
            </a:endParaRPr>
          </a:p>
        </p:txBody>
      </p:sp>
    </p:spTree>
    <p:extLst>
      <p:ext uri="{BB962C8B-B14F-4D97-AF65-F5344CB8AC3E}">
        <p14:creationId xmlns:p14="http://schemas.microsoft.com/office/powerpoint/2010/main" val="2593297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1635409A-6E71-4BB3-92CF-98EDA2F4B0F1}" type="slidenum">
              <a:rPr lang="nb-NO" smtClean="0"/>
              <a:t>47</a:t>
            </a:fld>
            <a:endParaRPr lang="nb-NO"/>
          </a:p>
        </p:txBody>
      </p:sp>
    </p:spTree>
    <p:extLst>
      <p:ext uri="{BB962C8B-B14F-4D97-AF65-F5344CB8AC3E}">
        <p14:creationId xmlns:p14="http://schemas.microsoft.com/office/powerpoint/2010/main" val="160696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Disse</a:t>
            </a:r>
            <a:r>
              <a:rPr lang="nb-NO" baseline="0" dirty="0"/>
              <a:t> er med på Kultur for læring.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4</a:t>
            </a:fld>
            <a:endParaRPr lang="nb-NO"/>
          </a:p>
        </p:txBody>
      </p:sp>
    </p:spTree>
    <p:extLst>
      <p:ext uri="{BB962C8B-B14F-4D97-AF65-F5344CB8AC3E}">
        <p14:creationId xmlns:p14="http://schemas.microsoft.com/office/powerpoint/2010/main" val="300802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Kultur for læring består av tre støttepilarer. Det er et mål, det er en arbeidsform og det er et FoU-prosjekt, som dere vil bli kjent med den neste halvtimen.</a:t>
            </a: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Målsettingen</a:t>
            </a:r>
            <a:r>
              <a:rPr lang="nb-NO" sz="1200" b="0" kern="1200" dirty="0">
                <a:solidFill>
                  <a:schemeClr val="tx1"/>
                </a:solidFill>
                <a:effectLst/>
                <a:latin typeface="+mn-lt"/>
                <a:ea typeface="+mn-ea"/>
                <a:cs typeface="+mn-cs"/>
              </a:rPr>
              <a:t>: Det er ikke gitt at alle vokser opp i den beste kulturen for læring i dag, derfor er det et omfangsrikt mål at alle skal kunne vokse opp i den beste kulturen for læring.</a:t>
            </a:r>
            <a:endParaRPr lang="nb-NO" sz="12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Arbeidsformen – et viktig arbeid som vi har</a:t>
            </a:r>
            <a:r>
              <a:rPr lang="nb-NO" sz="1200" b="1" kern="1200" baseline="0" dirty="0">
                <a:solidFill>
                  <a:schemeClr val="tx1"/>
                </a:solidFill>
                <a:effectLst/>
                <a:latin typeface="+mn-lt"/>
                <a:ea typeface="+mn-ea"/>
                <a:cs typeface="+mn-cs"/>
              </a:rPr>
              <a:t> utarbeidet sammen med aktørene/kommunene</a:t>
            </a:r>
            <a:endParaRPr lang="nb-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Vi har et stort arbeid gående i Hedmark, kalt «Kultur for læring». </a:t>
            </a:r>
            <a:r>
              <a:rPr lang="nb-NO" sz="1200" kern="1200" baseline="0" dirty="0">
                <a:solidFill>
                  <a:schemeClr val="tx1"/>
                </a:solidFill>
                <a:effectLst/>
                <a:latin typeface="+mn-lt"/>
                <a:ea typeface="+mn-ea"/>
                <a:cs typeface="+mn-cs"/>
              </a:rPr>
              <a:t>Fylkesmannen tar i dette arbeidet på seg rollen med å være både pådriver og aktør for å møte de utfordringene vi har i Skole-Hedmark – og der vi også skal være en statlig aktør for å samhandle bedre på kryss mellom blant annet oppvekstfeltet og helse- og sosialfeltet. </a:t>
            </a:r>
          </a:p>
          <a:p>
            <a:endParaRPr lang="nb-NO"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kern="1200" baseline="0" dirty="0">
                <a:solidFill>
                  <a:schemeClr val="tx1"/>
                </a:solidFill>
                <a:effectLst/>
                <a:latin typeface="+mn-lt"/>
                <a:ea typeface="+mn-ea"/>
                <a:cs typeface="+mn-cs"/>
              </a:rPr>
              <a:t>Det viktigste med arbeidsformen er at aktørene skal jobbe sammen og ikke ved siden av hverandre, slik at 1 + 1 &gt; 2.</a:t>
            </a:r>
          </a:p>
          <a:p>
            <a:r>
              <a:rPr lang="nb-NO" sz="1200" kern="1200" baseline="0" dirty="0">
                <a:solidFill>
                  <a:schemeClr val="tx1"/>
                </a:solidFill>
                <a:effectLst/>
                <a:latin typeface="+mn-lt"/>
                <a:ea typeface="+mn-ea"/>
                <a:cs typeface="+mn-cs"/>
              </a:rPr>
              <a:t>Måten det jobbes på er at ett og ett tema løftes frem, før det utvikles sammen av alle med «aksjer» mot oppvekstfeltet. Eks: foreldresamarbeid, arbeid mot mobbing, </a:t>
            </a:r>
          </a:p>
          <a:p>
            <a:pPr algn="l"/>
            <a:r>
              <a:rPr lang="nb-NO" sz="1200" kern="1200" baseline="0" dirty="0">
                <a:solidFill>
                  <a:schemeClr val="tx1"/>
                </a:solidFill>
                <a:effectLst/>
                <a:latin typeface="+mn-lt"/>
                <a:ea typeface="+mn-ea"/>
                <a:cs typeface="+mn-cs"/>
              </a:rPr>
              <a:t>Oppvekstforum er det organisatoriske navet. Der sitter representanter fra kommuner, organisasjoner og andre med særskilte aksjer innen oppvekstfeltet i Hedmark (jamfør lysbilde 5). Representantene der arbeider deretter med disse temaene i de organisasjonene de representerer. </a:t>
            </a:r>
            <a:r>
              <a:rPr lang="nb-NO" sz="1200" dirty="0"/>
              <a:t>Oppvekstforum skal diskutere strategier og iverksette tiltak som kan bedre kulturen for læring i Hedmark.</a:t>
            </a:r>
          </a:p>
          <a:p>
            <a:pPr algn="l"/>
            <a:r>
              <a:rPr lang="nb-NO" sz="1200" dirty="0"/>
              <a:t> </a:t>
            </a:r>
          </a:p>
          <a:p>
            <a:pPr algn="l"/>
            <a:r>
              <a:rPr lang="nb-NO" sz="1200" dirty="0"/>
              <a:t>Forumet skal drøfte utfordringer og foreslå tiltak som kan bidra til:</a:t>
            </a:r>
            <a:br>
              <a:rPr lang="nb-NO" sz="1200" dirty="0"/>
            </a:br>
            <a:r>
              <a:rPr lang="nb-NO" sz="1200" dirty="0"/>
              <a:t>- økt kvalitet</a:t>
            </a:r>
            <a:br>
              <a:rPr lang="nb-NO" sz="1200" dirty="0"/>
            </a:br>
            <a:r>
              <a:rPr lang="nb-NO" sz="1200" dirty="0"/>
              <a:t>- kompetanseheving (ansatte, foreldre, barnehageeiere, skoleeiere og aktuelle parter)</a:t>
            </a:r>
            <a:br>
              <a:rPr lang="nb-NO" sz="1200" dirty="0"/>
            </a:br>
            <a:r>
              <a:rPr lang="nb-NO" sz="1200" dirty="0"/>
              <a:t>- samordning og koordinering av tiltak, innsatser, prosjekter</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Arbeidsform: vi jobber sammen slik at alle blir «mange nok» til å lykkes.</a:t>
            </a:r>
          </a:p>
          <a:p>
            <a:endParaRPr lang="nb-NO" sz="1200" kern="1200" baseline="0" dirty="0">
              <a:solidFill>
                <a:schemeClr val="tx1"/>
              </a:solidFill>
              <a:effectLst/>
              <a:latin typeface="+mn-lt"/>
              <a:ea typeface="+mn-ea"/>
              <a:cs typeface="+mn-cs"/>
            </a:endParaRPr>
          </a:p>
          <a:p>
            <a:r>
              <a:rPr lang="nb-NO" sz="1200" kern="1200" baseline="0" dirty="0">
                <a:solidFill>
                  <a:schemeClr val="tx1"/>
                </a:solidFill>
                <a:effectLst/>
                <a:latin typeface="+mn-lt"/>
                <a:ea typeface="+mn-ea"/>
                <a:cs typeface="+mn-cs"/>
              </a:rPr>
              <a:t>Så over til selve FoU-prosjektet (forsknings- og utviklingsprosjektet) </a:t>
            </a:r>
            <a:r>
              <a:rPr lang="nb-NO" sz="1200" i="1" kern="1200" baseline="0" dirty="0">
                <a:solidFill>
                  <a:schemeClr val="tx1"/>
                </a:solidFill>
                <a:effectLst/>
                <a:latin typeface="+mn-lt"/>
                <a:ea typeface="+mn-ea"/>
                <a:cs typeface="+mn-cs"/>
              </a:rPr>
              <a:t>Kultur for læring.</a:t>
            </a:r>
            <a:endParaRPr lang="nb-NO" sz="1200" kern="1200" baseline="0" dirty="0">
              <a:solidFill>
                <a:schemeClr val="tx1"/>
              </a:solidFill>
              <a:effectLst/>
              <a:latin typeface="+mn-lt"/>
              <a:ea typeface="+mn-ea"/>
              <a:cs typeface="+mn-cs"/>
            </a:endParaRP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5</a:t>
            </a:fld>
            <a:endParaRPr lang="nb-NO"/>
          </a:p>
        </p:txBody>
      </p:sp>
    </p:spTree>
    <p:extLst>
      <p:ext uri="{BB962C8B-B14F-4D97-AF65-F5344CB8AC3E}">
        <p14:creationId xmlns:p14="http://schemas.microsoft.com/office/powerpoint/2010/main" val="3024986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a:xfrm>
            <a:off x="662533" y="4675334"/>
            <a:ext cx="5574054" cy="4466987"/>
          </a:xfrm>
        </p:spPr>
        <p:txBody>
          <a:bodyPr/>
          <a:lstStyle/>
          <a:p>
            <a:r>
              <a:rPr lang="nb-NO" sz="1400" dirty="0"/>
              <a:t>Ordene i firkantene er fra formålsparagrafene til barnehagen og skolen. </a:t>
            </a:r>
          </a:p>
          <a:p>
            <a:endParaRPr lang="nb-NO" sz="1400" dirty="0"/>
          </a:p>
          <a:p>
            <a:pPr marL="457200" indent="-457200">
              <a:buFont typeface="Arial" pitchFamily="34" charset="0"/>
              <a:buChar char="•"/>
            </a:pPr>
            <a:r>
              <a:rPr lang="nb-NO" sz="1400" dirty="0"/>
              <a:t>I</a:t>
            </a:r>
            <a:r>
              <a:rPr lang="nb-NO" sz="1400" baseline="0" dirty="0"/>
              <a:t> formålsparagrafen står det at skolen skal </a:t>
            </a:r>
            <a:r>
              <a:rPr lang="nb-NO" sz="1400" i="1" baseline="0" dirty="0" err="1"/>
              <a:t>opne</a:t>
            </a:r>
            <a:r>
              <a:rPr lang="nb-NO" sz="1400" i="1" baseline="0" dirty="0"/>
              <a:t> dører mot verda og framtida. </a:t>
            </a:r>
            <a:r>
              <a:rPr lang="nb-NO" sz="1400" i="0" baseline="0" dirty="0"/>
              <a:t>Det betyr at det i</a:t>
            </a:r>
            <a:r>
              <a:rPr lang="nb-NO" sz="1400" dirty="0"/>
              <a:t> alle lokalmiljøer må utvikles verdier og interesser som støtter opp om skole og utdanning. Skolegang må for eksempel betraktes som viktigere enn fritidstilbud. Får å få til det, må følgelig skole og fritidstilbud</a:t>
            </a:r>
            <a:r>
              <a:rPr lang="nb-NO" sz="1400" baseline="0" dirty="0"/>
              <a:t> snakke sammen.</a:t>
            </a:r>
            <a:endParaRPr lang="nb-NO" sz="1400" dirty="0"/>
          </a:p>
          <a:p>
            <a:pPr marL="457200" indent="-457200">
              <a:buFont typeface="Arial" pitchFamily="34" charset="0"/>
              <a:buChar char="•"/>
            </a:pPr>
            <a:r>
              <a:rPr lang="nb-NO" sz="1400" dirty="0"/>
              <a:t>Videre står det at </a:t>
            </a:r>
            <a:r>
              <a:rPr lang="nb-NO" sz="1400" i="1" dirty="0"/>
              <a:t>elevene skal utvikle kunnskap, dugleik og </a:t>
            </a:r>
            <a:r>
              <a:rPr lang="nb-NO" sz="1400" i="1" dirty="0" err="1"/>
              <a:t>holdningar</a:t>
            </a:r>
            <a:r>
              <a:rPr lang="nb-NO" sz="1400" i="1" dirty="0"/>
              <a:t>. </a:t>
            </a:r>
            <a:r>
              <a:rPr lang="nb-NO" sz="1400" i="0" dirty="0"/>
              <a:t>Det</a:t>
            </a:r>
            <a:r>
              <a:rPr lang="nb-NO" sz="1400" i="0" baseline="0" dirty="0"/>
              <a:t> betyr at v</a:t>
            </a:r>
            <a:r>
              <a:rPr lang="nb-NO" sz="1400" dirty="0"/>
              <a:t>i trenger foreldre som engasjert og aktivt bidrar i egne barns skolegang. Rett og plikt til skolegang har konsekvenser for foreldre.</a:t>
            </a:r>
          </a:p>
          <a:p>
            <a:pPr marL="457200" indent="-457200">
              <a:buFont typeface="Arial" pitchFamily="34" charset="0"/>
              <a:buChar char="•"/>
            </a:pPr>
            <a:r>
              <a:rPr lang="nb-NO" sz="1400" dirty="0"/>
              <a:t>Formålsparagrafen opererer</a:t>
            </a:r>
            <a:r>
              <a:rPr lang="nb-NO" sz="1400" baseline="0" dirty="0"/>
              <a:t> også med </a:t>
            </a:r>
            <a:r>
              <a:rPr lang="nb-NO" sz="1400" i="1" baseline="0" dirty="0"/>
              <a:t>respekt for menneskeverdet </a:t>
            </a:r>
            <a:r>
              <a:rPr lang="nb-NO" sz="1400" i="0" baseline="0" dirty="0"/>
              <a:t>og </a:t>
            </a:r>
            <a:r>
              <a:rPr lang="nb-NO" sz="1400" i="1" baseline="0" dirty="0"/>
              <a:t>skolen skal </a:t>
            </a:r>
            <a:r>
              <a:rPr lang="nb-NO" sz="1400" i="1" baseline="0" dirty="0" err="1"/>
              <a:t>fremje</a:t>
            </a:r>
            <a:r>
              <a:rPr lang="nb-NO" sz="1400" i="1" baseline="0" dirty="0"/>
              <a:t> læring og danning. </a:t>
            </a:r>
            <a:r>
              <a:rPr lang="nb-NO" sz="1400" i="0" baseline="0" dirty="0"/>
              <a:t>Sagt med andre ord er det </a:t>
            </a:r>
            <a:r>
              <a:rPr lang="nb-NO" sz="1400" dirty="0"/>
              <a:t>behov for barne- og ungdomsmiljøer der det er attraktivt å være flink på skolen, og der skolearbeid blir verdsatt</a:t>
            </a:r>
            <a:r>
              <a:rPr lang="nb-NO" sz="1400" baseline="0" dirty="0"/>
              <a:t> – og hvor det samtidig er en garanti for at et hvert barn får et best mulig læringsløp hvor en best mulig får realisert sine forutsetninger.</a:t>
            </a:r>
            <a:endParaRPr lang="nb-NO" sz="1400" dirty="0"/>
          </a:p>
          <a:p>
            <a:pPr marL="0" indent="0">
              <a:buFont typeface="Arial" pitchFamily="34" charset="0"/>
              <a:buNone/>
            </a:pPr>
            <a:endParaRPr lang="nb-NO" sz="1400" baseline="0" dirty="0">
              <a:effectLst/>
            </a:endParaRPr>
          </a:p>
          <a:p>
            <a:r>
              <a:rPr lang="nb-NO" sz="1400" baseline="0" dirty="0">
                <a:effectLst/>
              </a:rPr>
              <a:t>For å lykkes må barnehagen/skolen jobbe sammen med dere foreldre. Vi må sammen gi barnet en god </a:t>
            </a:r>
            <a:r>
              <a:rPr lang="nb-NO" sz="1400" i="1" baseline="0" dirty="0">
                <a:effectLst/>
              </a:rPr>
              <a:t>kultur for læring</a:t>
            </a:r>
            <a:r>
              <a:rPr lang="nb-NO" sz="1400" i="0" baseline="0" dirty="0">
                <a:effectLst/>
              </a:rPr>
              <a:t>. </a:t>
            </a:r>
            <a:r>
              <a:rPr lang="nb-NO" sz="1400" baseline="0" dirty="0" smtClean="0">
                <a:effectLst/>
              </a:rPr>
              <a:t>Det </a:t>
            </a:r>
            <a:r>
              <a:rPr lang="nb-NO" sz="1400" baseline="0" dirty="0">
                <a:effectLst/>
              </a:rPr>
              <a:t>betyr også at idretten, i likhet med speideren, korpset eller hva det måtte være, må settes inn i en større kontekst.</a:t>
            </a:r>
            <a:endParaRPr lang="nb-NO" sz="1400" b="1" kern="1200" dirty="0">
              <a:solidFill>
                <a:schemeClr val="tx1"/>
              </a:solidFill>
              <a:effectLst/>
              <a:latin typeface="+mn-lt"/>
              <a:ea typeface="+mn-ea"/>
              <a:cs typeface="+mn-cs"/>
            </a:endParaRP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6</a:t>
            </a:fld>
            <a:endParaRPr lang="nb-NO"/>
          </a:p>
        </p:txBody>
      </p:sp>
    </p:spTree>
    <p:extLst>
      <p:ext uri="{BB962C8B-B14F-4D97-AF65-F5344CB8AC3E}">
        <p14:creationId xmlns:p14="http://schemas.microsoft.com/office/powerpoint/2010/main" val="13909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 å få til</a:t>
            </a:r>
            <a:r>
              <a:rPr lang="nb-NO" baseline="0" dirty="0"/>
              <a:t> dette kollektive løftet i Hedmark, er vi helt avhengig av ditt bidrag!</a:t>
            </a:r>
            <a:endParaRPr lang="nb-NO" dirty="0"/>
          </a:p>
        </p:txBody>
      </p:sp>
      <p:sp>
        <p:nvSpPr>
          <p:cNvPr id="4" name="Plassholder for lysbildenummer 3"/>
          <p:cNvSpPr>
            <a:spLocks noGrp="1"/>
          </p:cNvSpPr>
          <p:nvPr>
            <p:ph type="sldNum" sz="quarter" idx="10"/>
          </p:nvPr>
        </p:nvSpPr>
        <p:spPr/>
        <p:txBody>
          <a:bodyPr/>
          <a:lstStyle/>
          <a:p>
            <a:fld id="{82EBB142-710E-4EE3-AEA9-5C5A08D4A2AE}" type="slidenum">
              <a:rPr lang="nb-NO" smtClean="0"/>
              <a:pPr/>
              <a:t>10</a:t>
            </a:fld>
            <a:endParaRPr lang="nb-NO"/>
          </a:p>
        </p:txBody>
      </p:sp>
    </p:spTree>
    <p:extLst>
      <p:ext uri="{BB962C8B-B14F-4D97-AF65-F5344CB8AC3E}">
        <p14:creationId xmlns:p14="http://schemas.microsoft.com/office/powerpoint/2010/main" val="3834051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lassholder for lysbilde 1"/>
          <p:cNvSpPr>
            <a:spLocks noGrp="1" noRot="1" noChangeAspect="1" noTextEdit="1"/>
          </p:cNvSpPr>
          <p:nvPr>
            <p:ph type="sldImg"/>
          </p:nvPr>
        </p:nvSpPr>
        <p:spPr>
          <a:ln/>
        </p:spPr>
      </p:sp>
      <p:sp>
        <p:nvSpPr>
          <p:cNvPr id="47107"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dirty="0" smtClean="0">
              <a:cs typeface="Arial" panose="020B0604020202020204" pitchFamily="34" charset="0"/>
            </a:endParaRPr>
          </a:p>
        </p:txBody>
      </p:sp>
      <p:sp>
        <p:nvSpPr>
          <p:cNvPr id="47108"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ahoma" panose="020B0604030504040204" pitchFamily="34" charset="0"/>
                <a:cs typeface="Arial" panose="020B0604020202020204" pitchFamily="34" charset="0"/>
              </a:defRPr>
            </a:lvl1pPr>
            <a:lvl2pPr marL="742950" indent="-285750" eaLnBrk="0" hangingPunct="0">
              <a:spcBef>
                <a:spcPct val="30000"/>
              </a:spcBef>
              <a:defRPr sz="1200">
                <a:solidFill>
                  <a:schemeClr val="tx1"/>
                </a:solidFill>
                <a:latin typeface="Tahoma" panose="020B0604030504040204" pitchFamily="34" charset="0"/>
                <a:cs typeface="Arial" panose="020B0604020202020204" pitchFamily="34" charset="0"/>
              </a:defRPr>
            </a:lvl2pPr>
            <a:lvl3pPr marL="1143000" indent="-228600" eaLnBrk="0" hangingPunct="0">
              <a:spcBef>
                <a:spcPct val="30000"/>
              </a:spcBef>
              <a:defRPr sz="1200">
                <a:solidFill>
                  <a:schemeClr val="tx1"/>
                </a:solidFill>
                <a:latin typeface="Tahoma" panose="020B0604030504040204" pitchFamily="34" charset="0"/>
                <a:cs typeface="Arial" panose="020B0604020202020204" pitchFamily="34" charset="0"/>
              </a:defRPr>
            </a:lvl3pPr>
            <a:lvl4pPr marL="1600200" indent="-228600" eaLnBrk="0" hangingPunct="0">
              <a:spcBef>
                <a:spcPct val="30000"/>
              </a:spcBef>
              <a:defRPr sz="1200">
                <a:solidFill>
                  <a:schemeClr val="tx1"/>
                </a:solidFill>
                <a:latin typeface="Tahoma" panose="020B0604030504040204" pitchFamily="34" charset="0"/>
                <a:cs typeface="Arial" panose="020B0604020202020204" pitchFamily="34" charset="0"/>
              </a:defRPr>
            </a:lvl4pPr>
            <a:lvl5pPr marL="2057400" indent="-228600" eaLnBrk="0" hangingPunct="0">
              <a:spcBef>
                <a:spcPct val="30000"/>
              </a:spcBef>
              <a:defRPr sz="12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ahoma" panose="020B0604030504040204" pitchFamily="34" charset="0"/>
                <a:cs typeface="Arial" panose="020B0604020202020204" pitchFamily="34" charset="0"/>
              </a:defRPr>
            </a:lvl9pPr>
          </a:lstStyle>
          <a:p>
            <a:pPr eaLnBrk="1" hangingPunct="1">
              <a:spcBef>
                <a:spcPct val="0"/>
              </a:spcBef>
            </a:pPr>
            <a:fld id="{8FAE3935-ADAA-4FB6-BD9A-B16CD404936A}" type="slidenum">
              <a:rPr lang="nb-NO" altLang="nb-NO">
                <a:cs typeface="Tahoma" panose="020B0604030504040204" pitchFamily="34" charset="0"/>
              </a:rPr>
              <a:pPr eaLnBrk="1" hangingPunct="1">
                <a:spcBef>
                  <a:spcPct val="0"/>
                </a:spcBef>
              </a:pPr>
              <a:t>14</a:t>
            </a:fld>
            <a:endParaRPr lang="nb-NO" altLang="nb-NO">
              <a:cs typeface="Tahoma" panose="020B0604030504040204" pitchFamily="34" charset="0"/>
            </a:endParaRPr>
          </a:p>
        </p:txBody>
      </p:sp>
    </p:spTree>
    <p:extLst>
      <p:ext uri="{BB962C8B-B14F-4D97-AF65-F5344CB8AC3E}">
        <p14:creationId xmlns:p14="http://schemas.microsoft.com/office/powerpoint/2010/main" val="564473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Tilstand av misnøye, streik, mistillit til statlige styringa. Stor variasjon på resultater, stort</a:t>
            </a:r>
            <a:r>
              <a:rPr lang="nb-NO" baseline="0" dirty="0" smtClean="0"/>
              <a:t> frafall i videregående. (Nå gjennomføringsprosent på opp mot 90%)</a:t>
            </a:r>
          </a:p>
          <a:p>
            <a:r>
              <a:rPr lang="nb-NO" dirty="0" smtClean="0"/>
              <a:t>manglende demokratisk deltakelse, fattigdom og kriminalitet</a:t>
            </a:r>
          </a:p>
          <a:p>
            <a:r>
              <a:rPr lang="nb-NO" dirty="0" smtClean="0"/>
              <a:t>Resultatene er imponerende og Ontario har i dag et skolesystem i verdensklasse</a:t>
            </a:r>
          </a:p>
          <a:p>
            <a:pPr marL="190915" indent="-190915">
              <a:buFont typeface="Arial" panose="020B0604020202020204" pitchFamily="34" charset="0"/>
              <a:buChar char="•"/>
            </a:pPr>
            <a:r>
              <a:rPr lang="nb-NO" dirty="0" smtClean="0"/>
              <a:t>På de to videregående skolene vi har besøkt var gjennomføringsprosent med formell kompetanse på henholdsvis 95 % og 91 %. Dette var på skoler med ca. 2000 elever.</a:t>
            </a:r>
          </a:p>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15</a:t>
            </a:fld>
            <a:endParaRPr lang="nb-NO"/>
          </a:p>
        </p:txBody>
      </p:sp>
    </p:spTree>
    <p:extLst>
      <p:ext uri="{BB962C8B-B14F-4D97-AF65-F5344CB8AC3E}">
        <p14:creationId xmlns:p14="http://schemas.microsoft.com/office/powerpoint/2010/main" val="315864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5D222EF-5B2D-4A79-BD68-9DDD6A495BF7}" type="slidenum">
              <a:rPr lang="nb-NO" smtClean="0"/>
              <a:pPr/>
              <a:t>16</a:t>
            </a:fld>
            <a:endParaRPr lang="nb-NO"/>
          </a:p>
        </p:txBody>
      </p:sp>
    </p:spTree>
    <p:extLst>
      <p:ext uri="{BB962C8B-B14F-4D97-AF65-F5344CB8AC3E}">
        <p14:creationId xmlns:p14="http://schemas.microsoft.com/office/powerpoint/2010/main" val="17422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C7F5FAD-873C-40CD-BC08-9D1F058678B6}" type="slidenum">
              <a:rPr lang="nb-NO" smtClean="0"/>
              <a:pPr/>
              <a:t>20</a:t>
            </a:fld>
            <a:endParaRPr lang="nb-NO"/>
          </a:p>
        </p:txBody>
      </p:sp>
    </p:spTree>
    <p:extLst>
      <p:ext uri="{BB962C8B-B14F-4D97-AF65-F5344CB8AC3E}">
        <p14:creationId xmlns:p14="http://schemas.microsoft.com/office/powerpoint/2010/main" val="1868462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nb-NO" smtClean="0"/>
              <a:t>Klikk for å redigere tittelstil</a:t>
            </a:r>
            <a:endParaRPr lang="nb-NO"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702178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Vertical Text Placeholder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4013914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nb-NO" smtClean="0"/>
              <a:t>Klikk for å redigere tittelstil</a:t>
            </a:r>
            <a:endParaRPr lang="nb-NO"/>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9415170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3" name="Content Placeholder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3077223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b-NO" smtClean="0"/>
              <a:t>Klikk for å redigere tittelstil</a:t>
            </a:r>
            <a:endParaRPr lang="nb-NO"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5" name="Footer Placeholder 4"/>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3510682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dirty="0"/>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Footer Placeholder 5"/>
          <p:cNvSpPr>
            <a:spLocks noGrp="1"/>
          </p:cNvSpPr>
          <p:nvPr>
            <p:ph type="ftr" sz="quarter" idx="11"/>
          </p:nvPr>
        </p:nvSpPr>
        <p:spPr>
          <a:xfrm>
            <a:off x="3131840" y="4587974"/>
            <a:ext cx="2895600" cy="273844"/>
          </a:xfrm>
        </p:spPr>
        <p:txBody>
          <a:bodyPr/>
          <a:lstStyle/>
          <a:p>
            <a:endParaRPr lang="nb-NO" dirty="0"/>
          </a:p>
        </p:txBody>
      </p:sp>
    </p:spTree>
    <p:extLst>
      <p:ext uri="{BB962C8B-B14F-4D97-AF65-F5344CB8AC3E}">
        <p14:creationId xmlns:p14="http://schemas.microsoft.com/office/powerpoint/2010/main" val="36705491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nb-NO" smtClean="0"/>
              <a:t>Klikk for å redigere tittelstil</a:t>
            </a:r>
            <a:endParaRPr lang="nb-NO"/>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8" name="Footer Placeholder 7"/>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4494592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Klikk for å redigere tittelstil</a:t>
            </a:r>
            <a:endParaRPr lang="nb-NO"/>
          </a:p>
        </p:txBody>
      </p:sp>
      <p:sp>
        <p:nvSpPr>
          <p:cNvPr id="4" name="Footer Placeholder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2595957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1056501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nb-NO" smtClean="0"/>
              <a:t>Klikk for å redigere tittelstil</a:t>
            </a:r>
            <a:endParaRPr lang="nb-NO"/>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2647805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nb-NO" smtClean="0"/>
              <a:t>Klikk for å redigere tittelstil</a:t>
            </a:r>
            <a:endParaRPr lang="nb-NO"/>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6" name="Footer Placeholder 5"/>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28551323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nb-NO" smtClean="0"/>
              <a:t>Klikk for å redigere tittelstil</a:t>
            </a:r>
            <a:endParaRPr lang="nb-NO"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Footer Placeholder 4"/>
          <p:cNvSpPr>
            <a:spLocks noGrp="1"/>
          </p:cNvSpPr>
          <p:nvPr>
            <p:ph type="ftr" sz="quarter" idx="3"/>
          </p:nvPr>
        </p:nvSpPr>
        <p:spPr>
          <a:xfrm>
            <a:off x="3131840" y="458797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Tree>
    <p:extLst>
      <p:ext uri="{BB962C8B-B14F-4D97-AF65-F5344CB8AC3E}">
        <p14:creationId xmlns:p14="http://schemas.microsoft.com/office/powerpoint/2010/main" val="3741398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ylkesmannen.no/kf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fylkesmannen.no/Hedmark/Barnehage-og-opplaring/Kultur-for-laring/FoU---barnehag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udir.no/laring-og-trivsel/rammeplan/barnehagens-formal-og-innhold/vennskap-fellesskap/" TargetMode="External"/><Relationship Id="rId13" Type="http://schemas.openxmlformats.org/officeDocument/2006/relationships/hyperlink" Target="https://www.udir.no/laring-og-trivsel/rammeplan/fagomrader/kommunikasjon-sprak-tekst/" TargetMode="External"/><Relationship Id="rId18" Type="http://schemas.openxmlformats.org/officeDocument/2006/relationships/hyperlink" Target="https://www.udir.no/laring-og-trivsel/rammeplan/fagomrader/etikk-religion-filosofi/" TargetMode="External"/><Relationship Id="rId3" Type="http://schemas.openxmlformats.org/officeDocument/2006/relationships/hyperlink" Target="https://www.udir.no/laring-og-trivsel/rammeplan/barnehagens-formal-og-innhold/" TargetMode="External"/><Relationship Id="rId7" Type="http://schemas.openxmlformats.org/officeDocument/2006/relationships/hyperlink" Target="https://www.udir.no/laring-og-trivsel/rammeplan/barnehagens-formal-og-innhold/laring/" TargetMode="External"/><Relationship Id="rId12" Type="http://schemas.openxmlformats.org/officeDocument/2006/relationships/hyperlink" Target="https://www.udir.no/laring-og-trivsel/rammeplan/fagomrader/" TargetMode="External"/><Relationship Id="rId17" Type="http://schemas.openxmlformats.org/officeDocument/2006/relationships/hyperlink" Target="https://www.udir.no/laring-og-trivsel/rammeplan/fagomrader/antall-rom-form/" TargetMode="External"/><Relationship Id="rId2" Type="http://schemas.openxmlformats.org/officeDocument/2006/relationships/notesSlide" Target="../notesSlides/notesSlide19.xml"/><Relationship Id="rId16" Type="http://schemas.openxmlformats.org/officeDocument/2006/relationships/hyperlink" Target="https://www.udir.no/laring-og-trivsel/rammeplan/fagomrader/natur-miljo-teknologi/" TargetMode="External"/><Relationship Id="rId1" Type="http://schemas.openxmlformats.org/officeDocument/2006/relationships/slideLayout" Target="../slideLayouts/slideLayout2.xml"/><Relationship Id="rId6" Type="http://schemas.openxmlformats.org/officeDocument/2006/relationships/hyperlink" Target="https://www.udir.no/laring-og-trivsel/rammeplan/barnehagens-formal-og-innhold/danning/" TargetMode="External"/><Relationship Id="rId11" Type="http://schemas.openxmlformats.org/officeDocument/2006/relationships/hyperlink" Target="https://www.udir.no/laring-og-trivsel/rammeplan/barnehagens-formal-og-innhold/barnehager-samiske-barn/" TargetMode="External"/><Relationship Id="rId5" Type="http://schemas.openxmlformats.org/officeDocument/2006/relationships/hyperlink" Target="https://www.udir.no/laring-og-trivsel/rammeplan/barnehagens-formal-og-innhold/lek/" TargetMode="External"/><Relationship Id="rId15" Type="http://schemas.openxmlformats.org/officeDocument/2006/relationships/hyperlink" Target="https://www.udir.no/laring-og-trivsel/rammeplan/fagomrader/kunst-kultur-kreativitet/" TargetMode="External"/><Relationship Id="rId10" Type="http://schemas.openxmlformats.org/officeDocument/2006/relationships/hyperlink" Target="https://www.udir.no/laring-og-trivsel/rammeplan/barnehagens-formal-og-innhold/samiske-barnehager/" TargetMode="External"/><Relationship Id="rId19" Type="http://schemas.openxmlformats.org/officeDocument/2006/relationships/hyperlink" Target="https://www.udir.no/laring-og-trivsel/rammeplan/fagomrader/narmiljo-samfunn/" TargetMode="External"/><Relationship Id="rId4" Type="http://schemas.openxmlformats.org/officeDocument/2006/relationships/hyperlink" Target="https://www.udir.no/laring-og-trivsel/rammeplan/barnehagens-formal-og-innhold/omsorg/" TargetMode="External"/><Relationship Id="rId9" Type="http://schemas.openxmlformats.org/officeDocument/2006/relationships/hyperlink" Target="https://www.udir.no/laring-og-trivsel/rammeplan/barnehagens-formal-og-innhold/kommunikasjon-og-sprak/" TargetMode="External"/><Relationship Id="rId14" Type="http://schemas.openxmlformats.org/officeDocument/2006/relationships/hyperlink" Target="https://www.udir.no/laring-og-trivsel/rammeplan/fagomrader/kropp-bevegelse-mat-helse/"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no/url?sa=i&amp;source=images&amp;cd=&amp;docid=ZT2CIIqr-fSVQM&amp;tbnid=PCelvmJOq7dRYM&amp;ved=0CAgQjRw&amp;url=http://beintoft.framtiden.no/&amp;ei=iXR0U6aUBaLk4QT1i4GQCw&amp;psig=AFQjCNGt07z1XC22wx4sf1SVFxmg1Ia5pQ&amp;ust=1400227337164447"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www.google.no/url?sa=i&amp;source=images&amp;cd=&amp;cad=rja&amp;uact=8&amp;docid=ZT2CIIqr-fSVQM&amp;tbnid=PCelvmJOq7dRYM&amp;ved=0CAgQjRw&amp;url=http://beintoft.framtiden.no/&amp;ei=iXR0U6aUBaLk4QT1i4GQCw&amp;psig=AFQjCNGt07z1XC22wx4sf1SVFxmg1Ia5pQ&amp;ust=1400227337164447" TargetMode="External"/><Relationship Id="rId4" Type="http://schemas.openxmlformats.org/officeDocument/2006/relationships/diagramLayout" Target="../diagrams/layout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nb-NO" sz="4000" dirty="0" smtClean="0">
                <a:latin typeface="Arial" panose="020B0604020202020204" pitchFamily="34" charset="0"/>
                <a:cs typeface="Arial" panose="020B0604020202020204" pitchFamily="34" charset="0"/>
              </a:rPr>
              <a:t>Kultur for læring- barnehage</a:t>
            </a:r>
            <a:endParaRPr lang="nb-NO" sz="4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fontScale="47500" lnSpcReduction="20000"/>
          </a:bodyPr>
          <a:lstStyle/>
          <a:p>
            <a:r>
              <a:rPr lang="nb-NO" sz="4400" dirty="0" smtClean="0"/>
              <a:t>Kartleggingsundersøkelser</a:t>
            </a:r>
          </a:p>
          <a:p>
            <a:r>
              <a:rPr lang="nb-NO" sz="2500" dirty="0" smtClean="0"/>
              <a:t>Høsten 2017</a:t>
            </a:r>
          </a:p>
          <a:p>
            <a:endParaRPr lang="nb-NO" sz="1800" dirty="0" smtClean="0"/>
          </a:p>
          <a:p>
            <a:r>
              <a:rPr lang="nb-NO" sz="2900" smtClean="0"/>
              <a:t>Nord-Østerdalen</a:t>
            </a:r>
            <a:endParaRPr lang="nb-NO" sz="2900" dirty="0" smtClean="0"/>
          </a:p>
          <a:p>
            <a:endParaRPr lang="nb-NO" sz="1800" dirty="0" smtClean="0"/>
          </a:p>
          <a:p>
            <a:r>
              <a:rPr lang="nb-NO" sz="2900" dirty="0"/>
              <a:t>Anne-Karin </a:t>
            </a:r>
            <a:r>
              <a:rPr lang="nb-NO" sz="2900" dirty="0" err="1"/>
              <a:t>Sunnevåg</a:t>
            </a:r>
            <a:endParaRPr lang="nb-NO" sz="2900" dirty="0"/>
          </a:p>
          <a:p>
            <a:endParaRPr lang="nb-NO" sz="1800" dirty="0"/>
          </a:p>
        </p:txBody>
      </p:sp>
    </p:spTree>
    <p:extLst>
      <p:ext uri="{BB962C8B-B14F-4D97-AF65-F5344CB8AC3E}">
        <p14:creationId xmlns:p14="http://schemas.microsoft.com/office/powerpoint/2010/main" val="889975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611560" y="195486"/>
            <a:ext cx="8229600" cy="4327129"/>
          </a:xfrm>
        </p:spPr>
        <p:txBody>
          <a:bodyPr/>
          <a:lstStyle/>
          <a:p>
            <a:pPr marL="0" indent="0" algn="ctr">
              <a:buNone/>
            </a:pPr>
            <a:r>
              <a:rPr lang="nb-NO" sz="2100" dirty="0" smtClean="0"/>
              <a:t>Les </a:t>
            </a:r>
            <a:r>
              <a:rPr lang="nb-NO" sz="2100" dirty="0"/>
              <a:t>mer om Kultur for læring i Hedmark på </a:t>
            </a:r>
            <a:r>
              <a:rPr lang="nb-NO" dirty="0">
                <a:hlinkClick r:id="rId3"/>
              </a:rPr>
              <a:t>https://www.fylkesmannen.no/kfl/</a:t>
            </a:r>
            <a:r>
              <a:rPr lang="nb-NO" dirty="0"/>
              <a:t> </a:t>
            </a:r>
          </a:p>
          <a:p>
            <a:pPr algn="ctr"/>
            <a:endParaRPr lang="nb-NO" dirty="0" smtClean="0"/>
          </a:p>
          <a:p>
            <a:pPr marL="0" indent="0" algn="ctr">
              <a:buNone/>
            </a:pPr>
            <a:endParaRPr lang="nb-NO" dirty="0"/>
          </a:p>
        </p:txBody>
      </p:sp>
      <p:pic>
        <p:nvPicPr>
          <p:cNvPr id="4" name="Bilde 3"/>
          <p:cNvPicPr>
            <a:picLocks noChangeAspect="1"/>
          </p:cNvPicPr>
          <p:nvPr/>
        </p:nvPicPr>
        <p:blipFill rotWithShape="1">
          <a:blip r:embed="rId4"/>
          <a:srcRect t="22076"/>
          <a:stretch/>
        </p:blipFill>
        <p:spPr>
          <a:xfrm>
            <a:off x="2267744" y="1347614"/>
            <a:ext cx="4371975" cy="3304207"/>
          </a:xfrm>
          <a:prstGeom prst="rect">
            <a:avLst/>
          </a:prstGeom>
        </p:spPr>
      </p:pic>
    </p:spTree>
    <p:extLst>
      <p:ext uri="{BB962C8B-B14F-4D97-AF65-F5344CB8AC3E}">
        <p14:creationId xmlns:p14="http://schemas.microsoft.com/office/powerpoint/2010/main" val="2618210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323528" y="790714"/>
            <a:ext cx="6943725" cy="4114800"/>
          </a:xfrm>
          <a:prstGeom prst="rect">
            <a:avLst/>
          </a:prstGeom>
        </p:spPr>
      </p:pic>
      <p:sp>
        <p:nvSpPr>
          <p:cNvPr id="3" name="TekstSylinder 2"/>
          <p:cNvSpPr txBox="1"/>
          <p:nvPr/>
        </p:nvSpPr>
        <p:spPr>
          <a:xfrm>
            <a:off x="755576" y="267494"/>
            <a:ext cx="7992888" cy="523220"/>
          </a:xfrm>
          <a:prstGeom prst="rect">
            <a:avLst/>
          </a:prstGeom>
          <a:noFill/>
        </p:spPr>
        <p:txBody>
          <a:bodyPr wrap="square" rtlCol="0">
            <a:spAutoFit/>
          </a:bodyPr>
          <a:lstStyle/>
          <a:p>
            <a:r>
              <a:rPr lang="nb-NO" sz="1400" dirty="0">
                <a:hlinkClick r:id="rId3"/>
              </a:rPr>
              <a:t>https://www.fylkesmannen.no/Hedmark/Barnehage-og-opplaring/Kultur-for-laring/FoU---barnehage</a:t>
            </a:r>
            <a:r>
              <a:rPr lang="nb-NO" sz="1400" dirty="0" smtClean="0">
                <a:hlinkClick r:id="rId3"/>
              </a:rPr>
              <a:t>/</a:t>
            </a:r>
            <a:endParaRPr lang="nb-NO" sz="1400" dirty="0" smtClean="0"/>
          </a:p>
          <a:p>
            <a:endParaRPr lang="nb-NO" sz="1400" dirty="0"/>
          </a:p>
        </p:txBody>
      </p:sp>
    </p:spTree>
    <p:extLst>
      <p:ext uri="{BB962C8B-B14F-4D97-AF65-F5344CB8AC3E}">
        <p14:creationId xmlns:p14="http://schemas.microsoft.com/office/powerpoint/2010/main" val="183357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endParaRPr lang="nb-NO" sz="3200" dirty="0"/>
          </a:p>
        </p:txBody>
      </p:sp>
      <p:sp>
        <p:nvSpPr>
          <p:cNvPr id="3" name="Rektangel 2"/>
          <p:cNvSpPr/>
          <p:nvPr/>
        </p:nvSpPr>
        <p:spPr>
          <a:xfrm>
            <a:off x="827584" y="1851670"/>
            <a:ext cx="7128792" cy="2062103"/>
          </a:xfrm>
          <a:prstGeom prst="rect">
            <a:avLst/>
          </a:prstGeom>
        </p:spPr>
        <p:txBody>
          <a:bodyPr wrap="square">
            <a:spAutoFit/>
          </a:bodyPr>
          <a:lstStyle/>
          <a:p>
            <a:pPr algn="ctr"/>
            <a:r>
              <a:rPr lang="nb-NO" sz="3200" dirty="0"/>
              <a:t>Kollektiv kompetanseutvikling i </a:t>
            </a:r>
            <a:r>
              <a:rPr lang="nb-NO" sz="3200" dirty="0" smtClean="0"/>
              <a:t>barnehagen</a:t>
            </a:r>
          </a:p>
          <a:p>
            <a:pPr algn="ctr"/>
            <a:endParaRPr lang="nb-NO" sz="3200" dirty="0"/>
          </a:p>
          <a:p>
            <a:pPr algn="ctr"/>
            <a:r>
              <a:rPr lang="nb-NO" sz="2800" dirty="0" smtClean="0"/>
              <a:t>«Kultur for læring i barnehage og skole»</a:t>
            </a:r>
            <a:endParaRPr lang="nb-NO" sz="2800" dirty="0"/>
          </a:p>
        </p:txBody>
      </p:sp>
    </p:spTree>
    <p:extLst>
      <p:ext uri="{BB962C8B-B14F-4D97-AF65-F5344CB8AC3E}">
        <p14:creationId xmlns:p14="http://schemas.microsoft.com/office/powerpoint/2010/main" val="1156391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r>
              <a:rPr lang="nb-NO" sz="3200" dirty="0" smtClean="0"/>
              <a:t>Strategier for kollektiv kompetanseutvikling</a:t>
            </a:r>
            <a:endParaRPr lang="nb-NO" sz="3200" dirty="0"/>
          </a:p>
        </p:txBody>
      </p:sp>
      <p:sp>
        <p:nvSpPr>
          <p:cNvPr id="3" name="Plassholder for innhold 2"/>
          <p:cNvSpPr>
            <a:spLocks noGrp="1"/>
          </p:cNvSpPr>
          <p:nvPr>
            <p:ph idx="1"/>
          </p:nvPr>
        </p:nvSpPr>
        <p:spPr>
          <a:xfrm>
            <a:off x="457200" y="1063228"/>
            <a:ext cx="8229600" cy="3531395"/>
          </a:xfrm>
        </p:spPr>
        <p:txBody>
          <a:bodyPr>
            <a:normAutofit fontScale="25000" lnSpcReduction="20000"/>
          </a:bodyPr>
          <a:lstStyle/>
          <a:p>
            <a:r>
              <a:rPr lang="nb-NO" altLang="nb-NO" sz="8000" dirty="0"/>
              <a:t>Barnehage/kommune/region/fylkes </a:t>
            </a:r>
            <a:r>
              <a:rPr lang="nb-NO" altLang="nb-NO" sz="8000" dirty="0" smtClean="0"/>
              <a:t>omfattende prosjekter </a:t>
            </a:r>
            <a:r>
              <a:rPr lang="nb-NO" altLang="nb-NO" sz="8000" dirty="0"/>
              <a:t>på egen arbeidsplass, i </a:t>
            </a:r>
            <a:r>
              <a:rPr lang="nb-NO" altLang="nb-NO" sz="8000" dirty="0" smtClean="0"/>
              <a:t>arbeidstiden og </a:t>
            </a:r>
            <a:r>
              <a:rPr lang="nb-NO" altLang="nb-NO" sz="8000" dirty="0"/>
              <a:t>i fellesskap </a:t>
            </a:r>
            <a:endParaRPr lang="nb-NO" altLang="nb-NO" sz="8000" dirty="0" smtClean="0"/>
          </a:p>
          <a:p>
            <a:r>
              <a:rPr lang="nb-NO" altLang="nb-NO" sz="8000" dirty="0" smtClean="0"/>
              <a:t>Bruk av data (observasjoner</a:t>
            </a:r>
            <a:r>
              <a:rPr lang="nb-NO" altLang="nb-NO" sz="8000" dirty="0"/>
              <a:t>, intervjuer, spørreundersøkelser) barn, ansatte, ledelse, foreldre </a:t>
            </a:r>
            <a:r>
              <a:rPr lang="nb-NO" altLang="nb-NO" sz="8000" dirty="0" smtClean="0"/>
              <a:t>som </a:t>
            </a:r>
            <a:r>
              <a:rPr lang="nb-NO" altLang="nb-NO" sz="8000" dirty="0"/>
              <a:t>utgangspunkt for arbeidet</a:t>
            </a:r>
          </a:p>
          <a:p>
            <a:r>
              <a:rPr lang="nb-NO" altLang="nb-NO" sz="8000" dirty="0"/>
              <a:t>Systematisk arbeid over tid i </a:t>
            </a:r>
            <a:r>
              <a:rPr lang="nb-NO" altLang="nb-NO" sz="8000" dirty="0" smtClean="0"/>
              <a:t>profesjonelle læringsfellesskap (PFL)</a:t>
            </a:r>
            <a:endParaRPr lang="nb-NO" altLang="nb-NO" sz="8000" dirty="0"/>
          </a:p>
          <a:p>
            <a:pPr lvl="1"/>
            <a:r>
              <a:rPr lang="nb-NO" altLang="nb-NO" sz="4000" dirty="0"/>
              <a:t>Fast dag, tid, sted, innhold</a:t>
            </a:r>
          </a:p>
          <a:p>
            <a:r>
              <a:rPr lang="nb-NO" altLang="nb-NO" sz="8000" dirty="0"/>
              <a:t>Opplæring og kompetanseheving</a:t>
            </a:r>
          </a:p>
          <a:p>
            <a:pPr lvl="1"/>
            <a:r>
              <a:rPr lang="nb-NO" altLang="nb-NO" sz="4000" dirty="0"/>
              <a:t>Litteraturstudier, bruk av multimedier, forskningsbasert kunnskap</a:t>
            </a:r>
          </a:p>
          <a:p>
            <a:pPr lvl="1"/>
            <a:r>
              <a:rPr lang="nb-NO" altLang="nb-NO" sz="4000" dirty="0"/>
              <a:t>Bruk av </a:t>
            </a:r>
            <a:r>
              <a:rPr lang="nb-NO" altLang="nb-NO" sz="4000" dirty="0" smtClean="0"/>
              <a:t>PLF </a:t>
            </a:r>
            <a:r>
              <a:rPr lang="nb-NO" altLang="nb-NO" sz="4000" dirty="0"/>
              <a:t>for pedagogiske drøftinger og refleksjon omkring utfordringer knyttet til egen praksis. </a:t>
            </a:r>
          </a:p>
          <a:p>
            <a:pPr lvl="1"/>
            <a:r>
              <a:rPr lang="nb-NO" altLang="nb-NO" sz="4000" dirty="0"/>
              <a:t>Utprøving av tiltak/verktøy</a:t>
            </a:r>
          </a:p>
          <a:p>
            <a:r>
              <a:rPr lang="nb-NO" altLang="nb-NO" sz="8000" dirty="0"/>
              <a:t>Veiledning og observasjon</a:t>
            </a:r>
          </a:p>
          <a:p>
            <a:pPr lvl="1"/>
            <a:r>
              <a:rPr lang="nb-NO" altLang="nb-NO" sz="4000" dirty="0"/>
              <a:t>Eksternt og </a:t>
            </a:r>
            <a:r>
              <a:rPr lang="nb-NO" altLang="nb-NO" sz="4000" dirty="0" smtClean="0"/>
              <a:t>kollegabasert</a:t>
            </a:r>
          </a:p>
          <a:p>
            <a:r>
              <a:rPr lang="nb-NO" altLang="nb-NO" sz="8000" dirty="0" smtClean="0"/>
              <a:t>Det hele handler om utvikling av en kollektiv kultur for læring</a:t>
            </a:r>
            <a:endParaRPr lang="nb-NO" altLang="nb-NO" sz="8000" dirty="0"/>
          </a:p>
          <a:p>
            <a:endParaRPr lang="nb-NO" dirty="0"/>
          </a:p>
        </p:txBody>
      </p:sp>
    </p:spTree>
    <p:extLst>
      <p:ext uri="{BB962C8B-B14F-4D97-AF65-F5344CB8AC3E}">
        <p14:creationId xmlns:p14="http://schemas.microsoft.com/office/powerpoint/2010/main" val="1931167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tel 1"/>
          <p:cNvSpPr>
            <a:spLocks noGrp="1"/>
          </p:cNvSpPr>
          <p:nvPr>
            <p:ph type="title"/>
          </p:nvPr>
        </p:nvSpPr>
        <p:spPr/>
        <p:txBody>
          <a:bodyPr/>
          <a:lstStyle/>
          <a:p>
            <a:endParaRPr lang="nb-NO" altLang="nb-NO" dirty="0" smtClean="0"/>
          </a:p>
        </p:txBody>
      </p:sp>
      <p:sp>
        <p:nvSpPr>
          <p:cNvPr id="3" name="Plassholder for innhold 2"/>
          <p:cNvSpPr>
            <a:spLocks noGrp="1"/>
          </p:cNvSpPr>
          <p:nvPr>
            <p:ph idx="1"/>
          </p:nvPr>
        </p:nvSpPr>
        <p:spPr>
          <a:xfrm>
            <a:off x="457200" y="771550"/>
            <a:ext cx="8229600" cy="3823073"/>
          </a:xfrm>
        </p:spPr>
        <p:txBody>
          <a:bodyPr>
            <a:normAutofit/>
          </a:bodyPr>
          <a:lstStyle/>
          <a:p>
            <a:pPr marL="0" indent="0">
              <a:buNone/>
              <a:defRPr/>
            </a:pPr>
            <a:endParaRPr lang="nb-NO" dirty="0" smtClean="0"/>
          </a:p>
          <a:p>
            <a:pPr marL="0" indent="0" algn="ctr">
              <a:buNone/>
              <a:defRPr/>
            </a:pPr>
            <a:r>
              <a:rPr lang="nb-NO" sz="2700" dirty="0"/>
              <a:t>«Open </a:t>
            </a:r>
            <a:r>
              <a:rPr lang="nb-NO" sz="2700" dirty="0" err="1"/>
              <a:t>doors</a:t>
            </a:r>
            <a:r>
              <a:rPr lang="nb-NO" sz="2700" dirty="0"/>
              <a:t> – Open </a:t>
            </a:r>
            <a:r>
              <a:rPr lang="nb-NO" sz="2700" dirty="0" err="1"/>
              <a:t>minds</a:t>
            </a:r>
            <a:r>
              <a:rPr lang="nb-NO" sz="2700" dirty="0"/>
              <a:t>»</a:t>
            </a:r>
          </a:p>
          <a:p>
            <a:pPr marL="0" indent="0">
              <a:buNone/>
              <a:defRPr/>
            </a:pPr>
            <a:r>
              <a:rPr lang="nb-NO" sz="2100" dirty="0"/>
              <a:t>		      </a:t>
            </a:r>
          </a:p>
          <a:p>
            <a:pPr marL="0" indent="0">
              <a:buNone/>
              <a:defRPr/>
            </a:pPr>
            <a:r>
              <a:rPr lang="nb-NO" sz="2100" i="1" dirty="0" smtClean="0"/>
              <a:t>                      </a:t>
            </a:r>
            <a:r>
              <a:rPr lang="nb-NO" sz="3600" i="1" dirty="0" smtClean="0"/>
              <a:t>Det </a:t>
            </a:r>
            <a:r>
              <a:rPr lang="nb-NO" sz="3600" i="1" dirty="0"/>
              <a:t>moralske </a:t>
            </a:r>
            <a:r>
              <a:rPr lang="nb-NO" sz="3600" i="1" dirty="0" smtClean="0"/>
              <a:t>imperativ</a:t>
            </a:r>
          </a:p>
          <a:p>
            <a:pPr marL="0" indent="0">
              <a:buNone/>
              <a:defRPr/>
            </a:pPr>
            <a:endParaRPr lang="nb-NO" altLang="nb-NO" sz="1800" dirty="0" smtClean="0">
              <a:cs typeface="Arial" panose="020B0604020202020204" pitchFamily="34" charset="0"/>
            </a:endParaRPr>
          </a:p>
          <a:p>
            <a:pPr marL="0" indent="0">
              <a:buNone/>
              <a:defRPr/>
            </a:pPr>
            <a:r>
              <a:rPr lang="nb-NO" altLang="nb-NO" sz="1800" dirty="0" smtClean="0">
                <a:cs typeface="Arial" panose="020B0604020202020204" pitchFamily="34" charset="0"/>
              </a:rPr>
              <a:t>Det </a:t>
            </a:r>
            <a:r>
              <a:rPr lang="nb-NO" altLang="nb-NO" sz="1800" dirty="0">
                <a:cs typeface="Arial" panose="020B0604020202020204" pitchFamily="34" charset="0"/>
              </a:rPr>
              <a:t>moralske imperativ er et prinsipp og en forpliktelse som fører til handling</a:t>
            </a:r>
            <a:r>
              <a:rPr lang="nb-NO" altLang="nb-NO" sz="1800" dirty="0" smtClean="0">
                <a:cs typeface="Arial" panose="020B0604020202020204" pitchFamily="34" charset="0"/>
              </a:rPr>
              <a:t>.</a:t>
            </a:r>
          </a:p>
          <a:p>
            <a:pPr marL="0" indent="0">
              <a:buNone/>
              <a:defRPr/>
            </a:pPr>
            <a:endParaRPr lang="nb-NO" sz="1800" dirty="0" smtClean="0">
              <a:cs typeface="Arial" panose="020B0604020202020204" pitchFamily="34" charset="0"/>
            </a:endParaRPr>
          </a:p>
          <a:p>
            <a:pPr marL="0" indent="0">
              <a:buNone/>
              <a:defRPr/>
            </a:pPr>
            <a:r>
              <a:rPr lang="nb-NO" sz="1800" dirty="0" smtClean="0"/>
              <a:t>		</a:t>
            </a:r>
            <a:r>
              <a:rPr lang="nb-NO" sz="1800" i="1" dirty="0" smtClean="0"/>
              <a:t>Jeg </a:t>
            </a:r>
            <a:r>
              <a:rPr lang="nb-NO" sz="1800" i="1" dirty="0"/>
              <a:t>er noe mer utover meg selv!</a:t>
            </a:r>
          </a:p>
          <a:p>
            <a:pPr marL="0" indent="0">
              <a:buNone/>
              <a:defRPr/>
            </a:pPr>
            <a:endParaRPr lang="nb-NO" altLang="nb-NO" sz="1800" dirty="0">
              <a:cs typeface="Arial" panose="020B0604020202020204" pitchFamily="34" charset="0"/>
            </a:endParaRPr>
          </a:p>
          <a:p>
            <a:pPr marL="0" indent="0">
              <a:buNone/>
              <a:defRPr/>
            </a:pPr>
            <a:endParaRPr lang="nb-NO" sz="1800" dirty="0"/>
          </a:p>
        </p:txBody>
      </p:sp>
      <p:sp>
        <p:nvSpPr>
          <p:cNvPr id="1434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anose="020B0604030504040204" pitchFamily="34" charset="0"/>
                <a:cs typeface="Arial" panose="020B0604020202020204" pitchFamily="34" charset="0"/>
              </a:defRPr>
            </a:lvl1pPr>
            <a:lvl2pPr marL="557213" indent="-214313" eaLnBrk="0" hangingPunct="0">
              <a:spcBef>
                <a:spcPct val="20000"/>
              </a:spcBef>
              <a:buClr>
                <a:schemeClr val="accent1"/>
              </a:buClr>
              <a:buFont typeface="Wingdings" panose="05000000000000000000" pitchFamily="2" charset="2"/>
              <a:buChar char="§"/>
              <a:defRPr>
                <a:solidFill>
                  <a:schemeClr val="bg2"/>
                </a:solidFill>
                <a:latin typeface="Tahoma" panose="020B0604030504040204" pitchFamily="34" charset="0"/>
                <a:cs typeface="Arial" panose="020B0604020202020204" pitchFamily="34" charset="0"/>
              </a:defRPr>
            </a:lvl2pPr>
            <a:lvl3pPr marL="8572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3pPr>
            <a:lvl4pPr marL="12001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4pPr>
            <a:lvl5pPr marL="1543050" indent="-171450" eaLnBrk="0" hangingPunct="0">
              <a:spcBef>
                <a:spcPct val="20000"/>
              </a:spcBef>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5pPr>
            <a:lvl6pPr marL="18859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6pPr>
            <a:lvl7pPr marL="22288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7pPr>
            <a:lvl8pPr marL="25717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8pPr>
            <a:lvl9pPr marL="2914650" indent="-171450" eaLnBrk="0" fontAlgn="base" hangingPunct="0">
              <a:spcBef>
                <a:spcPct val="20000"/>
              </a:spcBef>
              <a:spcAft>
                <a:spcPct val="0"/>
              </a:spcAft>
              <a:buClr>
                <a:schemeClr val="accent1"/>
              </a:buClr>
              <a:buFont typeface="Tahoma" panose="020B0604030504040204" pitchFamily="34" charset="0"/>
              <a:buChar char="‒"/>
              <a:defRPr sz="1050">
                <a:solidFill>
                  <a:schemeClr val="bg2"/>
                </a:solidFill>
                <a:latin typeface="Tahoma" panose="020B0604030504040204" pitchFamily="34" charset="0"/>
                <a:cs typeface="Arial" panose="020B0604020202020204" pitchFamily="34" charset="0"/>
              </a:defRPr>
            </a:lvl9pPr>
          </a:lstStyle>
          <a:p>
            <a:pPr eaLnBrk="1" hangingPunct="1">
              <a:spcBef>
                <a:spcPct val="0"/>
              </a:spcBef>
              <a:buClrTx/>
              <a:buFontTx/>
              <a:buNone/>
            </a:pPr>
            <a:r>
              <a:rPr lang="nb-NO" altLang="nb-NO" sz="900">
                <a:solidFill>
                  <a:schemeClr val="bg1"/>
                </a:solidFill>
                <a:cs typeface="Tahoma" panose="020B0604030504040204" pitchFamily="34" charset="0"/>
              </a:rPr>
              <a:t>Anne-Karin Sunnevåg</a:t>
            </a:r>
          </a:p>
        </p:txBody>
      </p:sp>
    </p:spTree>
    <p:extLst>
      <p:ext uri="{BB962C8B-B14F-4D97-AF65-F5344CB8AC3E}">
        <p14:creationId xmlns:p14="http://schemas.microsoft.com/office/powerpoint/2010/main" val="338850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Autofit/>
          </a:bodyPr>
          <a:lstStyle/>
          <a:p>
            <a:r>
              <a:rPr lang="nb-NO" sz="2700" dirty="0"/>
              <a:t>Ontario, </a:t>
            </a:r>
            <a:r>
              <a:rPr lang="nb-NO" sz="2700" dirty="0" smtClean="0"/>
              <a:t>Canada – en </a:t>
            </a:r>
            <a:r>
              <a:rPr lang="nb-NO" altLang="nb-NO" sz="2700" dirty="0" smtClean="0"/>
              <a:t>multisystem </a:t>
            </a:r>
            <a:r>
              <a:rPr lang="nb-NO" altLang="nb-NO" sz="2700" dirty="0"/>
              <a:t>strategi </a:t>
            </a:r>
            <a:endParaRPr lang="nb-NO" sz="2700" dirty="0"/>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08562" y="900112"/>
            <a:ext cx="3280810" cy="34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lassholder for innhold 3"/>
          <p:cNvSpPr>
            <a:spLocks noGrp="1"/>
          </p:cNvSpPr>
          <p:nvPr>
            <p:ph sz="half" idx="2"/>
          </p:nvPr>
        </p:nvSpPr>
        <p:spPr>
          <a:xfrm>
            <a:off x="4648200" y="1307887"/>
            <a:ext cx="4038600" cy="2199967"/>
          </a:xfrm>
        </p:spPr>
        <p:txBody>
          <a:bodyPr>
            <a:noAutofit/>
          </a:bodyPr>
          <a:lstStyle/>
          <a:p>
            <a:pPr lvl="1"/>
            <a:r>
              <a:rPr lang="nb-NO" sz="1400" dirty="0"/>
              <a:t>Mest folkerike og nest største areal av Canadas 10 provinser</a:t>
            </a:r>
          </a:p>
          <a:p>
            <a:pPr lvl="1"/>
            <a:r>
              <a:rPr lang="nb-NO" sz="1400" dirty="0" smtClean="0"/>
              <a:t>Hovedstad</a:t>
            </a:r>
            <a:r>
              <a:rPr lang="nb-NO" sz="1400" dirty="0"/>
              <a:t>: Toronto</a:t>
            </a:r>
          </a:p>
          <a:p>
            <a:pPr lvl="1"/>
            <a:r>
              <a:rPr lang="nb-NO" sz="1400" dirty="0"/>
              <a:t>Offentlig finansiert skolesystem med </a:t>
            </a:r>
            <a:r>
              <a:rPr lang="nb-NO" sz="1400" dirty="0" smtClean="0"/>
              <a:t>2. </a:t>
            </a:r>
            <a:r>
              <a:rPr lang="nb-NO" sz="1400" dirty="0" err="1"/>
              <a:t>mill</a:t>
            </a:r>
            <a:r>
              <a:rPr lang="nb-NO" sz="1400" dirty="0"/>
              <a:t> elever og 120 000 ansatte på 5000 </a:t>
            </a:r>
            <a:r>
              <a:rPr lang="nb-NO" sz="1400" dirty="0" smtClean="0"/>
              <a:t>skoler (</a:t>
            </a:r>
            <a:r>
              <a:rPr lang="nb-NO" sz="1400" dirty="0" err="1" smtClean="0"/>
              <a:t>bhg</a:t>
            </a:r>
            <a:r>
              <a:rPr lang="nb-NO" sz="1400" dirty="0" smtClean="0"/>
              <a:t> er i skolen)</a:t>
            </a:r>
          </a:p>
          <a:p>
            <a:pPr lvl="1"/>
            <a:r>
              <a:rPr lang="nb-NO" altLang="nb-NO" sz="1400" dirty="0" smtClean="0"/>
              <a:t>Alle </a:t>
            </a:r>
            <a:r>
              <a:rPr lang="nb-NO" altLang="nb-NO" sz="1400" dirty="0"/>
              <a:t>fra barnehage til videregående </a:t>
            </a:r>
            <a:r>
              <a:rPr lang="nb-NO" altLang="nb-NO" sz="1400" dirty="0" smtClean="0"/>
              <a:t>(</a:t>
            </a:r>
            <a:r>
              <a:rPr lang="nb-NO" altLang="nb-NO" sz="1400" dirty="0"/>
              <a:t>K – 12), og </a:t>
            </a:r>
            <a:r>
              <a:rPr lang="nb-NO" altLang="nb-NO" sz="1400" dirty="0" smtClean="0"/>
              <a:t>alle </a:t>
            </a:r>
            <a:r>
              <a:rPr lang="nb-NO" altLang="nb-NO" sz="1400" dirty="0"/>
              <a:t>nivåer i skoler og forvaltning har vært involvert. </a:t>
            </a:r>
          </a:p>
        </p:txBody>
      </p:sp>
      <p:sp>
        <p:nvSpPr>
          <p:cNvPr id="5" name="TekstSylinder 4"/>
          <p:cNvSpPr txBox="1"/>
          <p:nvPr/>
        </p:nvSpPr>
        <p:spPr>
          <a:xfrm>
            <a:off x="323528" y="4357922"/>
            <a:ext cx="6768752" cy="584775"/>
          </a:xfrm>
          <a:prstGeom prst="rect">
            <a:avLst/>
          </a:prstGeom>
          <a:noFill/>
        </p:spPr>
        <p:txBody>
          <a:bodyPr wrap="square" rtlCol="0">
            <a:spAutoFit/>
          </a:bodyPr>
          <a:lstStyle/>
          <a:p>
            <a:r>
              <a:rPr lang="nb-NO" sz="1600" i="1" dirty="0"/>
              <a:t>A </a:t>
            </a:r>
            <a:r>
              <a:rPr lang="nb-NO" sz="1600" i="1" dirty="0" err="1"/>
              <a:t>quality</a:t>
            </a:r>
            <a:r>
              <a:rPr lang="nb-NO" sz="1600" i="1" dirty="0"/>
              <a:t> </a:t>
            </a:r>
            <a:r>
              <a:rPr lang="nb-NO" sz="1600" i="1" dirty="0" err="1"/>
              <a:t>education</a:t>
            </a:r>
            <a:r>
              <a:rPr lang="nb-NO" sz="1600" i="1" dirty="0"/>
              <a:t> is </a:t>
            </a:r>
            <a:r>
              <a:rPr lang="nb-NO" sz="1600" i="1" dirty="0" err="1"/>
              <a:t>about</a:t>
            </a:r>
            <a:r>
              <a:rPr lang="nb-NO" sz="1600" i="1" dirty="0"/>
              <a:t> more </a:t>
            </a:r>
            <a:r>
              <a:rPr lang="nb-NO" sz="1600" i="1" dirty="0" err="1"/>
              <a:t>than</a:t>
            </a:r>
            <a:r>
              <a:rPr lang="nb-NO" sz="1600" i="1" dirty="0"/>
              <a:t> </a:t>
            </a:r>
            <a:r>
              <a:rPr lang="nb-NO" sz="1600" i="1" dirty="0" err="1"/>
              <a:t>academic</a:t>
            </a:r>
            <a:r>
              <a:rPr lang="nb-NO" sz="1600" i="1" dirty="0"/>
              <a:t> </a:t>
            </a:r>
            <a:r>
              <a:rPr lang="nb-NO" sz="1600" i="1" dirty="0" err="1"/>
              <a:t>achievement</a:t>
            </a:r>
            <a:r>
              <a:rPr lang="nb-NO" sz="1600" i="1" dirty="0"/>
              <a:t>  </a:t>
            </a:r>
            <a:br>
              <a:rPr lang="nb-NO" sz="1600" i="1" dirty="0"/>
            </a:br>
            <a:r>
              <a:rPr lang="nb-NO" sz="1600" i="1" dirty="0"/>
              <a:t>- it is </a:t>
            </a:r>
            <a:r>
              <a:rPr lang="nb-NO" sz="1600" i="1" dirty="0" err="1"/>
              <a:t>about</a:t>
            </a:r>
            <a:r>
              <a:rPr lang="nb-NO" sz="1600" i="1" dirty="0"/>
              <a:t> </a:t>
            </a:r>
            <a:r>
              <a:rPr lang="nb-NO" sz="1600" i="1" dirty="0" err="1"/>
              <a:t>the</a:t>
            </a:r>
            <a:r>
              <a:rPr lang="nb-NO" sz="1600" i="1" dirty="0"/>
              <a:t> </a:t>
            </a:r>
            <a:r>
              <a:rPr lang="nb-NO" sz="1600" i="1" dirty="0" err="1"/>
              <a:t>developement</a:t>
            </a:r>
            <a:r>
              <a:rPr lang="nb-NO" sz="1600" i="1" dirty="0"/>
              <a:t> </a:t>
            </a:r>
            <a:r>
              <a:rPr lang="nb-NO" sz="1600" i="1" dirty="0" err="1"/>
              <a:t>of</a:t>
            </a:r>
            <a:r>
              <a:rPr lang="nb-NO" sz="1600" i="1" dirty="0"/>
              <a:t> </a:t>
            </a:r>
            <a:r>
              <a:rPr lang="nb-NO" sz="1600" i="1" dirty="0" err="1"/>
              <a:t>the</a:t>
            </a:r>
            <a:r>
              <a:rPr lang="nb-NO" sz="1600" i="1" dirty="0"/>
              <a:t> </a:t>
            </a:r>
            <a:r>
              <a:rPr lang="nb-NO" sz="1600" i="1" dirty="0" err="1"/>
              <a:t>whole</a:t>
            </a:r>
            <a:r>
              <a:rPr lang="nb-NO" sz="1600" i="1" dirty="0"/>
              <a:t> person</a:t>
            </a:r>
            <a:endParaRPr lang="nb-NO" sz="1600" dirty="0"/>
          </a:p>
        </p:txBody>
      </p:sp>
    </p:spTree>
    <p:extLst>
      <p:ext uri="{BB962C8B-B14F-4D97-AF65-F5344CB8AC3E}">
        <p14:creationId xmlns:p14="http://schemas.microsoft.com/office/powerpoint/2010/main" val="2056498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tel 1"/>
          <p:cNvSpPr>
            <a:spLocks noGrp="1"/>
          </p:cNvSpPr>
          <p:nvPr>
            <p:ph type="title"/>
          </p:nvPr>
        </p:nvSpPr>
        <p:spPr>
          <a:xfrm>
            <a:off x="593124" y="461496"/>
            <a:ext cx="8229600" cy="857250"/>
          </a:xfrm>
        </p:spPr>
        <p:txBody>
          <a:bodyPr>
            <a:noAutofit/>
          </a:bodyPr>
          <a:lstStyle/>
          <a:p>
            <a:r>
              <a:rPr lang="nb-NO" altLang="nb-NO" sz="3000" dirty="0"/>
              <a:t>Ontario: </a:t>
            </a:r>
            <a:r>
              <a:rPr lang="nb-NO" altLang="nb-NO" sz="2400" dirty="0"/>
              <a:t>En </a:t>
            </a:r>
            <a:r>
              <a:rPr lang="nb-NO" altLang="nb-NO" sz="2400" dirty="0" smtClean="0"/>
              <a:t>effektiv multisystem </a:t>
            </a:r>
            <a:r>
              <a:rPr lang="nb-NO" altLang="nb-NO" sz="2400" dirty="0"/>
              <a:t>strategi krever følgende elementer:</a:t>
            </a:r>
          </a:p>
        </p:txBody>
      </p:sp>
      <p:sp>
        <p:nvSpPr>
          <p:cNvPr id="3" name="Plassholder for innhold 2"/>
          <p:cNvSpPr>
            <a:spLocks noGrp="1"/>
          </p:cNvSpPr>
          <p:nvPr>
            <p:ph idx="1"/>
          </p:nvPr>
        </p:nvSpPr>
        <p:spPr>
          <a:xfrm>
            <a:off x="457200" y="1686697"/>
            <a:ext cx="8501449" cy="2360141"/>
          </a:xfrm>
        </p:spPr>
        <p:txBody>
          <a:bodyPr>
            <a:normAutofit/>
          </a:bodyPr>
          <a:lstStyle/>
          <a:p>
            <a:pPr>
              <a:defRPr/>
            </a:pPr>
            <a:r>
              <a:rPr lang="nb-NO" sz="1800" dirty="0"/>
              <a:t>Et lite antall ambisiøse, oppnåelige og velbegrunnede </a:t>
            </a:r>
            <a:r>
              <a:rPr lang="nb-NO" sz="1800" u="sng" dirty="0"/>
              <a:t>mål</a:t>
            </a:r>
            <a:r>
              <a:rPr lang="nb-NO" sz="1800" dirty="0"/>
              <a:t>, offentlig uttalt</a:t>
            </a:r>
          </a:p>
          <a:p>
            <a:pPr>
              <a:defRPr/>
            </a:pPr>
            <a:r>
              <a:rPr lang="nb-NO" sz="1800" dirty="0"/>
              <a:t>En </a:t>
            </a:r>
            <a:r>
              <a:rPr lang="nb-NO" sz="1800" u="sng" dirty="0"/>
              <a:t>positiv holdning </a:t>
            </a:r>
            <a:r>
              <a:rPr lang="nb-NO" sz="1800" dirty="0"/>
              <a:t>til å forbedre alle skoler og suksess for </a:t>
            </a:r>
            <a:r>
              <a:rPr lang="nb-NO" sz="1800" u="sng" dirty="0"/>
              <a:t>alle </a:t>
            </a:r>
            <a:r>
              <a:rPr lang="nb-NO" sz="1800" u="sng" dirty="0" smtClean="0"/>
              <a:t>barn og elever </a:t>
            </a:r>
            <a:endParaRPr lang="nb-NO" sz="1800" u="sng" dirty="0"/>
          </a:p>
          <a:p>
            <a:pPr>
              <a:defRPr/>
            </a:pPr>
            <a:r>
              <a:rPr lang="nb-NO" sz="1800" dirty="0"/>
              <a:t>Vekt på</a:t>
            </a:r>
            <a:r>
              <a:rPr lang="nb-NO" sz="1800" dirty="0">
                <a:solidFill>
                  <a:srgbClr val="FF0000"/>
                </a:solidFill>
              </a:rPr>
              <a:t> </a:t>
            </a:r>
            <a:r>
              <a:rPr lang="nb-NO" sz="1800" u="sng" dirty="0"/>
              <a:t>kapasitetsbygging</a:t>
            </a:r>
            <a:r>
              <a:rPr lang="nb-NO" sz="1800" dirty="0">
                <a:solidFill>
                  <a:srgbClr val="FF0000"/>
                </a:solidFill>
              </a:rPr>
              <a:t> </a:t>
            </a:r>
            <a:r>
              <a:rPr lang="nb-NO" sz="1800" dirty="0"/>
              <a:t>og </a:t>
            </a:r>
            <a:r>
              <a:rPr lang="nb-NO" sz="1800" u="sng" dirty="0"/>
              <a:t>fokus på resultater</a:t>
            </a:r>
            <a:endParaRPr lang="nb-NO" sz="1800" dirty="0"/>
          </a:p>
          <a:p>
            <a:pPr>
              <a:defRPr/>
            </a:pPr>
            <a:r>
              <a:rPr lang="nb-NO" sz="1800" dirty="0" smtClean="0"/>
              <a:t>Multinivåengasjement </a:t>
            </a:r>
            <a:r>
              <a:rPr lang="nb-NO" sz="1800" dirty="0"/>
              <a:t>med sterkt </a:t>
            </a:r>
            <a:r>
              <a:rPr lang="nb-NO" sz="1800" u="sng" dirty="0"/>
              <a:t>lederskap</a:t>
            </a:r>
            <a:endParaRPr lang="nb-NO" sz="1800" dirty="0"/>
          </a:p>
          <a:p>
            <a:pPr>
              <a:defRPr/>
            </a:pPr>
            <a:r>
              <a:rPr lang="nb-NO" sz="1800" dirty="0"/>
              <a:t>Kontinuerlig læring gjennom innovasjon og effektiv bruk av forskning og </a:t>
            </a:r>
            <a:r>
              <a:rPr lang="nb-NO" sz="1800" u="sng" dirty="0"/>
              <a:t>data</a:t>
            </a:r>
          </a:p>
          <a:p>
            <a:pPr>
              <a:defRPr/>
            </a:pPr>
            <a:r>
              <a:rPr lang="nb-NO" sz="1800" dirty="0"/>
              <a:t>Vekt på </a:t>
            </a:r>
            <a:r>
              <a:rPr lang="nb-NO" sz="1800" u="sng" dirty="0"/>
              <a:t>implementeringsstrategier</a:t>
            </a:r>
            <a:r>
              <a:rPr lang="nb-NO" sz="1800" dirty="0"/>
              <a:t> for å støtte endringsprosessen.</a:t>
            </a:r>
          </a:p>
        </p:txBody>
      </p:sp>
      <p:sp>
        <p:nvSpPr>
          <p:cNvPr id="17412" name="Plassholder for bunntekst 3"/>
          <p:cNvSpPr>
            <a:spLocks noGrp="1"/>
          </p:cNvSpPr>
          <p:nvPr>
            <p:ph type="ftr" sz="quarter" idx="4294967295"/>
          </p:nvPr>
        </p:nvSpPr>
        <p:spPr>
          <a:xfrm>
            <a:off x="1412083"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Char char="•"/>
              <a:defRPr sz="1575">
                <a:solidFill>
                  <a:schemeClr val="bg2"/>
                </a:solidFill>
                <a:latin typeface="Tahoma" pitchFamily="34" charset="0"/>
                <a:cs typeface="Arial" charset="0"/>
              </a:defRPr>
            </a:lvl1pPr>
            <a:lvl2pPr marL="557213" indent="-214313" eaLnBrk="0" hangingPunct="0">
              <a:spcBef>
                <a:spcPct val="20000"/>
              </a:spcBef>
              <a:buClr>
                <a:schemeClr val="accent1"/>
              </a:buClr>
              <a:buFont typeface="Wingdings" pitchFamily="2" charset="2"/>
              <a:buChar char="§"/>
              <a:defRPr>
                <a:solidFill>
                  <a:schemeClr val="bg2"/>
                </a:solidFill>
                <a:latin typeface="Tahoma" pitchFamily="34" charset="0"/>
                <a:cs typeface="Arial" charset="0"/>
              </a:defRPr>
            </a:lvl2pPr>
            <a:lvl3pPr marL="8572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3pPr>
            <a:lvl4pPr marL="12001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4pPr>
            <a:lvl5pPr marL="1543050" indent="-171450" eaLnBrk="0" hangingPunct="0">
              <a:spcBef>
                <a:spcPct val="20000"/>
              </a:spcBef>
              <a:buClr>
                <a:schemeClr val="accent1"/>
              </a:buClr>
              <a:buFont typeface="Tahoma" pitchFamily="34" charset="0"/>
              <a:buChar char="‒"/>
              <a:defRPr sz="1050">
                <a:solidFill>
                  <a:schemeClr val="bg2"/>
                </a:solidFill>
                <a:latin typeface="Tahoma" pitchFamily="34" charset="0"/>
                <a:cs typeface="Arial" charset="0"/>
              </a:defRPr>
            </a:lvl5pPr>
            <a:lvl6pPr marL="18859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6pPr>
            <a:lvl7pPr marL="22288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7pPr>
            <a:lvl8pPr marL="25717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8pPr>
            <a:lvl9pPr marL="2914650" indent="-171450" eaLnBrk="0" fontAlgn="base" hangingPunct="0">
              <a:spcBef>
                <a:spcPct val="20000"/>
              </a:spcBef>
              <a:spcAft>
                <a:spcPct val="0"/>
              </a:spcAft>
              <a:buClr>
                <a:schemeClr val="accent1"/>
              </a:buClr>
              <a:buFont typeface="Tahoma" pitchFamily="34" charset="0"/>
              <a:buChar char="‒"/>
              <a:defRPr sz="1050">
                <a:solidFill>
                  <a:schemeClr val="bg2"/>
                </a:solidFill>
                <a:latin typeface="Tahoma" pitchFamily="34" charset="0"/>
                <a:cs typeface="Arial" charset="0"/>
              </a:defRPr>
            </a:lvl9pPr>
          </a:lstStyle>
          <a:p>
            <a:pPr eaLnBrk="1" hangingPunct="1">
              <a:spcBef>
                <a:spcPct val="0"/>
              </a:spcBef>
              <a:buClrTx/>
              <a:buFontTx/>
              <a:buNone/>
            </a:pPr>
            <a:r>
              <a:rPr lang="nb-NO" altLang="nb-NO" sz="900">
                <a:solidFill>
                  <a:schemeClr val="bg1"/>
                </a:solidFill>
                <a:cs typeface="Tahoma" pitchFamily="34" charset="0"/>
              </a:rPr>
              <a:t>Senter for praksisrettet utdanningsforskning</a:t>
            </a:r>
          </a:p>
        </p:txBody>
      </p:sp>
    </p:spTree>
    <p:extLst>
      <p:ext uri="{BB962C8B-B14F-4D97-AF65-F5344CB8AC3E}">
        <p14:creationId xmlns:p14="http://schemas.microsoft.com/office/powerpoint/2010/main" val="382810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79512" y="2486967"/>
            <a:ext cx="3168352" cy="1477328"/>
          </a:xfrm>
          <a:prstGeom prst="rect">
            <a:avLst/>
          </a:prstGeom>
          <a:noFill/>
        </p:spPr>
        <p:txBody>
          <a:bodyPr wrap="square" rtlCol="0">
            <a:spAutoFit/>
          </a:bodyPr>
          <a:lstStyle/>
          <a:p>
            <a:r>
              <a:rPr lang="nb-NO" altLang="nb-NO" dirty="0" smtClean="0"/>
              <a:t>Det </a:t>
            </a:r>
            <a:r>
              <a:rPr lang="nb-NO" altLang="nb-NO" dirty="0"/>
              <a:t>handler om en interaksjon mellom </a:t>
            </a:r>
            <a:r>
              <a:rPr lang="nb-NO" altLang="nb-NO" dirty="0" smtClean="0"/>
              <a:t>tiltak, støttesystem </a:t>
            </a:r>
            <a:r>
              <a:rPr lang="nb-NO" altLang="nb-NO" dirty="0"/>
              <a:t>og kontekstuelle </a:t>
            </a:r>
            <a:r>
              <a:rPr lang="nb-NO" altLang="nb-NO" dirty="0" smtClean="0"/>
              <a:t>faktorer med en </a:t>
            </a:r>
            <a:r>
              <a:rPr lang="nb-NO" altLang="nb-NO" dirty="0"/>
              <a:t>gjensidig påvirkning</a:t>
            </a:r>
            <a:r>
              <a:rPr lang="nb-NO" altLang="nb-NO" dirty="0" smtClean="0"/>
              <a:t>.</a:t>
            </a:r>
            <a:endParaRPr lang="nb-NO" altLang="nb-NO" dirty="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95486"/>
            <a:ext cx="6063198" cy="47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kstSylinder 3"/>
          <p:cNvSpPr txBox="1"/>
          <p:nvPr/>
        </p:nvSpPr>
        <p:spPr>
          <a:xfrm>
            <a:off x="107504" y="556397"/>
            <a:ext cx="3168352" cy="1569660"/>
          </a:xfrm>
          <a:prstGeom prst="rect">
            <a:avLst/>
          </a:prstGeom>
          <a:noFill/>
        </p:spPr>
        <p:txBody>
          <a:bodyPr wrap="square" rtlCol="0">
            <a:spAutoFit/>
          </a:bodyPr>
          <a:lstStyle/>
          <a:p>
            <a:r>
              <a:rPr lang="nb-NO" altLang="nb-NO" sz="3200" dirty="0" smtClean="0"/>
              <a:t>Kultur for læring</a:t>
            </a:r>
            <a:r>
              <a:rPr lang="nb-NO" altLang="nb-NO" sz="3200" dirty="0"/>
              <a:t> </a:t>
            </a:r>
            <a:r>
              <a:rPr lang="nb-NO" altLang="nb-NO" sz="3200" dirty="0" smtClean="0"/>
              <a:t>– et komplekst prosjekt</a:t>
            </a:r>
            <a:endParaRPr lang="nb-NO" altLang="nb-NO" sz="3200" dirty="0"/>
          </a:p>
        </p:txBody>
      </p:sp>
      <p:sp>
        <p:nvSpPr>
          <p:cNvPr id="5" name="TekstSylinder 4"/>
          <p:cNvSpPr txBox="1"/>
          <p:nvPr/>
        </p:nvSpPr>
        <p:spPr>
          <a:xfrm>
            <a:off x="179512" y="4387416"/>
            <a:ext cx="4824536" cy="400110"/>
          </a:xfrm>
          <a:prstGeom prst="rect">
            <a:avLst/>
          </a:prstGeom>
          <a:noFill/>
        </p:spPr>
        <p:txBody>
          <a:bodyPr wrap="square" rtlCol="0">
            <a:spAutoFit/>
          </a:bodyPr>
          <a:lstStyle/>
          <a:p>
            <a:r>
              <a:rPr lang="nb-NO" sz="2000" dirty="0" smtClean="0"/>
              <a:t>Multinivåmodell </a:t>
            </a:r>
            <a:r>
              <a:rPr lang="nb-NO" sz="1400" dirty="0" err="1" smtClean="0"/>
              <a:t>Domitrovich</a:t>
            </a:r>
            <a:r>
              <a:rPr lang="nb-NO" sz="1400" dirty="0" smtClean="0"/>
              <a:t> et al</a:t>
            </a:r>
            <a:r>
              <a:rPr lang="nb-NO" sz="1400" dirty="0"/>
              <a:t>.(2008</a:t>
            </a:r>
            <a:r>
              <a:rPr lang="nb-NO" sz="1400" dirty="0" smtClean="0"/>
              <a:t>)</a:t>
            </a:r>
            <a:endParaRPr lang="nb-NO" sz="1400" dirty="0"/>
          </a:p>
        </p:txBody>
      </p:sp>
    </p:spTree>
    <p:extLst>
      <p:ext uri="{BB962C8B-B14F-4D97-AF65-F5344CB8AC3E}">
        <p14:creationId xmlns:p14="http://schemas.microsoft.com/office/powerpoint/2010/main" val="1205851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800" dirty="0"/>
              <a:t>«Utviklingshjul for institusjoner i bevegelse» </a:t>
            </a:r>
            <a:r>
              <a:rPr lang="nb-NO" sz="1500" dirty="0"/>
              <a:t>Irgens (2010). </a:t>
            </a:r>
          </a:p>
        </p:txBody>
      </p:sp>
      <p:pic>
        <p:nvPicPr>
          <p:cNvPr id="149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88515"/>
            <a:ext cx="5345037" cy="38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9816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Refleksjonsoppgave</a:t>
            </a:r>
            <a:endParaRPr lang="nb-NO" dirty="0"/>
          </a:p>
        </p:txBody>
      </p:sp>
      <p:sp>
        <p:nvSpPr>
          <p:cNvPr id="3" name="Plassholder for innhold 2"/>
          <p:cNvSpPr>
            <a:spLocks noGrp="1"/>
          </p:cNvSpPr>
          <p:nvPr>
            <p:ph idx="1"/>
          </p:nvPr>
        </p:nvSpPr>
        <p:spPr/>
        <p:txBody>
          <a:bodyPr/>
          <a:lstStyle/>
          <a:p>
            <a:r>
              <a:rPr lang="nb-NO" dirty="0" smtClean="0"/>
              <a:t>Hvilke forventninger har du til Kultur for læring - barnehage?</a:t>
            </a:r>
            <a:endParaRPr lang="nb-NO" dirty="0"/>
          </a:p>
          <a:p>
            <a:r>
              <a:rPr lang="nb-NO" dirty="0"/>
              <a:t>Hva kan </a:t>
            </a:r>
            <a:r>
              <a:rPr lang="nb-NO" dirty="0" smtClean="0"/>
              <a:t>du </a:t>
            </a:r>
            <a:r>
              <a:rPr lang="nb-NO" dirty="0"/>
              <a:t>bidra med i </a:t>
            </a:r>
            <a:r>
              <a:rPr lang="nb-NO" dirty="0" smtClean="0"/>
              <a:t>KFL-barnehage?</a:t>
            </a:r>
            <a:endParaRPr lang="nb-NO" dirty="0"/>
          </a:p>
          <a:p>
            <a:r>
              <a:rPr lang="nb-NO" dirty="0"/>
              <a:t>Hva trenger </a:t>
            </a:r>
            <a:r>
              <a:rPr lang="nb-NO" dirty="0" smtClean="0"/>
              <a:t>du </a:t>
            </a:r>
            <a:r>
              <a:rPr lang="nb-NO" dirty="0"/>
              <a:t>av støtte </a:t>
            </a:r>
            <a:r>
              <a:rPr lang="nb-NO" dirty="0" smtClean="0"/>
              <a:t>fra de andre?</a:t>
            </a:r>
            <a:endParaRPr lang="nb-NO" dirty="0"/>
          </a:p>
          <a:p>
            <a:endParaRPr lang="nb-NO" dirty="0"/>
          </a:p>
        </p:txBody>
      </p:sp>
    </p:spTree>
    <p:extLst>
      <p:ext uri="{BB962C8B-B14F-4D97-AF65-F5344CB8AC3E}">
        <p14:creationId xmlns:p14="http://schemas.microsoft.com/office/powerpoint/2010/main" val="131194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Plan for dagen</a:t>
            </a:r>
            <a:endParaRPr lang="nb-NO" sz="3200" dirty="0"/>
          </a:p>
        </p:txBody>
      </p:sp>
      <p:sp>
        <p:nvSpPr>
          <p:cNvPr id="3" name="Plassholder for innhold 2"/>
          <p:cNvSpPr>
            <a:spLocks noGrp="1"/>
          </p:cNvSpPr>
          <p:nvPr>
            <p:ph idx="1"/>
          </p:nvPr>
        </p:nvSpPr>
        <p:spPr/>
        <p:txBody>
          <a:bodyPr>
            <a:normAutofit/>
          </a:bodyPr>
          <a:lstStyle/>
          <a:p>
            <a:r>
              <a:rPr lang="nb-NO" sz="2400" dirty="0" smtClean="0"/>
              <a:t>Kultur for læring i barnehagen</a:t>
            </a:r>
          </a:p>
          <a:p>
            <a:pPr lvl="1"/>
            <a:r>
              <a:rPr lang="nb-NO" sz="2000" dirty="0" smtClean="0"/>
              <a:t>Mål</a:t>
            </a:r>
          </a:p>
          <a:p>
            <a:pPr lvl="1"/>
            <a:r>
              <a:rPr lang="nb-NO" sz="2000" dirty="0" smtClean="0"/>
              <a:t>Arbeidsform</a:t>
            </a:r>
          </a:p>
          <a:p>
            <a:pPr lvl="1"/>
            <a:r>
              <a:rPr lang="nb-NO" sz="2000" dirty="0" smtClean="0"/>
              <a:t>Forsknings- og utviklingsprosjekt</a:t>
            </a:r>
          </a:p>
          <a:p>
            <a:r>
              <a:rPr lang="nb-NO" sz="2400" dirty="0" smtClean="0"/>
              <a:t>Fremdriftsplan for høsten 2017 og våren 2018</a:t>
            </a:r>
          </a:p>
          <a:p>
            <a:r>
              <a:rPr lang="nb-NO" sz="2400" dirty="0" smtClean="0"/>
              <a:t>Kollektiv kompetanseutvikling i barnehagen</a:t>
            </a:r>
          </a:p>
          <a:p>
            <a:r>
              <a:rPr lang="nb-NO" sz="2400" dirty="0" smtClean="0"/>
              <a:t>Kartleggingsundersøkelsene</a:t>
            </a:r>
          </a:p>
          <a:p>
            <a:r>
              <a:rPr lang="nb-NO" sz="2400" dirty="0" smtClean="0"/>
              <a:t>Resultatportal </a:t>
            </a:r>
            <a:endParaRPr lang="nb-NO" sz="2400" dirty="0"/>
          </a:p>
        </p:txBody>
      </p:sp>
    </p:spTree>
    <p:extLst>
      <p:ext uri="{BB962C8B-B14F-4D97-AF65-F5344CB8AC3E}">
        <p14:creationId xmlns:p14="http://schemas.microsoft.com/office/powerpoint/2010/main" val="9729213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nb-NO" altLang="nb-NO" sz="3600" dirty="0" smtClean="0"/>
              <a:t>Utviklingsprosess i faser</a:t>
            </a:r>
            <a:r>
              <a:rPr lang="nb-NO" altLang="nb-NO" dirty="0" smtClean="0"/>
              <a:t>  </a:t>
            </a:r>
            <a:r>
              <a:rPr lang="nb-NO" altLang="nb-NO" sz="1350" dirty="0"/>
              <a:t>(Fullan 2007)</a:t>
            </a:r>
            <a:endParaRPr lang="nb-NO" altLang="nb-NO" sz="2100" dirty="0"/>
          </a:p>
        </p:txBody>
      </p:sp>
      <p:grpSp>
        <p:nvGrpSpPr>
          <p:cNvPr id="30723" name="Diagram 3"/>
          <p:cNvGrpSpPr>
            <a:grpSpLocks noChangeAspect="1"/>
          </p:cNvGrpSpPr>
          <p:nvPr/>
        </p:nvGrpSpPr>
        <p:grpSpPr bwMode="auto">
          <a:xfrm>
            <a:off x="1466851" y="1189435"/>
            <a:ext cx="6156722" cy="3348038"/>
            <a:chOff x="272" y="999"/>
            <a:chExt cx="5171" cy="2812"/>
          </a:xfrm>
        </p:grpSpPr>
        <p:sp>
          <p:nvSpPr>
            <p:cNvPr id="30724" name="AutoShape 4"/>
            <p:cNvSpPr>
              <a:spLocks noChangeAspect="1" noChangeArrowheads="1" noTextEdit="1"/>
            </p:cNvSpPr>
            <p:nvPr/>
          </p:nvSpPr>
          <p:spPr bwMode="auto">
            <a:xfrm>
              <a:off x="272" y="999"/>
              <a:ext cx="5171" cy="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sz="1350"/>
            </a:p>
          </p:txBody>
        </p:sp>
        <p:sp>
          <p:nvSpPr>
            <p:cNvPr id="30725" name="_s2052"/>
            <p:cNvSpPr>
              <a:spLocks noChangeArrowheads="1" noTextEdit="1"/>
            </p:cNvSpPr>
            <p:nvPr/>
          </p:nvSpPr>
          <p:spPr bwMode="auto">
            <a:xfrm>
              <a:off x="2330" y="1477"/>
              <a:ext cx="1054" cy="1055"/>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nb-NO" sz="1350"/>
            </a:p>
          </p:txBody>
        </p:sp>
        <p:sp>
          <p:nvSpPr>
            <p:cNvPr id="30726" name="_s2053"/>
            <p:cNvSpPr>
              <a:spLocks noChangeArrowheads="1"/>
            </p:cNvSpPr>
            <p:nvPr/>
          </p:nvSpPr>
          <p:spPr bwMode="auto">
            <a:xfrm>
              <a:off x="2330" y="1108"/>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Initiering</a:t>
              </a:r>
            </a:p>
          </p:txBody>
        </p:sp>
        <p:sp>
          <p:nvSpPr>
            <p:cNvPr id="30727" name="_s2054"/>
            <p:cNvSpPr>
              <a:spLocks noChangeArrowheads="1" noTextEdit="1"/>
            </p:cNvSpPr>
            <p:nvPr/>
          </p:nvSpPr>
          <p:spPr bwMode="auto">
            <a:xfrm>
              <a:off x="2677" y="2078"/>
              <a:ext cx="1054" cy="1055"/>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nb-NO" sz="1350"/>
            </a:p>
          </p:txBody>
        </p:sp>
        <p:sp>
          <p:nvSpPr>
            <p:cNvPr id="30728" name="_s2055"/>
            <p:cNvSpPr>
              <a:spLocks noChangeArrowheads="1"/>
            </p:cNvSpPr>
            <p:nvPr/>
          </p:nvSpPr>
          <p:spPr bwMode="auto">
            <a:xfrm>
              <a:off x="3752" y="2922"/>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Institusjonalisering</a:t>
              </a:r>
            </a:p>
          </p:txBody>
        </p:sp>
        <p:sp>
          <p:nvSpPr>
            <p:cNvPr id="30729" name="_s2056"/>
            <p:cNvSpPr>
              <a:spLocks noChangeArrowheads="1" noTextEdit="1"/>
            </p:cNvSpPr>
            <p:nvPr/>
          </p:nvSpPr>
          <p:spPr bwMode="auto">
            <a:xfrm>
              <a:off x="1983" y="2078"/>
              <a:ext cx="1054" cy="1055"/>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nb-NO" sz="1350"/>
            </a:p>
          </p:txBody>
        </p:sp>
        <p:sp>
          <p:nvSpPr>
            <p:cNvPr id="30730" name="_s2057"/>
            <p:cNvSpPr>
              <a:spLocks noChangeArrowheads="1"/>
            </p:cNvSpPr>
            <p:nvPr/>
          </p:nvSpPr>
          <p:spPr bwMode="auto">
            <a:xfrm>
              <a:off x="907" y="2921"/>
              <a:ext cx="1054"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eaLnBrk="0" hangingPunct="0">
                <a:defRPr>
                  <a:solidFill>
                    <a:schemeClr val="tx1"/>
                  </a:solidFill>
                  <a:latin typeface="Tahoma" pitchFamily="34" charset="0"/>
                  <a:cs typeface="Tahoma" pitchFamily="34" charset="0"/>
                </a:defRPr>
              </a:lvl1pPr>
              <a:lvl2pPr marL="742950" indent="-285750" eaLnBrk="0" hangingPunct="0">
                <a:defRPr>
                  <a:solidFill>
                    <a:schemeClr val="tx1"/>
                  </a:solidFill>
                  <a:latin typeface="Tahoma" pitchFamily="34" charset="0"/>
                  <a:cs typeface="Tahoma" pitchFamily="34" charset="0"/>
                </a:defRPr>
              </a:lvl2pPr>
              <a:lvl3pPr marL="1143000" indent="-228600" eaLnBrk="0" hangingPunct="0">
                <a:defRPr>
                  <a:solidFill>
                    <a:schemeClr val="tx1"/>
                  </a:solidFill>
                  <a:latin typeface="Tahoma" pitchFamily="34" charset="0"/>
                  <a:cs typeface="Tahoma" pitchFamily="34" charset="0"/>
                </a:defRPr>
              </a:lvl3pPr>
              <a:lvl4pPr marL="1600200" indent="-228600" eaLnBrk="0" hangingPunct="0">
                <a:defRPr>
                  <a:solidFill>
                    <a:schemeClr val="tx1"/>
                  </a:solidFill>
                  <a:latin typeface="Tahoma" pitchFamily="34" charset="0"/>
                  <a:cs typeface="Tahoma" pitchFamily="34" charset="0"/>
                </a:defRPr>
              </a:lvl4pPr>
              <a:lvl5pPr marL="2057400" indent="-228600" eaLnBrk="0" hangingPunct="0">
                <a:defRPr>
                  <a:solidFill>
                    <a:schemeClr val="tx1"/>
                  </a:solidFill>
                  <a:latin typeface="Tahoma" pitchFamily="34" charset="0"/>
                  <a:cs typeface="Tahoma" pitchFamily="34" charset="0"/>
                </a:defRPr>
              </a:lvl5pPr>
              <a:lvl6pPr marL="2514600" indent="-228600" eaLnBrk="0" fontAlgn="base" hangingPunct="0">
                <a:spcBef>
                  <a:spcPct val="0"/>
                </a:spcBef>
                <a:spcAft>
                  <a:spcPct val="0"/>
                </a:spcAft>
                <a:defRPr>
                  <a:solidFill>
                    <a:schemeClr val="tx1"/>
                  </a:solidFill>
                  <a:latin typeface="Tahoma" pitchFamily="34" charset="0"/>
                  <a:cs typeface="Tahoma" pitchFamily="34" charset="0"/>
                </a:defRPr>
              </a:lvl6pPr>
              <a:lvl7pPr marL="2971800" indent="-228600" eaLnBrk="0" fontAlgn="base" hangingPunct="0">
                <a:spcBef>
                  <a:spcPct val="0"/>
                </a:spcBef>
                <a:spcAft>
                  <a:spcPct val="0"/>
                </a:spcAft>
                <a:defRPr>
                  <a:solidFill>
                    <a:schemeClr val="tx1"/>
                  </a:solidFill>
                  <a:latin typeface="Tahoma" pitchFamily="34" charset="0"/>
                  <a:cs typeface="Tahoma" pitchFamily="34" charset="0"/>
                </a:defRPr>
              </a:lvl7pPr>
              <a:lvl8pPr marL="3429000" indent="-228600" eaLnBrk="0" fontAlgn="base" hangingPunct="0">
                <a:spcBef>
                  <a:spcPct val="0"/>
                </a:spcBef>
                <a:spcAft>
                  <a:spcPct val="0"/>
                </a:spcAft>
                <a:defRPr>
                  <a:solidFill>
                    <a:schemeClr val="tx1"/>
                  </a:solidFill>
                  <a:latin typeface="Tahoma" pitchFamily="34" charset="0"/>
                  <a:cs typeface="Tahoma" pitchFamily="34" charset="0"/>
                </a:defRPr>
              </a:lvl8pPr>
              <a:lvl9pPr marL="3886200" indent="-228600" eaLnBrk="0" fontAlgn="base" hangingPunct="0">
                <a:spcBef>
                  <a:spcPct val="0"/>
                </a:spcBef>
                <a:spcAft>
                  <a:spcPct val="0"/>
                </a:spcAft>
                <a:defRPr>
                  <a:solidFill>
                    <a:schemeClr val="tx1"/>
                  </a:solidFill>
                  <a:latin typeface="Tahoma" pitchFamily="34" charset="0"/>
                  <a:cs typeface="Tahoma" pitchFamily="34" charset="0"/>
                </a:defRPr>
              </a:lvl9pPr>
            </a:lstStyle>
            <a:p>
              <a:pPr algn="ctr" eaLnBrk="1" hangingPunct="1"/>
              <a:r>
                <a:rPr lang="nb-NO" altLang="nb-NO" sz="1500"/>
                <a:t>Implementering</a:t>
              </a:r>
            </a:p>
          </p:txBody>
        </p:sp>
        <p:graphicFrame>
          <p:nvGraphicFramePr>
            <p:cNvPr id="30731" name="Object 11"/>
            <p:cNvGraphicFramePr>
              <a:graphicFrameLocks noChangeAspect="1"/>
            </p:cNvGraphicFramePr>
            <p:nvPr/>
          </p:nvGraphicFramePr>
          <p:xfrm>
            <a:off x="4740" y="3311"/>
            <a:ext cx="522" cy="495"/>
          </p:xfrm>
          <a:graphic>
            <a:graphicData uri="http://schemas.openxmlformats.org/presentationml/2006/ole">
              <mc:AlternateContent xmlns:mc="http://schemas.openxmlformats.org/markup-compatibility/2006">
                <mc:Choice xmlns:v="urn:schemas-microsoft-com:vml" Requires="v">
                  <p:oleObj spid="_x0000_s1045"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 y="3311"/>
                          <a:ext cx="522" cy="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537624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Autofit/>
          </a:bodyPr>
          <a:lstStyle/>
          <a:p>
            <a:pPr eaLnBrk="1" hangingPunct="1"/>
            <a:r>
              <a:rPr lang="nb-NO" altLang="nb-NO" sz="3200" dirty="0"/>
              <a:t>Initieringsfase</a:t>
            </a:r>
            <a:r>
              <a:rPr lang="nb-NO" altLang="nb-NO" sz="5400" dirty="0" smtClean="0"/>
              <a:t> </a:t>
            </a:r>
          </a:p>
        </p:txBody>
      </p:sp>
      <p:sp>
        <p:nvSpPr>
          <p:cNvPr id="2052" name="Rectangle 3"/>
          <p:cNvSpPr>
            <a:spLocks noGrp="1" noChangeArrowheads="1"/>
          </p:cNvSpPr>
          <p:nvPr>
            <p:ph type="body" idx="1"/>
          </p:nvPr>
        </p:nvSpPr>
        <p:spPr>
          <a:xfrm>
            <a:off x="611560" y="1203598"/>
            <a:ext cx="7992888" cy="3240360"/>
          </a:xfrm>
        </p:spPr>
        <p:txBody>
          <a:bodyPr/>
          <a:lstStyle/>
          <a:p>
            <a:pPr lvl="1" eaLnBrk="1" hangingPunct="1">
              <a:lnSpc>
                <a:spcPct val="90000"/>
              </a:lnSpc>
            </a:pPr>
            <a:r>
              <a:rPr lang="nb-NO" altLang="nb-NO" sz="1600" dirty="0"/>
              <a:t>Det er vesentlig å kartlegge og analysere den etablerte praksis og skissere et bilde på den ønskede framtidige praksis.</a:t>
            </a:r>
          </a:p>
          <a:p>
            <a:pPr lvl="1" eaLnBrk="1" hangingPunct="1">
              <a:lnSpc>
                <a:spcPct val="90000"/>
              </a:lnSpc>
            </a:pPr>
            <a:r>
              <a:rPr lang="nb-NO" altLang="nb-NO" sz="1600" dirty="0"/>
              <a:t>Ledelsen må være villig til å foreta nødvendige prioriteringer knyttet til ressursbruk, intern organisering, planlegging og støtte til ansatte. Arbeidet må forankres hos ledelsen.</a:t>
            </a:r>
          </a:p>
          <a:p>
            <a:pPr lvl="1" eaLnBrk="1" hangingPunct="1">
              <a:lnSpc>
                <a:spcPct val="90000"/>
              </a:lnSpc>
            </a:pPr>
            <a:r>
              <a:rPr lang="nb-NO" altLang="nb-NO" sz="1600" dirty="0"/>
              <a:t>Beslutningen om å iverksette forandringsarbeid må fattes på bakgrunn av forskningsbasert kunnskap om hva som bidrar til </a:t>
            </a:r>
            <a:r>
              <a:rPr lang="nb-NO" altLang="nb-NO" sz="1600" dirty="0" smtClean="0"/>
              <a:t>utvikling og læring.</a:t>
            </a:r>
            <a:endParaRPr lang="nb-NO" altLang="nb-NO" sz="1600" dirty="0"/>
          </a:p>
          <a:p>
            <a:pPr lvl="1" eaLnBrk="1" hangingPunct="1">
              <a:lnSpc>
                <a:spcPct val="90000"/>
              </a:lnSpc>
            </a:pPr>
            <a:r>
              <a:rPr lang="nb-NO" altLang="nb-NO" sz="1600" dirty="0"/>
              <a:t>Det må utarbeides en implementeringsplan over alle fasene (mål og evaluering)</a:t>
            </a:r>
          </a:p>
          <a:p>
            <a:pPr lvl="1" eaLnBrk="1" hangingPunct="1">
              <a:lnSpc>
                <a:spcPct val="90000"/>
              </a:lnSpc>
            </a:pPr>
            <a:r>
              <a:rPr lang="nb-NO" altLang="nb-NO" sz="1600" dirty="0"/>
              <a:t>Foreldrene bør informeres og engasjeres i arbeidet.</a:t>
            </a:r>
          </a:p>
          <a:p>
            <a:pPr lvl="1" eaLnBrk="1" hangingPunct="1">
              <a:lnSpc>
                <a:spcPct val="90000"/>
              </a:lnSpc>
            </a:pPr>
            <a:r>
              <a:rPr lang="nb-NO" altLang="nb-NO" sz="1600" dirty="0"/>
              <a:t>Ledelsen må i denne fasen være klar på hvordan tiltaket skal implementeres og institusjonaliseres.</a:t>
            </a:r>
          </a:p>
          <a:p>
            <a:pPr lvl="1" eaLnBrk="1" hangingPunct="1">
              <a:lnSpc>
                <a:spcPct val="90000"/>
              </a:lnSpc>
            </a:pPr>
            <a:endParaRPr lang="nb-NO" altLang="nb-NO" sz="1500" dirty="0"/>
          </a:p>
          <a:p>
            <a:pPr lvl="1" eaLnBrk="1" hangingPunct="1">
              <a:lnSpc>
                <a:spcPct val="90000"/>
              </a:lnSpc>
            </a:pPr>
            <a:endParaRPr lang="nb-NO" altLang="nb-NO" sz="1500" dirty="0"/>
          </a:p>
          <a:p>
            <a:pPr eaLnBrk="1" hangingPunct="1">
              <a:lnSpc>
                <a:spcPct val="90000"/>
              </a:lnSpc>
            </a:pPr>
            <a:endParaRPr lang="nb-NO" altLang="nb-NO" sz="1950" dirty="0"/>
          </a:p>
        </p:txBody>
      </p:sp>
      <p:graphicFrame>
        <p:nvGraphicFramePr>
          <p:cNvPr id="31748" name="Object 4"/>
          <p:cNvGraphicFramePr>
            <a:graphicFrameLocks noGrp="1" noChangeAspect="1"/>
          </p:cNvGraphicFramePr>
          <p:nvPr>
            <p:ph idx="4294967295"/>
          </p:nvPr>
        </p:nvGraphicFramePr>
        <p:xfrm>
          <a:off x="7002067" y="4137422"/>
          <a:ext cx="621506" cy="604838"/>
        </p:xfrm>
        <a:graphic>
          <a:graphicData uri="http://schemas.openxmlformats.org/presentationml/2006/ole">
            <mc:AlternateContent xmlns:mc="http://schemas.openxmlformats.org/markup-compatibility/2006">
              <mc:Choice xmlns:v="urn:schemas-microsoft-com:vml" Requires="v">
                <p:oleObj spid="_x0000_s2071" name="Bilde" r:id="rId4" imgW="829056" imgH="806196" progId="Word.Picture.8">
                  <p:embed/>
                </p:oleObj>
              </mc:Choice>
              <mc:Fallback>
                <p:oleObj name="Bilde" r:id="rId4" imgW="829056" imgH="806196"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067" y="4137422"/>
                        <a:ext cx="621506" cy="604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76688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 calcmode="lin" valueType="num">
                                      <p:cBhvr additive="base">
                                        <p:cTn id="7" dur="500" fill="hold"/>
                                        <p:tgtEl>
                                          <p:spTgt spid="20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52">
                                            <p:txEl>
                                              <p:pRg st="1" end="1"/>
                                            </p:txEl>
                                          </p:spTgt>
                                        </p:tgtEl>
                                        <p:attrNameLst>
                                          <p:attrName>style.visibility</p:attrName>
                                        </p:attrNameLst>
                                      </p:cBhvr>
                                      <p:to>
                                        <p:strVal val="visible"/>
                                      </p:to>
                                    </p:set>
                                    <p:anim calcmode="lin" valueType="num">
                                      <p:cBhvr additive="base">
                                        <p:cTn id="13" dur="500" fill="hold"/>
                                        <p:tgtEl>
                                          <p:spTgt spid="20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52">
                                            <p:txEl>
                                              <p:pRg st="2" end="2"/>
                                            </p:txEl>
                                          </p:spTgt>
                                        </p:tgtEl>
                                        <p:attrNameLst>
                                          <p:attrName>style.visibility</p:attrName>
                                        </p:attrNameLst>
                                      </p:cBhvr>
                                      <p:to>
                                        <p:strVal val="visible"/>
                                      </p:to>
                                    </p:set>
                                    <p:anim calcmode="lin" valueType="num">
                                      <p:cBhvr additive="base">
                                        <p:cTn id="19" dur="500" fill="hold"/>
                                        <p:tgtEl>
                                          <p:spTgt spid="20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52">
                                            <p:txEl>
                                              <p:pRg st="3" end="3"/>
                                            </p:txEl>
                                          </p:spTgt>
                                        </p:tgtEl>
                                        <p:attrNameLst>
                                          <p:attrName>style.visibility</p:attrName>
                                        </p:attrNameLst>
                                      </p:cBhvr>
                                      <p:to>
                                        <p:strVal val="visible"/>
                                      </p:to>
                                    </p:set>
                                    <p:anim calcmode="lin" valueType="num">
                                      <p:cBhvr additive="base">
                                        <p:cTn id="25" dur="500" fill="hold"/>
                                        <p:tgtEl>
                                          <p:spTgt spid="20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2">
                                            <p:txEl>
                                              <p:pRg st="4" end="4"/>
                                            </p:txEl>
                                          </p:spTgt>
                                        </p:tgtEl>
                                        <p:attrNameLst>
                                          <p:attrName>style.visibility</p:attrName>
                                        </p:attrNameLst>
                                      </p:cBhvr>
                                      <p:to>
                                        <p:strVal val="visible"/>
                                      </p:to>
                                    </p:set>
                                    <p:anim calcmode="lin" valueType="num">
                                      <p:cBhvr additive="base">
                                        <p:cTn id="31" dur="500" fill="hold"/>
                                        <p:tgtEl>
                                          <p:spTgt spid="20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52">
                                            <p:txEl>
                                              <p:pRg st="5" end="5"/>
                                            </p:txEl>
                                          </p:spTgt>
                                        </p:tgtEl>
                                        <p:attrNameLst>
                                          <p:attrName>style.visibility</p:attrName>
                                        </p:attrNameLst>
                                      </p:cBhvr>
                                      <p:to>
                                        <p:strVal val="visible"/>
                                      </p:to>
                                    </p:set>
                                    <p:anim calcmode="lin" valueType="num">
                                      <p:cBhvr additive="base">
                                        <p:cTn id="37" dur="500" fill="hold"/>
                                        <p:tgtEl>
                                          <p:spTgt spid="20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a:bodyPr>
          <a:lstStyle/>
          <a:p>
            <a:pPr eaLnBrk="1" hangingPunct="1"/>
            <a:r>
              <a:rPr lang="nb-NO" altLang="nb-NO" sz="3200" dirty="0"/>
              <a:t>Implementeringsfase</a:t>
            </a:r>
          </a:p>
        </p:txBody>
      </p:sp>
      <p:sp>
        <p:nvSpPr>
          <p:cNvPr id="3076" name="Rectangle 3"/>
          <p:cNvSpPr>
            <a:spLocks noGrp="1" noChangeArrowheads="1"/>
          </p:cNvSpPr>
          <p:nvPr>
            <p:ph type="body" idx="1"/>
          </p:nvPr>
        </p:nvSpPr>
        <p:spPr>
          <a:xfrm>
            <a:off x="457200" y="947737"/>
            <a:ext cx="8435280" cy="3835004"/>
          </a:xfrm>
        </p:spPr>
        <p:txBody>
          <a:bodyPr>
            <a:normAutofit fontScale="25000" lnSpcReduction="20000"/>
          </a:bodyPr>
          <a:lstStyle/>
          <a:p>
            <a:pPr lvl="1">
              <a:lnSpc>
                <a:spcPct val="120000"/>
              </a:lnSpc>
            </a:pPr>
            <a:r>
              <a:rPr lang="nb-NO" altLang="nb-NO" sz="6400" dirty="0"/>
              <a:t>Det må legges til rette for systematisk arbeid over tid, minimum to til tre </a:t>
            </a:r>
            <a:r>
              <a:rPr lang="nb-NO" altLang="nb-NO" sz="6400" dirty="0" smtClean="0"/>
              <a:t>år</a:t>
            </a:r>
          </a:p>
          <a:p>
            <a:pPr lvl="1">
              <a:lnSpc>
                <a:spcPct val="120000"/>
              </a:lnSpc>
            </a:pPr>
            <a:r>
              <a:rPr lang="nb-NO" altLang="nb-NO" sz="6400" dirty="0" smtClean="0"/>
              <a:t>Ledelse </a:t>
            </a:r>
            <a:r>
              <a:rPr lang="nb-NO" altLang="nb-NO" sz="6400" dirty="0"/>
              <a:t>må kontinuerlig prioritere arbeidet og støtte aktivt opp om det. </a:t>
            </a:r>
            <a:r>
              <a:rPr lang="nb-NO" altLang="nb-NO" sz="6400" dirty="0" err="1"/>
              <a:t>Talesette</a:t>
            </a:r>
            <a:r>
              <a:rPr lang="nb-NO" altLang="nb-NO" sz="6400" dirty="0"/>
              <a:t> utviklingen.</a:t>
            </a:r>
          </a:p>
          <a:p>
            <a:pPr lvl="1" eaLnBrk="1" hangingPunct="1">
              <a:lnSpc>
                <a:spcPct val="120000"/>
              </a:lnSpc>
            </a:pPr>
            <a:r>
              <a:rPr lang="nb-NO" altLang="nb-NO" sz="6400" dirty="0"/>
              <a:t>Det må utvikles en kollektiv og samarbeidsorientert kultur. </a:t>
            </a:r>
          </a:p>
          <a:p>
            <a:pPr lvl="1" eaLnBrk="1" hangingPunct="1">
              <a:lnSpc>
                <a:spcPct val="120000"/>
              </a:lnSpc>
            </a:pPr>
            <a:r>
              <a:rPr lang="nb-NO" altLang="nb-NO" sz="6400" dirty="0"/>
              <a:t>Det er nødvendig med opplæring og kompetanseutvikling av alle ansatte (utvikling av kulturen).</a:t>
            </a:r>
          </a:p>
          <a:p>
            <a:pPr lvl="1" eaLnBrk="1" hangingPunct="1">
              <a:lnSpc>
                <a:spcPct val="120000"/>
              </a:lnSpc>
            </a:pPr>
            <a:r>
              <a:rPr lang="nb-NO" altLang="nb-NO" sz="6400" dirty="0"/>
              <a:t>Det må utvikles en felles forståelse (koherens) og integrere arbeidet i institusjonens mål og planer (utvikling av kulturen).</a:t>
            </a:r>
          </a:p>
          <a:p>
            <a:pPr lvl="1" eaLnBrk="1" hangingPunct="1">
              <a:lnSpc>
                <a:spcPct val="120000"/>
              </a:lnSpc>
            </a:pPr>
            <a:r>
              <a:rPr lang="nb-NO" altLang="nb-NO" sz="6400" dirty="0"/>
              <a:t>Bruk av </a:t>
            </a:r>
            <a:r>
              <a:rPr lang="nb-NO" altLang="nb-NO" sz="6400" dirty="0" smtClean="0"/>
              <a:t>samarbeidsgrupper (PLF) </a:t>
            </a:r>
            <a:r>
              <a:rPr lang="nb-NO" altLang="nb-NO" sz="6400" dirty="0"/>
              <a:t>for pedagogiske drøftinger og refleksjon omkring utfordringer i barnehagen (utvikling av kulturen).</a:t>
            </a:r>
          </a:p>
          <a:p>
            <a:pPr lvl="1" eaLnBrk="1" hangingPunct="1">
              <a:lnSpc>
                <a:spcPct val="120000"/>
              </a:lnSpc>
            </a:pPr>
            <a:r>
              <a:rPr lang="nb-NO" altLang="nb-NO" sz="6400" dirty="0"/>
              <a:t>Ekstern veiledning – nye øyne - forstyrrelse</a:t>
            </a:r>
          </a:p>
          <a:p>
            <a:pPr lvl="1" eaLnBrk="1" hangingPunct="1">
              <a:lnSpc>
                <a:spcPct val="120000"/>
              </a:lnSpc>
            </a:pPr>
            <a:r>
              <a:rPr lang="nb-NO" altLang="nb-NO" sz="6400" dirty="0"/>
              <a:t>Utvikle </a:t>
            </a:r>
            <a:r>
              <a:rPr lang="nb-NO" altLang="nb-NO" sz="6400" dirty="0" smtClean="0"/>
              <a:t>nettverksgrupper på alle nivå. </a:t>
            </a:r>
            <a:r>
              <a:rPr lang="nb-NO" altLang="nb-NO" sz="6400" dirty="0"/>
              <a:t>Ledelse – koordinator </a:t>
            </a:r>
            <a:r>
              <a:rPr lang="nb-NO" altLang="nb-NO" sz="6400" dirty="0" smtClean="0"/>
              <a:t>– gruppeledere - ansatte </a:t>
            </a:r>
            <a:endParaRPr lang="nb-NO" altLang="nb-NO" sz="6400" dirty="0"/>
          </a:p>
          <a:p>
            <a:pPr lvl="1" eaLnBrk="1" hangingPunct="1">
              <a:lnSpc>
                <a:spcPct val="80000"/>
              </a:lnSpc>
            </a:pPr>
            <a:endParaRPr lang="nb-NO" altLang="nb-NO" sz="1275" dirty="0"/>
          </a:p>
        </p:txBody>
      </p:sp>
    </p:spTree>
    <p:extLst>
      <p:ext uri="{BB962C8B-B14F-4D97-AF65-F5344CB8AC3E}">
        <p14:creationId xmlns:p14="http://schemas.microsoft.com/office/powerpoint/2010/main" val="33530312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6">
                                            <p:txEl>
                                              <p:pRg st="1" end="1"/>
                                            </p:txEl>
                                          </p:spTgt>
                                        </p:tgtEl>
                                        <p:attrNameLst>
                                          <p:attrName>style.visibility</p:attrName>
                                        </p:attrNameLst>
                                      </p:cBhvr>
                                      <p:to>
                                        <p:strVal val="visible"/>
                                      </p:to>
                                    </p:set>
                                    <p:anim calcmode="lin" valueType="num">
                                      <p:cBhvr additive="base">
                                        <p:cTn id="13" dur="500" fill="hold"/>
                                        <p:tgtEl>
                                          <p:spTgt spid="30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6">
                                            <p:txEl>
                                              <p:pRg st="2" end="2"/>
                                            </p:txEl>
                                          </p:spTgt>
                                        </p:tgtEl>
                                        <p:attrNameLst>
                                          <p:attrName>style.visibility</p:attrName>
                                        </p:attrNameLst>
                                      </p:cBhvr>
                                      <p:to>
                                        <p:strVal val="visible"/>
                                      </p:to>
                                    </p:set>
                                    <p:anim calcmode="lin" valueType="num">
                                      <p:cBhvr additive="base">
                                        <p:cTn id="19"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6">
                                            <p:txEl>
                                              <p:pRg st="4" end="4"/>
                                            </p:txEl>
                                          </p:spTgt>
                                        </p:tgtEl>
                                        <p:attrNameLst>
                                          <p:attrName>style.visibility</p:attrName>
                                        </p:attrNameLst>
                                      </p:cBhvr>
                                      <p:to>
                                        <p:strVal val="visible"/>
                                      </p:to>
                                    </p:set>
                                    <p:anim calcmode="lin" valueType="num">
                                      <p:cBhvr additive="base">
                                        <p:cTn id="3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6">
                                            <p:txEl>
                                              <p:pRg st="5" end="5"/>
                                            </p:txEl>
                                          </p:spTgt>
                                        </p:tgtEl>
                                        <p:attrNameLst>
                                          <p:attrName>style.visibility</p:attrName>
                                        </p:attrNameLst>
                                      </p:cBhvr>
                                      <p:to>
                                        <p:strVal val="visible"/>
                                      </p:to>
                                    </p:set>
                                    <p:anim calcmode="lin" valueType="num">
                                      <p:cBhvr additive="base">
                                        <p:cTn id="37"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6">
                                            <p:txEl>
                                              <p:pRg st="6" end="6"/>
                                            </p:txEl>
                                          </p:spTgt>
                                        </p:tgtEl>
                                        <p:attrNameLst>
                                          <p:attrName>style.visibility</p:attrName>
                                        </p:attrNameLst>
                                      </p:cBhvr>
                                      <p:to>
                                        <p:strVal val="visible"/>
                                      </p:to>
                                    </p:set>
                                    <p:anim calcmode="lin" valueType="num">
                                      <p:cBhvr additive="base">
                                        <p:cTn id="4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6">
                                            <p:txEl>
                                              <p:pRg st="7" end="7"/>
                                            </p:txEl>
                                          </p:spTgt>
                                        </p:tgtEl>
                                        <p:attrNameLst>
                                          <p:attrName>style.visibility</p:attrName>
                                        </p:attrNameLst>
                                      </p:cBhvr>
                                      <p:to>
                                        <p:strVal val="visible"/>
                                      </p:to>
                                    </p:set>
                                    <p:anim calcmode="lin" valueType="num">
                                      <p:cBhvr additive="base">
                                        <p:cTn id="49"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331118" y="269081"/>
            <a:ext cx="6913289" cy="620316"/>
          </a:xfrm>
        </p:spPr>
        <p:txBody>
          <a:bodyPr>
            <a:noAutofit/>
          </a:bodyPr>
          <a:lstStyle/>
          <a:p>
            <a:pPr eaLnBrk="1" hangingPunct="1"/>
            <a:r>
              <a:rPr lang="nb-NO" altLang="nb-NO" sz="3200" dirty="0"/>
              <a:t>Institusjonalisering/videreføringsfase</a:t>
            </a:r>
          </a:p>
        </p:txBody>
      </p:sp>
      <p:sp>
        <p:nvSpPr>
          <p:cNvPr id="21507" name="Rectangle 3"/>
          <p:cNvSpPr>
            <a:spLocks noGrp="1" noChangeArrowheads="1"/>
          </p:cNvSpPr>
          <p:nvPr>
            <p:ph type="body" idx="1"/>
          </p:nvPr>
        </p:nvSpPr>
        <p:spPr/>
        <p:txBody>
          <a:bodyPr>
            <a:normAutofit/>
          </a:bodyPr>
          <a:lstStyle/>
          <a:p>
            <a:pPr eaLnBrk="1" hangingPunct="1">
              <a:lnSpc>
                <a:spcPct val="80000"/>
              </a:lnSpc>
            </a:pPr>
            <a:r>
              <a:rPr lang="nb-NO" altLang="nb-NO" sz="1800" b="1" dirty="0"/>
              <a:t>Etablere interne evalueringsrutiner.</a:t>
            </a:r>
          </a:p>
          <a:p>
            <a:pPr lvl="1" eaLnBrk="1" hangingPunct="1">
              <a:lnSpc>
                <a:spcPct val="80000"/>
              </a:lnSpc>
            </a:pPr>
            <a:r>
              <a:rPr lang="nb-NO" altLang="nb-NO" sz="1600" dirty="0"/>
              <a:t>Evaluere gjennomføringen (underveis og ved prosjektslutt) – hva er gjort og hvordan?</a:t>
            </a:r>
          </a:p>
          <a:p>
            <a:pPr lvl="1" eaLnBrk="1" hangingPunct="1">
              <a:lnSpc>
                <a:spcPct val="80000"/>
              </a:lnSpc>
            </a:pPr>
            <a:r>
              <a:rPr lang="nb-NO" altLang="nb-NO" sz="1600" dirty="0"/>
              <a:t>Evaluere effekter – virker det vi har satt i gang? (underveis og ved prosjektslutt) </a:t>
            </a:r>
          </a:p>
          <a:p>
            <a:pPr eaLnBrk="1" hangingPunct="1">
              <a:lnSpc>
                <a:spcPct val="80000"/>
              </a:lnSpc>
            </a:pPr>
            <a:endParaRPr lang="nb-NO" altLang="nb-NO" sz="1800" dirty="0"/>
          </a:p>
          <a:p>
            <a:pPr eaLnBrk="1" hangingPunct="1">
              <a:lnSpc>
                <a:spcPct val="80000"/>
              </a:lnSpc>
            </a:pPr>
            <a:r>
              <a:rPr lang="nb-NO" altLang="nb-NO" sz="1800" b="1" dirty="0"/>
              <a:t>Etablere vedlikeholdsrutiner.</a:t>
            </a:r>
          </a:p>
          <a:p>
            <a:pPr lvl="1" eaLnBrk="1" hangingPunct="1">
              <a:lnSpc>
                <a:spcPct val="80000"/>
              </a:lnSpc>
            </a:pPr>
            <a:r>
              <a:rPr lang="nb-NO" altLang="nb-NO" sz="1600" dirty="0"/>
              <a:t>Opprettholde og videreføre læring og kompetanseutvikling blant ansatte.</a:t>
            </a:r>
          </a:p>
          <a:p>
            <a:pPr lvl="1" eaLnBrk="1" hangingPunct="1">
              <a:lnSpc>
                <a:spcPct val="80000"/>
              </a:lnSpc>
            </a:pPr>
            <a:r>
              <a:rPr lang="nb-NO" altLang="nb-NO" sz="1600" dirty="0"/>
              <a:t>Opprettholde og videreføre opplæringsstrategier for nye ansatte.</a:t>
            </a:r>
          </a:p>
          <a:p>
            <a:pPr eaLnBrk="1" hangingPunct="1">
              <a:lnSpc>
                <a:spcPct val="80000"/>
              </a:lnSpc>
              <a:buFont typeface="Wingdings" pitchFamily="2" charset="2"/>
              <a:buNone/>
            </a:pPr>
            <a:endParaRPr lang="nb-NO" altLang="nb-NO" sz="1800" dirty="0"/>
          </a:p>
          <a:p>
            <a:pPr eaLnBrk="1" hangingPunct="1">
              <a:lnSpc>
                <a:spcPct val="80000"/>
              </a:lnSpc>
            </a:pPr>
            <a:r>
              <a:rPr lang="nb-NO" altLang="nb-NO" sz="1800" b="1" dirty="0"/>
              <a:t>Arbeidet med institusjonalisering må man starte med allerede i initieringsfasen</a:t>
            </a:r>
            <a:r>
              <a:rPr lang="nb-NO" altLang="nb-NO" sz="1800" dirty="0"/>
              <a:t>.</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1584809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 calcmode="lin" valueType="num">
                                      <p:cBhvr additive="base">
                                        <p:cTn id="11"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 calcmode="lin" valueType="num">
                                      <p:cBhvr additive="base">
                                        <p:cTn id="15"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 calcmode="lin" valueType="num">
                                      <p:cBhvr additive="base">
                                        <p:cTn id="2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507">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1507">
                                            <p:txEl>
                                              <p:pRg st="5" end="5"/>
                                            </p:txEl>
                                          </p:spTgt>
                                        </p:tgtEl>
                                        <p:attrNameLst>
                                          <p:attrName>style.visibility</p:attrName>
                                        </p:attrNameLst>
                                      </p:cBhvr>
                                      <p:to>
                                        <p:strVal val="visible"/>
                                      </p:to>
                                    </p:set>
                                    <p:anim calcmode="lin" valueType="num">
                                      <p:cBhvr additive="base">
                                        <p:cTn id="25"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 calcmode="lin" valueType="num">
                                      <p:cBhvr additive="base">
                                        <p:cTn id="29"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anim calcmode="lin" valueType="num">
                                      <p:cBhvr additive="base">
                                        <p:cTn id="35" dur="500" fill="hold"/>
                                        <p:tgtEl>
                                          <p:spTgt spid="21507">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50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nb-NO" altLang="nb-NO" sz="3200" dirty="0" smtClean="0"/>
              <a:t>Utvikle kulturen i barnehagen</a:t>
            </a:r>
          </a:p>
        </p:txBody>
      </p:sp>
      <p:sp>
        <p:nvSpPr>
          <p:cNvPr id="231427" name="Rectangle 3"/>
          <p:cNvSpPr>
            <a:spLocks noGrp="1" noChangeArrowheads="1"/>
          </p:cNvSpPr>
          <p:nvPr>
            <p:ph type="body" idx="1"/>
          </p:nvPr>
        </p:nvSpPr>
        <p:spPr>
          <a:xfrm>
            <a:off x="251520" y="1028656"/>
            <a:ext cx="7200800" cy="3745706"/>
          </a:xfrm>
        </p:spPr>
        <p:txBody>
          <a:bodyPr/>
          <a:lstStyle/>
          <a:p>
            <a:pPr eaLnBrk="1" hangingPunct="1"/>
            <a:r>
              <a:rPr lang="nb-NO" altLang="nb-NO" sz="1800" dirty="0"/>
              <a:t>En kulturs </a:t>
            </a:r>
            <a:r>
              <a:rPr lang="nb-NO" altLang="nb-NO" sz="1800" u="sng" dirty="0"/>
              <a:t>innhold</a:t>
            </a:r>
            <a:r>
              <a:rPr lang="nb-NO" altLang="nb-NO" sz="1800" dirty="0"/>
              <a:t> er overbevisninger, verdier, relasjoner i et kollegium.</a:t>
            </a:r>
          </a:p>
          <a:p>
            <a:pPr eaLnBrk="1" hangingPunct="1"/>
            <a:r>
              <a:rPr lang="nb-NO" altLang="nb-NO" sz="1800" u="sng" dirty="0" err="1"/>
              <a:t>Formsiden</a:t>
            </a:r>
            <a:r>
              <a:rPr lang="nb-NO" altLang="nb-NO" sz="1800" dirty="0"/>
              <a:t> består av de karakteristiske kommunikasjonsmønstre, relasjonsmønstre og samværsformer mellom medlemmene i en kultur.</a:t>
            </a:r>
          </a:p>
          <a:p>
            <a:pPr eaLnBrk="1" hangingPunct="1"/>
            <a:r>
              <a:rPr lang="nb-NO" altLang="nb-NO" sz="1800" dirty="0"/>
              <a:t>Endringer i verdier og holdninger (innhold) er ofte betinget av parallelle endringer i relasjonene(form). </a:t>
            </a:r>
          </a:p>
          <a:p>
            <a:pPr eaLnBrk="1" hangingPunct="1"/>
            <a:r>
              <a:rPr lang="nb-NO" altLang="nb-NO" sz="1800" dirty="0"/>
              <a:t>Kulturen bærer gruppens kollektivt aksepterte løsninger videre til nye og uerfarne medlemmer.</a:t>
            </a:r>
          </a:p>
          <a:p>
            <a:pPr eaLnBrk="1" hangingPunct="1"/>
            <a:r>
              <a:rPr lang="nb-NO" altLang="nb-NO" sz="1800" dirty="0"/>
              <a:t>Kulturen utgjør et rammeverk for den læring og utvikling som skjer i barnehagen.</a:t>
            </a:r>
          </a:p>
        </p:txBody>
      </p:sp>
    </p:spTree>
    <p:extLst>
      <p:ext uri="{BB962C8B-B14F-4D97-AF65-F5344CB8AC3E}">
        <p14:creationId xmlns:p14="http://schemas.microsoft.com/office/powerpoint/2010/main" val="1516625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 calcmode="lin" valueType="num">
                                      <p:cBhvr additive="base">
                                        <p:cTn id="7" dur="500" fill="hold"/>
                                        <p:tgtEl>
                                          <p:spTgt spid="231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14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1427">
                                            <p:txEl>
                                              <p:pRg st="1" end="1"/>
                                            </p:txEl>
                                          </p:spTgt>
                                        </p:tgtEl>
                                        <p:attrNameLst>
                                          <p:attrName>style.visibility</p:attrName>
                                        </p:attrNameLst>
                                      </p:cBhvr>
                                      <p:to>
                                        <p:strVal val="visible"/>
                                      </p:to>
                                    </p:set>
                                    <p:anim calcmode="lin" valueType="num">
                                      <p:cBhvr additive="base">
                                        <p:cTn id="13" dur="500" fill="hold"/>
                                        <p:tgtEl>
                                          <p:spTgt spid="2314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14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1427">
                                            <p:txEl>
                                              <p:pRg st="2" end="2"/>
                                            </p:txEl>
                                          </p:spTgt>
                                        </p:tgtEl>
                                        <p:attrNameLst>
                                          <p:attrName>style.visibility</p:attrName>
                                        </p:attrNameLst>
                                      </p:cBhvr>
                                      <p:to>
                                        <p:strVal val="visible"/>
                                      </p:to>
                                    </p:set>
                                    <p:anim calcmode="lin" valueType="num">
                                      <p:cBhvr additive="base">
                                        <p:cTn id="19" dur="500" fill="hold"/>
                                        <p:tgtEl>
                                          <p:spTgt spid="2314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14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1427">
                                            <p:txEl>
                                              <p:pRg st="3" end="3"/>
                                            </p:txEl>
                                          </p:spTgt>
                                        </p:tgtEl>
                                        <p:attrNameLst>
                                          <p:attrName>style.visibility</p:attrName>
                                        </p:attrNameLst>
                                      </p:cBhvr>
                                      <p:to>
                                        <p:strVal val="visible"/>
                                      </p:to>
                                    </p:set>
                                    <p:anim calcmode="lin" valueType="num">
                                      <p:cBhvr additive="base">
                                        <p:cTn id="25" dur="500" fill="hold"/>
                                        <p:tgtEl>
                                          <p:spTgt spid="2314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14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31427">
                                            <p:txEl>
                                              <p:pRg st="4" end="4"/>
                                            </p:txEl>
                                          </p:spTgt>
                                        </p:tgtEl>
                                        <p:attrNameLst>
                                          <p:attrName>style.visibility</p:attrName>
                                        </p:attrNameLst>
                                      </p:cBhvr>
                                      <p:to>
                                        <p:strVal val="visible"/>
                                      </p:to>
                                    </p:set>
                                    <p:anim calcmode="lin" valueType="num">
                                      <p:cBhvr additive="base">
                                        <p:cTn id="31" dur="500" fill="hold"/>
                                        <p:tgtEl>
                                          <p:spTgt spid="2314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14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59556"/>
            <a:ext cx="5274903" cy="4328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6588224" y="555526"/>
            <a:ext cx="2160240" cy="646331"/>
          </a:xfrm>
          <a:prstGeom prst="rect">
            <a:avLst/>
          </a:prstGeom>
          <a:noFill/>
        </p:spPr>
        <p:txBody>
          <a:bodyPr wrap="square" rtlCol="0">
            <a:spAutoFit/>
          </a:bodyPr>
          <a:lstStyle/>
          <a:p>
            <a:r>
              <a:rPr lang="nb-NO" dirty="0" smtClean="0"/>
              <a:t>Andy Hargreaves skolekulturer</a:t>
            </a:r>
            <a:endParaRPr lang="nb-NO" dirty="0"/>
          </a:p>
        </p:txBody>
      </p:sp>
    </p:spTree>
    <p:extLst>
      <p:ext uri="{BB962C8B-B14F-4D97-AF65-F5344CB8AC3E}">
        <p14:creationId xmlns:p14="http://schemas.microsoft.com/office/powerpoint/2010/main" val="678568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nb-NO" altLang="nb-NO" sz="2700"/>
              <a:t>Samarbeid og kollegialitet</a:t>
            </a:r>
          </a:p>
        </p:txBody>
      </p:sp>
      <p:sp>
        <p:nvSpPr>
          <p:cNvPr id="247811" name="Rectangle 3"/>
          <p:cNvSpPr>
            <a:spLocks noGrp="1" noChangeArrowheads="1"/>
          </p:cNvSpPr>
          <p:nvPr>
            <p:ph type="body" idx="1"/>
          </p:nvPr>
        </p:nvSpPr>
        <p:spPr/>
        <p:txBody>
          <a:bodyPr/>
          <a:lstStyle/>
          <a:p>
            <a:pPr eaLnBrk="1" hangingPunct="1"/>
            <a:r>
              <a:rPr lang="nb-NO" altLang="nb-NO" sz="1800" dirty="0"/>
              <a:t>Samarbeid styrker besluttsomheten</a:t>
            </a:r>
          </a:p>
          <a:p>
            <a:pPr eaLnBrk="1" hangingPunct="1"/>
            <a:r>
              <a:rPr lang="nb-NO" altLang="nb-NO" sz="1800" dirty="0"/>
              <a:t>Samarbeid gir bedre arbeidshverdag</a:t>
            </a:r>
          </a:p>
          <a:p>
            <a:pPr eaLnBrk="1" hangingPunct="1"/>
            <a:r>
              <a:rPr lang="nb-NO" altLang="nb-NO" sz="1800" dirty="0"/>
              <a:t>Samarbeid gjør at ansatte kan dele belastningen</a:t>
            </a:r>
          </a:p>
          <a:p>
            <a:pPr eaLnBrk="1" hangingPunct="1"/>
            <a:r>
              <a:rPr lang="nb-NO" altLang="nb-NO" sz="1800" dirty="0"/>
              <a:t>Samarbeid fremmer profesjonskunnskap i kollegiet</a:t>
            </a:r>
          </a:p>
          <a:p>
            <a:pPr eaLnBrk="1" hangingPunct="1"/>
            <a:r>
              <a:rPr lang="nb-NO" altLang="nb-NO" sz="1800" dirty="0"/>
              <a:t>Samarbeid gjør at ansatte kan samhandle bedre og mer selvsikkert med andre</a:t>
            </a:r>
          </a:p>
          <a:p>
            <a:pPr eaLnBrk="1" hangingPunct="1"/>
            <a:r>
              <a:rPr lang="nb-NO" altLang="nb-NO" sz="1800" dirty="0"/>
              <a:t>Samarbeid gir økt evne til refleksjon</a:t>
            </a:r>
          </a:p>
          <a:p>
            <a:pPr eaLnBrk="1" hangingPunct="1"/>
            <a:r>
              <a:rPr lang="nb-NO" altLang="nb-NO" sz="1800" dirty="0"/>
              <a:t>Samarbeid øker ansattes mulighet til å lære</a:t>
            </a:r>
          </a:p>
          <a:p>
            <a:pPr eaLnBrk="1" hangingPunct="1"/>
            <a:r>
              <a:rPr lang="nb-NO" altLang="nb-NO" sz="1800" dirty="0"/>
              <a:t>Samarbeid bidrar til kontinuerlig utvikling</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smtClean="0"/>
              <a:t>Anne-Karin Sunnevåg</a:t>
            </a:r>
            <a:endParaRPr lang="nb-NO"/>
          </a:p>
        </p:txBody>
      </p:sp>
    </p:spTree>
    <p:extLst>
      <p:ext uri="{BB962C8B-B14F-4D97-AF65-F5344CB8AC3E}">
        <p14:creationId xmlns:p14="http://schemas.microsoft.com/office/powerpoint/2010/main" val="35958619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 calcmode="lin" valueType="num">
                                      <p:cBhvr additive="base">
                                        <p:cTn id="7" dur="500" fill="hold"/>
                                        <p:tgtEl>
                                          <p:spTgt spid="2478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7811">
                                            <p:txEl>
                                              <p:pRg st="1" end="1"/>
                                            </p:txEl>
                                          </p:spTgt>
                                        </p:tgtEl>
                                        <p:attrNameLst>
                                          <p:attrName>style.visibility</p:attrName>
                                        </p:attrNameLst>
                                      </p:cBhvr>
                                      <p:to>
                                        <p:strVal val="visible"/>
                                      </p:to>
                                    </p:set>
                                    <p:anim calcmode="lin" valueType="num">
                                      <p:cBhvr additive="base">
                                        <p:cTn id="13" dur="500" fill="hold"/>
                                        <p:tgtEl>
                                          <p:spTgt spid="2478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78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7811">
                                            <p:txEl>
                                              <p:pRg st="2" end="2"/>
                                            </p:txEl>
                                          </p:spTgt>
                                        </p:tgtEl>
                                        <p:attrNameLst>
                                          <p:attrName>style.visibility</p:attrName>
                                        </p:attrNameLst>
                                      </p:cBhvr>
                                      <p:to>
                                        <p:strVal val="visible"/>
                                      </p:to>
                                    </p:set>
                                    <p:anim calcmode="lin" valueType="num">
                                      <p:cBhvr additive="base">
                                        <p:cTn id="19" dur="500" fill="hold"/>
                                        <p:tgtEl>
                                          <p:spTgt spid="2478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78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7811">
                                            <p:txEl>
                                              <p:pRg st="3" end="3"/>
                                            </p:txEl>
                                          </p:spTgt>
                                        </p:tgtEl>
                                        <p:attrNameLst>
                                          <p:attrName>style.visibility</p:attrName>
                                        </p:attrNameLst>
                                      </p:cBhvr>
                                      <p:to>
                                        <p:strVal val="visible"/>
                                      </p:to>
                                    </p:set>
                                    <p:anim calcmode="lin" valueType="num">
                                      <p:cBhvr additive="base">
                                        <p:cTn id="25" dur="500" fill="hold"/>
                                        <p:tgtEl>
                                          <p:spTgt spid="2478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78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7811">
                                            <p:txEl>
                                              <p:pRg st="4" end="4"/>
                                            </p:txEl>
                                          </p:spTgt>
                                        </p:tgtEl>
                                        <p:attrNameLst>
                                          <p:attrName>style.visibility</p:attrName>
                                        </p:attrNameLst>
                                      </p:cBhvr>
                                      <p:to>
                                        <p:strVal val="visible"/>
                                      </p:to>
                                    </p:set>
                                    <p:anim calcmode="lin" valueType="num">
                                      <p:cBhvr additive="base">
                                        <p:cTn id="31" dur="500" fill="hold"/>
                                        <p:tgtEl>
                                          <p:spTgt spid="2478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78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7811">
                                            <p:txEl>
                                              <p:pRg st="5" end="5"/>
                                            </p:txEl>
                                          </p:spTgt>
                                        </p:tgtEl>
                                        <p:attrNameLst>
                                          <p:attrName>style.visibility</p:attrName>
                                        </p:attrNameLst>
                                      </p:cBhvr>
                                      <p:to>
                                        <p:strVal val="visible"/>
                                      </p:to>
                                    </p:set>
                                    <p:anim calcmode="lin" valueType="num">
                                      <p:cBhvr additive="base">
                                        <p:cTn id="37" dur="500" fill="hold"/>
                                        <p:tgtEl>
                                          <p:spTgt spid="2478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78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7811">
                                            <p:txEl>
                                              <p:pRg st="6" end="6"/>
                                            </p:txEl>
                                          </p:spTgt>
                                        </p:tgtEl>
                                        <p:attrNameLst>
                                          <p:attrName>style.visibility</p:attrName>
                                        </p:attrNameLst>
                                      </p:cBhvr>
                                      <p:to>
                                        <p:strVal val="visible"/>
                                      </p:to>
                                    </p:set>
                                    <p:anim calcmode="lin" valueType="num">
                                      <p:cBhvr additive="base">
                                        <p:cTn id="43" dur="500" fill="hold"/>
                                        <p:tgtEl>
                                          <p:spTgt spid="2478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78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7811">
                                            <p:txEl>
                                              <p:pRg st="7" end="7"/>
                                            </p:txEl>
                                          </p:spTgt>
                                        </p:tgtEl>
                                        <p:attrNameLst>
                                          <p:attrName>style.visibility</p:attrName>
                                        </p:attrNameLst>
                                      </p:cBhvr>
                                      <p:to>
                                        <p:strVal val="visible"/>
                                      </p:to>
                                    </p:set>
                                    <p:anim calcmode="lin" valueType="num">
                                      <p:cBhvr additive="base">
                                        <p:cTn id="49" dur="500" fill="hold"/>
                                        <p:tgtEl>
                                          <p:spTgt spid="24781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78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a:xfrm>
            <a:off x="160507" y="4731546"/>
            <a:ext cx="3174804" cy="273844"/>
          </a:xfrm>
        </p:spPr>
        <p:txBody>
          <a:bodyPr/>
          <a:lstStyle/>
          <a:p>
            <a:r>
              <a:rPr lang="nb-NO" smtClean="0"/>
              <a:t>Senter for praksisrettet utdanningsforsking</a:t>
            </a:r>
            <a:endParaRPr lang="nb-NO" dirty="0"/>
          </a:p>
        </p:txBody>
      </p:sp>
      <p:sp>
        <p:nvSpPr>
          <p:cNvPr id="3" name="Tittel 2"/>
          <p:cNvSpPr>
            <a:spLocks noGrp="1"/>
          </p:cNvSpPr>
          <p:nvPr>
            <p:ph type="title"/>
          </p:nvPr>
        </p:nvSpPr>
        <p:spPr/>
        <p:txBody>
          <a:bodyPr>
            <a:normAutofit/>
          </a:bodyPr>
          <a:lstStyle/>
          <a:p>
            <a:r>
              <a:rPr lang="nb-NO" sz="3200" dirty="0" smtClean="0"/>
              <a:t>Refleksjonsoppgave</a:t>
            </a:r>
            <a:endParaRPr lang="nb-NO" sz="3200" dirty="0"/>
          </a:p>
        </p:txBody>
      </p:sp>
      <p:sp>
        <p:nvSpPr>
          <p:cNvPr id="4" name="Plassholder for innhold 3"/>
          <p:cNvSpPr>
            <a:spLocks noGrp="1"/>
          </p:cNvSpPr>
          <p:nvPr>
            <p:ph idx="1"/>
          </p:nvPr>
        </p:nvSpPr>
        <p:spPr/>
        <p:txBody>
          <a:bodyPr/>
          <a:lstStyle/>
          <a:p>
            <a:r>
              <a:rPr lang="nb-NO" dirty="0" smtClean="0"/>
              <a:t>Hva kjennetegner barnehagekulturen i din barnehage? </a:t>
            </a:r>
          </a:p>
          <a:p>
            <a:pPr lvl="1"/>
            <a:r>
              <a:rPr lang="nb-NO" dirty="0" smtClean="0"/>
              <a:t>Styrker ved kulturen</a:t>
            </a:r>
          </a:p>
          <a:p>
            <a:pPr lvl="1"/>
            <a:r>
              <a:rPr lang="nb-NO" dirty="0" smtClean="0"/>
              <a:t>Utfordringer ved kulturen</a:t>
            </a:r>
            <a:endParaRPr lang="nb-NO" dirty="0"/>
          </a:p>
        </p:txBody>
      </p:sp>
    </p:spTree>
    <p:extLst>
      <p:ext uri="{BB962C8B-B14F-4D97-AF65-F5344CB8AC3E}">
        <p14:creationId xmlns:p14="http://schemas.microsoft.com/office/powerpoint/2010/main" val="7255464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endParaRPr lang="nb-NO" dirty="0" smtClean="0"/>
          </a:p>
          <a:p>
            <a:endParaRPr lang="nb-NO" dirty="0"/>
          </a:p>
          <a:p>
            <a:pPr marL="0" indent="0" algn="ctr">
              <a:buNone/>
            </a:pPr>
            <a:r>
              <a:rPr lang="nb-NO" dirty="0" smtClean="0"/>
              <a:t>Kartleggingsundersøkelsene</a:t>
            </a:r>
            <a:endParaRPr lang="nb-NO" dirty="0"/>
          </a:p>
        </p:txBody>
      </p:sp>
    </p:spTree>
    <p:extLst>
      <p:ext uri="{BB962C8B-B14F-4D97-AF65-F5344CB8AC3E}">
        <p14:creationId xmlns:p14="http://schemas.microsoft.com/office/powerpoint/2010/main" val="3004968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a:t>Kartleggingsundersøkelser</a:t>
            </a:r>
          </a:p>
        </p:txBody>
      </p:sp>
      <p:sp>
        <p:nvSpPr>
          <p:cNvPr id="3" name="Plassholder for innhold 2"/>
          <p:cNvSpPr>
            <a:spLocks noGrp="1"/>
          </p:cNvSpPr>
          <p:nvPr>
            <p:ph idx="1"/>
          </p:nvPr>
        </p:nvSpPr>
        <p:spPr>
          <a:xfrm>
            <a:off x="323528" y="984460"/>
            <a:ext cx="8568952" cy="3891545"/>
          </a:xfrm>
        </p:spPr>
        <p:txBody>
          <a:bodyPr>
            <a:normAutofit/>
          </a:bodyPr>
          <a:lstStyle/>
          <a:p>
            <a:r>
              <a:rPr lang="nb-NO" altLang="nb-NO" sz="2100" dirty="0">
                <a:latin typeface="Calibri" panose="020F0502020204030204" pitchFamily="34" charset="0"/>
              </a:rPr>
              <a:t>Senter for praksisrettet utdanningsforskning (</a:t>
            </a:r>
            <a:r>
              <a:rPr lang="nb-NO" altLang="nb-NO" sz="2100" dirty="0" err="1">
                <a:latin typeface="Calibri" panose="020F0502020204030204" pitchFamily="34" charset="0"/>
              </a:rPr>
              <a:t>SePU</a:t>
            </a:r>
            <a:r>
              <a:rPr lang="nb-NO" altLang="nb-NO" sz="2100" dirty="0">
                <a:latin typeface="Calibri" panose="020F0502020204030204" pitchFamily="34" charset="0"/>
              </a:rPr>
              <a:t>) har ansvaret for gjennomføring av </a:t>
            </a:r>
            <a:r>
              <a:rPr lang="nb-NO" sz="2100" dirty="0">
                <a:latin typeface="Calibri" panose="020F0502020204030204" pitchFamily="34" charset="0"/>
                <a:cs typeface="Tahoma" charset="0"/>
              </a:rPr>
              <a:t>tre kartleggingsundersøkelser i løpet av prosjektperioden 2017 - 2021. </a:t>
            </a:r>
          </a:p>
          <a:p>
            <a:r>
              <a:rPr lang="nb-NO" sz="2100" dirty="0">
                <a:latin typeface="Calibri" panose="020F0502020204030204" pitchFamily="34" charset="0"/>
                <a:cs typeface="Tahoma" charset="0"/>
              </a:rPr>
              <a:t>Hensikten med undersøkelsene er å kunne videreutvikle barnehagens pedagogiske praksis blant annet på bakgrunn av forskningsbaserte data.</a:t>
            </a:r>
          </a:p>
          <a:p>
            <a:pPr lvl="1"/>
            <a:r>
              <a:rPr lang="nb-NO" sz="1800" dirty="0">
                <a:latin typeface="Calibri" panose="020F0502020204030204" pitchFamily="34" charset="0"/>
                <a:cs typeface="Tahoma" charset="0"/>
              </a:rPr>
              <a:t>Den første gjennomføres høst 2017 i perioden 16/10 - 30/11 og har til hensikt å gi et bilde av viktige områder ved barnehagen som bidrar til barnas trivsel, læring og utvikling.</a:t>
            </a:r>
          </a:p>
          <a:p>
            <a:pPr lvl="1"/>
            <a:r>
              <a:rPr lang="nb-NO" sz="1800" dirty="0">
                <a:latin typeface="Calibri" panose="020F0502020204030204" pitchFamily="34" charset="0"/>
                <a:cs typeface="Tahoma" charset="0"/>
              </a:rPr>
              <a:t>Den andre og tredje gjennomføres høsten 2019 og 2021 og her kan barnehagen se den utvikling som har skjedd.</a:t>
            </a:r>
            <a:endParaRPr lang="nb-NO" sz="1350" dirty="0">
              <a:latin typeface="Calibri" panose="020F0502020204030204" pitchFamily="34" charset="0"/>
              <a:cs typeface="Tahoma" charset="0"/>
            </a:endParaRPr>
          </a:p>
          <a:p>
            <a:endParaRPr lang="nb-NO" dirty="0"/>
          </a:p>
        </p:txBody>
      </p:sp>
      <p:sp>
        <p:nvSpPr>
          <p:cNvPr id="4" name="Plassholder for bunntekst 3"/>
          <p:cNvSpPr>
            <a:spLocks noGrp="1"/>
          </p:cNvSpPr>
          <p:nvPr>
            <p:ph type="ftr" sz="quarter" idx="4294967295"/>
          </p:nvPr>
        </p:nvSpPr>
        <p:spPr>
          <a:xfrm>
            <a:off x="1412082" y="4782741"/>
            <a:ext cx="4156472" cy="198834"/>
          </a:xfrm>
          <a:prstGeom prst="rect">
            <a:avLst/>
          </a:prstGeom>
        </p:spPr>
        <p:txBody>
          <a:bodyPr/>
          <a:lstStyle/>
          <a:p>
            <a:r>
              <a:rPr lang="nb-NO" smtClean="0">
                <a:solidFill>
                  <a:srgbClr val="FFFFFF"/>
                </a:solidFill>
              </a:rPr>
              <a:t>www.sepu.no</a:t>
            </a:r>
            <a:endParaRPr lang="nb-NO">
              <a:solidFill>
                <a:srgbClr val="FFFFFF"/>
              </a:solidFill>
            </a:endParaRPr>
          </a:p>
        </p:txBody>
      </p:sp>
    </p:spTree>
    <p:extLst>
      <p:ext uri="{BB962C8B-B14F-4D97-AF65-F5344CB8AC3E}">
        <p14:creationId xmlns:p14="http://schemas.microsoft.com/office/powerpoint/2010/main" val="20460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7"/>
          <p:cNvSpPr txBox="1">
            <a:spLocks noChangeArrowheads="1"/>
          </p:cNvSpPr>
          <p:nvPr/>
        </p:nvSpPr>
        <p:spPr bwMode="auto">
          <a:xfrm>
            <a:off x="1909540" y="2247714"/>
            <a:ext cx="5562600" cy="1546577"/>
          </a:xfrm>
          <a:prstGeom prst="rect">
            <a:avLst/>
          </a:prstGeom>
          <a:noFill/>
          <a:ln w="9525">
            <a:solidFill>
              <a:schemeClr val="tx1"/>
            </a:solidFill>
            <a:miter lim="800000"/>
            <a:headEnd/>
            <a:tailEnd/>
          </a:ln>
        </p:spPr>
        <p:txBody>
          <a:bodyPr>
            <a:spAutoFit/>
          </a:bodyPr>
          <a:lstStyle/>
          <a:p>
            <a:r>
              <a:rPr lang="nb-NO" sz="1350" i="1" dirty="0"/>
              <a:t/>
            </a:r>
            <a:br>
              <a:rPr lang="nb-NO" sz="1350" i="1" dirty="0"/>
            </a:br>
            <a:r>
              <a:rPr lang="nb-NO" sz="1350" i="1" dirty="0"/>
              <a:t>«En </a:t>
            </a:r>
            <a:r>
              <a:rPr lang="nb-NO" sz="1350" i="1" dirty="0" err="1"/>
              <a:t>ska</a:t>
            </a:r>
            <a:r>
              <a:rPr lang="nb-NO" sz="1350" i="1" dirty="0"/>
              <a:t> </a:t>
            </a:r>
            <a:r>
              <a:rPr lang="nb-NO" sz="1350" i="1" dirty="0" err="1"/>
              <a:t>itte</a:t>
            </a:r>
            <a:r>
              <a:rPr lang="nb-NO" sz="1350" i="1" dirty="0"/>
              <a:t> setta seg og vente på å få det bra, en </a:t>
            </a:r>
            <a:r>
              <a:rPr lang="nb-NO" sz="1350" i="1" dirty="0" err="1"/>
              <a:t>ska</a:t>
            </a:r>
            <a:r>
              <a:rPr lang="nb-NO" sz="1350" i="1" dirty="0"/>
              <a:t> hjelpe tel det en </a:t>
            </a:r>
            <a:r>
              <a:rPr lang="nb-NO" sz="1350" i="1" dirty="0" err="1"/>
              <a:t>kæin</a:t>
            </a:r>
            <a:r>
              <a:rPr lang="nb-NO" sz="1350" i="1" dirty="0"/>
              <a:t> for å få vara med på livet!»</a:t>
            </a:r>
            <a:endParaRPr lang="nb-NO" sz="1350" dirty="0"/>
          </a:p>
          <a:p>
            <a:r>
              <a:rPr lang="nb-NO" sz="1350" dirty="0"/>
              <a:t> </a:t>
            </a:r>
          </a:p>
          <a:p>
            <a:pPr algn="r"/>
            <a:r>
              <a:rPr lang="nb-NO" sz="1350" dirty="0"/>
              <a:t>Alf Prøysen, «Visa om livet» </a:t>
            </a:r>
            <a:br>
              <a:rPr lang="nb-NO" sz="1350" dirty="0"/>
            </a:br>
            <a:r>
              <a:rPr lang="nb-NO" sz="1350" dirty="0"/>
              <a:t>fra «</a:t>
            </a:r>
            <a:r>
              <a:rPr lang="nb-NO" sz="1350" dirty="0" err="1"/>
              <a:t>Jinter</a:t>
            </a:r>
            <a:r>
              <a:rPr lang="nb-NO" sz="1350" dirty="0"/>
              <a:t> </a:t>
            </a:r>
            <a:r>
              <a:rPr lang="nb-NO" sz="1350" dirty="0" err="1"/>
              <a:t>je</a:t>
            </a:r>
            <a:r>
              <a:rPr lang="nb-NO" sz="1350" dirty="0"/>
              <a:t> har møtt»</a:t>
            </a:r>
          </a:p>
          <a:p>
            <a:pPr algn="r"/>
            <a:endParaRPr lang="nb-NO" sz="1350" dirty="0"/>
          </a:p>
        </p:txBody>
      </p:sp>
      <p:sp>
        <p:nvSpPr>
          <p:cNvPr id="5" name="Tittel 1"/>
          <p:cNvSpPr txBox="1">
            <a:spLocks/>
          </p:cNvSpPr>
          <p:nvPr/>
        </p:nvSpPr>
        <p:spPr>
          <a:xfrm>
            <a:off x="1656160" y="951310"/>
            <a:ext cx="5829300" cy="1026375"/>
          </a:xfrm>
          <a:prstGeom prst="rect">
            <a:avLst/>
          </a:prstGeom>
        </p:spPr>
        <p:txBody>
          <a:bodyPr vert="horz" lIns="68580" tIns="34290" rIns="68580" bIns="3429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nb-NO" sz="5400" i="1" dirty="0"/>
              <a:t>Kultur for læring</a:t>
            </a:r>
          </a:p>
          <a:p>
            <a:endParaRPr lang="nb-NO" sz="1950" i="1" dirty="0"/>
          </a:p>
        </p:txBody>
      </p:sp>
      <p:pic>
        <p:nvPicPr>
          <p:cNvPr id="6" name="Bilde 6" descr="Alf Prøysen, Byline, Foto Johan Brun - Hedmarksmuseets fotoarkiv.jpg"/>
          <p:cNvPicPr>
            <a:picLocks noChangeAspect="1"/>
          </p:cNvPicPr>
          <p:nvPr/>
        </p:nvPicPr>
        <p:blipFill>
          <a:blip r:embed="rId3" cstate="print"/>
          <a:srcRect/>
          <a:stretch>
            <a:fillRect/>
          </a:stretch>
        </p:blipFill>
        <p:spPr bwMode="auto">
          <a:xfrm>
            <a:off x="2250281" y="3000978"/>
            <a:ext cx="1133587" cy="1607931"/>
          </a:xfrm>
          <a:prstGeom prst="rect">
            <a:avLst/>
          </a:prstGeom>
          <a:noFill/>
          <a:ln w="9525">
            <a:solidFill>
              <a:schemeClr val="tx1"/>
            </a:solidFill>
            <a:miter lim="800000"/>
            <a:headEnd/>
            <a:tailEnd/>
          </a:ln>
        </p:spPr>
      </p:pic>
      <p:sp>
        <p:nvSpPr>
          <p:cNvPr id="7" name="TekstSylinder 7"/>
          <p:cNvSpPr txBox="1">
            <a:spLocks noChangeArrowheads="1"/>
          </p:cNvSpPr>
          <p:nvPr/>
        </p:nvSpPr>
        <p:spPr bwMode="auto">
          <a:xfrm>
            <a:off x="1763316" y="4682728"/>
            <a:ext cx="2593181" cy="230832"/>
          </a:xfrm>
          <a:prstGeom prst="rect">
            <a:avLst/>
          </a:prstGeom>
          <a:noFill/>
          <a:ln w="9525">
            <a:noFill/>
            <a:miter lim="800000"/>
            <a:headEnd/>
            <a:tailEnd/>
          </a:ln>
        </p:spPr>
        <p:txBody>
          <a:bodyPr>
            <a:spAutoFit/>
          </a:bodyPr>
          <a:lstStyle/>
          <a:p>
            <a:r>
              <a:rPr lang="nn-NO" sz="900" dirty="0"/>
              <a:t>Foto Johan Brun - Hedmarksmuseets fotoarkiv</a:t>
            </a:r>
            <a:endParaRPr lang="nb-NO" sz="900" dirty="0"/>
          </a:p>
        </p:txBody>
      </p:sp>
    </p:spTree>
    <p:extLst>
      <p:ext uri="{BB962C8B-B14F-4D97-AF65-F5344CB8AC3E}">
        <p14:creationId xmlns:p14="http://schemas.microsoft.com/office/powerpoint/2010/main" val="4135326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1412081" y="269081"/>
            <a:ext cx="6172200" cy="481013"/>
          </a:xfrm>
        </p:spPr>
        <p:txBody>
          <a:bodyPr>
            <a:noAutofit/>
          </a:bodyPr>
          <a:lstStyle/>
          <a:p>
            <a:r>
              <a:rPr lang="nb-NO" sz="3200" dirty="0">
                <a:latin typeface="Calibri" panose="020F0502020204030204" pitchFamily="34" charset="0"/>
                <a:cs typeface="Tahoma" charset="0"/>
              </a:rPr>
              <a:t>Kartleggingsundersøkelse forts… </a:t>
            </a:r>
          </a:p>
        </p:txBody>
      </p:sp>
      <p:sp>
        <p:nvSpPr>
          <p:cNvPr id="16387" name="Plassholder for innhold 2"/>
          <p:cNvSpPr>
            <a:spLocks noGrp="1"/>
          </p:cNvSpPr>
          <p:nvPr>
            <p:ph idx="1"/>
          </p:nvPr>
        </p:nvSpPr>
        <p:spPr>
          <a:xfrm>
            <a:off x="467544" y="1312924"/>
            <a:ext cx="8496944" cy="3569234"/>
          </a:xfrm>
        </p:spPr>
        <p:txBody>
          <a:bodyPr/>
          <a:lstStyle/>
          <a:p>
            <a:r>
              <a:rPr lang="nb-NO" sz="2400" dirty="0">
                <a:latin typeface="Calibri" panose="020F0502020204030204" pitchFamily="34" charset="0"/>
                <a:cs typeface="Tahoma" charset="0"/>
              </a:rPr>
              <a:t>Den enkelte barnehage får </a:t>
            </a:r>
            <a:r>
              <a:rPr lang="nb-NO" sz="2400" dirty="0" smtClean="0">
                <a:latin typeface="Calibri" panose="020F0502020204030204" pitchFamily="34" charset="0"/>
                <a:cs typeface="Tahoma" charset="0"/>
              </a:rPr>
              <a:t>resultater 3. januar 2018 </a:t>
            </a:r>
            <a:r>
              <a:rPr lang="nb-NO" sz="2400" dirty="0">
                <a:latin typeface="Calibri" panose="020F0502020204030204" pitchFamily="34" charset="0"/>
                <a:cs typeface="Tahoma" charset="0"/>
              </a:rPr>
              <a:t>på en rekke sentrale områder tilknyttet:</a:t>
            </a:r>
          </a:p>
          <a:p>
            <a:pPr lvl="1"/>
            <a:r>
              <a:rPr lang="nb-NO" sz="2000" dirty="0">
                <a:latin typeface="Calibri" panose="020F0502020204030204" pitchFamily="34" charset="0"/>
                <a:cs typeface="Tahoma" charset="0"/>
              </a:rPr>
              <a:t>Barnas  vurdering av egen trivsel og relasjoner til voksne og barn</a:t>
            </a:r>
          </a:p>
          <a:p>
            <a:pPr lvl="1"/>
            <a:r>
              <a:rPr lang="nb-NO" sz="2000" dirty="0">
                <a:latin typeface="Calibri" panose="020F0502020204030204" pitchFamily="34" charset="0"/>
                <a:cs typeface="Tahoma" charset="0"/>
              </a:rPr>
              <a:t>Pedagogisk leders vurdering av barnas sosiale, språklige og motoriske ferdigheter</a:t>
            </a:r>
          </a:p>
          <a:p>
            <a:pPr lvl="1"/>
            <a:r>
              <a:rPr lang="nb-NO" sz="2000" dirty="0">
                <a:latin typeface="Calibri" panose="020F0502020204030204" pitchFamily="34" charset="0"/>
                <a:cs typeface="Tahoma" charset="0"/>
              </a:rPr>
              <a:t>De ansatte vurdering av egen arbeidsplass </a:t>
            </a:r>
          </a:p>
          <a:p>
            <a:pPr lvl="1"/>
            <a:r>
              <a:rPr lang="nb-NO" sz="2000" dirty="0">
                <a:latin typeface="Calibri" panose="020F0502020204030204" pitchFamily="34" charset="0"/>
                <a:cs typeface="Tahoma" charset="0"/>
              </a:rPr>
              <a:t>Foreldrenes vurdering av og samarbeidet med barnehagen</a:t>
            </a:r>
          </a:p>
          <a:p>
            <a:pPr lvl="1"/>
            <a:r>
              <a:rPr lang="nb-NO" sz="2000" dirty="0">
                <a:latin typeface="Calibri" panose="020F0502020204030204" pitchFamily="34" charset="0"/>
                <a:cs typeface="Tahoma" charset="0"/>
              </a:rPr>
              <a:t>Styrer/ledelsens vurdering av egen arbeidsplass og samarbeid med ansatte og barnehagemyndighet</a:t>
            </a:r>
          </a:p>
          <a:p>
            <a:endParaRPr lang="nb-NO" sz="1800" dirty="0">
              <a:latin typeface="Tahoma" charset="0"/>
              <a:cs typeface="Tahoma" charset="0"/>
            </a:endParaRPr>
          </a:p>
        </p:txBody>
      </p:sp>
      <p:sp>
        <p:nvSpPr>
          <p:cNvPr id="1638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187032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tel 1"/>
          <p:cNvSpPr>
            <a:spLocks noGrp="1"/>
          </p:cNvSpPr>
          <p:nvPr>
            <p:ph type="title"/>
          </p:nvPr>
        </p:nvSpPr>
        <p:spPr>
          <a:xfrm>
            <a:off x="287524" y="516136"/>
            <a:ext cx="8712968" cy="857250"/>
          </a:xfrm>
        </p:spPr>
        <p:txBody>
          <a:bodyPr>
            <a:normAutofit fontScale="90000"/>
          </a:bodyPr>
          <a:lstStyle/>
          <a:p>
            <a:pPr algn="l"/>
            <a:r>
              <a:rPr lang="nb-NO" sz="3200" dirty="0" smtClean="0">
                <a:latin typeface="Calibri" panose="020F0502020204030204" pitchFamily="34" charset="0"/>
                <a:cs typeface="Tahoma" charset="0"/>
              </a:rPr>
              <a:t/>
            </a:r>
            <a:br>
              <a:rPr lang="nb-NO" sz="3200" dirty="0" smtClean="0">
                <a:latin typeface="Calibri" panose="020F0502020204030204" pitchFamily="34" charset="0"/>
                <a:cs typeface="Tahoma" charset="0"/>
              </a:rPr>
            </a:br>
            <a:r>
              <a:rPr lang="nb-NO" sz="3200" dirty="0" smtClean="0">
                <a:latin typeface="Calibri" panose="020F0502020204030204" pitchFamily="34" charset="0"/>
                <a:cs typeface="Tahoma" charset="0"/>
              </a:rPr>
              <a:t>          Arbeidsoppgave </a:t>
            </a:r>
            <a:r>
              <a:rPr lang="nb-NO" sz="3200" u="sng" dirty="0" smtClean="0">
                <a:latin typeface="Calibri" panose="020F0502020204030204" pitchFamily="34" charset="0"/>
                <a:cs typeface="Tahoma" charset="0"/>
              </a:rPr>
              <a:t>før</a:t>
            </a:r>
            <a:r>
              <a:rPr lang="nb-NO" sz="3200" dirty="0" smtClean="0">
                <a:latin typeface="Calibri" panose="020F0502020204030204" pitchFamily="34" charset="0"/>
                <a:cs typeface="Tahoma" charset="0"/>
              </a:rPr>
              <a:t> den 16.10.2017</a:t>
            </a:r>
            <a:br>
              <a:rPr lang="nb-NO" sz="3200" dirty="0" smtClean="0">
                <a:latin typeface="Calibri" panose="020F0502020204030204" pitchFamily="34" charset="0"/>
                <a:cs typeface="Tahoma" charset="0"/>
              </a:rPr>
            </a:br>
            <a:r>
              <a:rPr lang="nb-NO" sz="1800" b="1" dirty="0" smtClean="0">
                <a:latin typeface="Calibri" panose="020F0502020204030204" pitchFamily="34" charset="0"/>
                <a:cs typeface="Tahoma" charset="0"/>
              </a:rPr>
              <a:t>Infoskriv: </a:t>
            </a:r>
            <a:r>
              <a:rPr lang="nb-NO" sz="1800" dirty="0" smtClean="0"/>
              <a:t>Informasjon </a:t>
            </a:r>
            <a:r>
              <a:rPr lang="nb-NO" sz="1800" dirty="0"/>
              <a:t>om barns deltakelse i </a:t>
            </a:r>
            <a:r>
              <a:rPr lang="nb-NO" sz="1800" dirty="0" smtClean="0"/>
              <a:t>spørreundersøkelsen </a:t>
            </a:r>
            <a:r>
              <a:rPr lang="nb-NO" sz="1800" dirty="0"/>
              <a:t>og samtykkeerklæring</a:t>
            </a:r>
            <a:r>
              <a:rPr lang="nb-NO" dirty="0"/>
              <a:t/>
            </a:r>
            <a:br>
              <a:rPr lang="nb-NO" dirty="0"/>
            </a:br>
            <a:endParaRPr lang="nb-NO" sz="4800" dirty="0">
              <a:latin typeface="Tahoma" charset="0"/>
              <a:cs typeface="Tahoma" charset="0"/>
            </a:endParaRPr>
          </a:p>
        </p:txBody>
      </p:sp>
      <p:sp>
        <p:nvSpPr>
          <p:cNvPr id="3" name="Plassholder for innhold 2"/>
          <p:cNvSpPr>
            <a:spLocks noGrp="1"/>
          </p:cNvSpPr>
          <p:nvPr>
            <p:ph idx="1"/>
          </p:nvPr>
        </p:nvSpPr>
        <p:spPr>
          <a:xfrm>
            <a:off x="395536" y="1373386"/>
            <a:ext cx="8496944" cy="3508772"/>
          </a:xfrm>
        </p:spPr>
        <p:txBody>
          <a:bodyPr>
            <a:normAutofit lnSpcReduction="10000"/>
          </a:bodyPr>
          <a:lstStyle/>
          <a:p>
            <a:r>
              <a:rPr lang="nb-NO" sz="2200" dirty="0">
                <a:solidFill>
                  <a:schemeClr val="tx1"/>
                </a:solidFill>
                <a:latin typeface="Tahoma" charset="0"/>
                <a:cs typeface="Tahoma" charset="0"/>
              </a:rPr>
              <a:t>I forbindelse med gjennomføringen av </a:t>
            </a:r>
            <a:r>
              <a:rPr lang="nb-NO" sz="2200" dirty="0" smtClean="0">
                <a:solidFill>
                  <a:schemeClr val="tx1"/>
                </a:solidFill>
                <a:latin typeface="Tahoma" charset="0"/>
                <a:cs typeface="Tahoma" charset="0"/>
              </a:rPr>
              <a:t>kartleggingsundersøkelsen for barna, får alle foresatte skriftlig </a:t>
            </a:r>
            <a:r>
              <a:rPr lang="nb-NO" sz="2200" dirty="0">
                <a:solidFill>
                  <a:schemeClr val="tx1"/>
                </a:solidFill>
                <a:latin typeface="Tahoma" charset="0"/>
                <a:cs typeface="Tahoma" charset="0"/>
              </a:rPr>
              <a:t>informasjon </a:t>
            </a:r>
            <a:r>
              <a:rPr lang="nb-NO" sz="2200" dirty="0" smtClean="0">
                <a:solidFill>
                  <a:schemeClr val="tx1"/>
                </a:solidFill>
                <a:latin typeface="Tahoma" charset="0"/>
                <a:cs typeface="Tahoma" charset="0"/>
              </a:rPr>
              <a:t>om barneundersøkelsen </a:t>
            </a:r>
            <a:r>
              <a:rPr lang="nb-NO" sz="2200" dirty="0">
                <a:solidFill>
                  <a:schemeClr val="tx1"/>
                </a:solidFill>
                <a:latin typeface="Tahoma" charset="0"/>
                <a:cs typeface="Tahoma" charset="0"/>
              </a:rPr>
              <a:t>og </a:t>
            </a:r>
            <a:r>
              <a:rPr lang="nb-NO" sz="2200" dirty="0" smtClean="0">
                <a:solidFill>
                  <a:schemeClr val="tx1"/>
                </a:solidFill>
                <a:latin typeface="Tahoma" charset="0"/>
                <a:cs typeface="Tahoma" charset="0"/>
              </a:rPr>
              <a:t>en samtykkeerklæring som signeres og returneres til barnehagen dersom barnet skal delta. </a:t>
            </a:r>
          </a:p>
          <a:p>
            <a:r>
              <a:rPr lang="nb-NO" sz="2200" dirty="0" smtClean="0">
                <a:solidFill>
                  <a:schemeClr val="tx1"/>
                </a:solidFill>
                <a:latin typeface="Tahoma" charset="0"/>
                <a:cs typeface="Tahoma" charset="0"/>
              </a:rPr>
              <a:t>Ingen barn </a:t>
            </a:r>
            <a:r>
              <a:rPr lang="nb-NO" sz="2200" dirty="0">
                <a:solidFill>
                  <a:schemeClr val="tx1"/>
                </a:solidFill>
                <a:latin typeface="Tahoma" charset="0"/>
                <a:cs typeface="Tahoma" charset="0"/>
              </a:rPr>
              <a:t>får delta i undersøkelsen uten </a:t>
            </a:r>
            <a:r>
              <a:rPr lang="nb-NO" sz="2200" dirty="0" smtClean="0">
                <a:solidFill>
                  <a:schemeClr val="tx1"/>
                </a:solidFill>
                <a:latin typeface="Tahoma" charset="0"/>
                <a:cs typeface="Tahoma" charset="0"/>
              </a:rPr>
              <a:t>at barnehagen har </a:t>
            </a:r>
            <a:r>
              <a:rPr lang="nb-NO" sz="2200" dirty="0">
                <a:solidFill>
                  <a:schemeClr val="tx1"/>
                </a:solidFill>
                <a:latin typeface="Tahoma" charset="0"/>
                <a:cs typeface="Tahoma" charset="0"/>
              </a:rPr>
              <a:t>mottatt samtykke </a:t>
            </a:r>
            <a:r>
              <a:rPr lang="nb-NO" sz="2200" dirty="0" smtClean="0">
                <a:solidFill>
                  <a:schemeClr val="tx1"/>
                </a:solidFill>
                <a:latin typeface="Tahoma" charset="0"/>
                <a:cs typeface="Tahoma" charset="0"/>
              </a:rPr>
              <a:t>fra </a:t>
            </a:r>
            <a:r>
              <a:rPr lang="nb-NO" sz="2200" dirty="0">
                <a:solidFill>
                  <a:schemeClr val="tx1"/>
                </a:solidFill>
                <a:latin typeface="Tahoma" charset="0"/>
                <a:cs typeface="Tahoma" charset="0"/>
              </a:rPr>
              <a:t>foresatte. </a:t>
            </a:r>
          </a:p>
          <a:p>
            <a:r>
              <a:rPr lang="nb-NO" sz="2200" dirty="0">
                <a:solidFill>
                  <a:schemeClr val="tx1"/>
                </a:solidFill>
                <a:latin typeface="Tahoma" charset="0"/>
                <a:cs typeface="Tahoma" charset="0"/>
              </a:rPr>
              <a:t>Ordlyden i samtykkeskjema er bestemt av nasjonale myndigheter og kan ikke endres</a:t>
            </a:r>
            <a:r>
              <a:rPr lang="nb-NO" sz="2200" dirty="0" smtClean="0">
                <a:solidFill>
                  <a:schemeClr val="tx1"/>
                </a:solidFill>
                <a:latin typeface="Tahoma" charset="0"/>
                <a:cs typeface="Tahoma" charset="0"/>
              </a:rPr>
              <a:t>.</a:t>
            </a:r>
          </a:p>
          <a:p>
            <a:r>
              <a:rPr lang="nb-NO" sz="2200" b="1" i="1" dirty="0" smtClean="0">
                <a:solidFill>
                  <a:schemeClr val="tx1"/>
                </a:solidFill>
                <a:latin typeface="Tahoma" charset="0"/>
                <a:cs typeface="Tahoma" charset="0"/>
              </a:rPr>
              <a:t>Samtykkeerklæringene arkiveres i barnehagen</a:t>
            </a:r>
            <a:endParaRPr lang="nb-NO" sz="2200" dirty="0">
              <a:latin typeface="Tahoma" charset="0"/>
              <a:cs typeface="Tahoma" charset="0"/>
            </a:endParaRPr>
          </a:p>
          <a:p>
            <a:endParaRPr lang="nb-NO" dirty="0">
              <a:latin typeface="Tahoma" charset="0"/>
              <a:cs typeface="Tahoma" charset="0"/>
            </a:endParaRPr>
          </a:p>
        </p:txBody>
      </p:sp>
      <p:sp>
        <p:nvSpPr>
          <p:cNvPr id="22532"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dirty="0" err="1">
                <a:solidFill>
                  <a:srgbClr val="FFFFFF"/>
                </a:solidFill>
              </a:rPr>
              <a:t>www.sepu.no</a:t>
            </a:r>
            <a:endParaRPr lang="nb-NO" sz="900" dirty="0">
              <a:solidFill>
                <a:srgbClr val="FFFFFF"/>
              </a:solidFill>
            </a:endParaRPr>
          </a:p>
        </p:txBody>
      </p:sp>
    </p:spTree>
    <p:extLst>
      <p:ext uri="{BB962C8B-B14F-4D97-AF65-F5344CB8AC3E}">
        <p14:creationId xmlns:p14="http://schemas.microsoft.com/office/powerpoint/2010/main" val="42946865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tel 1"/>
          <p:cNvSpPr>
            <a:spLocks noGrp="1"/>
          </p:cNvSpPr>
          <p:nvPr>
            <p:ph type="title"/>
          </p:nvPr>
        </p:nvSpPr>
        <p:spPr/>
        <p:txBody>
          <a:bodyPr>
            <a:normAutofit/>
          </a:bodyPr>
          <a:lstStyle/>
          <a:p>
            <a:r>
              <a:rPr lang="nb-NO" sz="2800" dirty="0">
                <a:latin typeface="Calibri" panose="020F0502020204030204" pitchFamily="34" charset="0"/>
                <a:cs typeface="Tahoma" charset="0"/>
              </a:rPr>
              <a:t>Samtykkeerklæringen</a:t>
            </a:r>
          </a:p>
        </p:txBody>
      </p:sp>
      <p:sp>
        <p:nvSpPr>
          <p:cNvPr id="3" name="Plassholder for innhold 2"/>
          <p:cNvSpPr>
            <a:spLocks noGrp="1"/>
          </p:cNvSpPr>
          <p:nvPr>
            <p:ph idx="1"/>
          </p:nvPr>
        </p:nvSpPr>
        <p:spPr/>
        <p:txBody>
          <a:bodyPr>
            <a:normAutofit fontScale="70000" lnSpcReduction="20000"/>
          </a:bodyPr>
          <a:lstStyle/>
          <a:p>
            <a:pPr marL="0" indent="0">
              <a:buNone/>
            </a:pPr>
            <a:r>
              <a:rPr lang="nb-NO" b="1" dirty="0">
                <a:solidFill>
                  <a:schemeClr val="tx1"/>
                </a:solidFill>
              </a:rPr>
              <a:t>Fyll ut og returner til barnehagen</a:t>
            </a:r>
            <a:endParaRPr lang="nb-NO" dirty="0">
              <a:solidFill>
                <a:schemeClr val="tx1"/>
              </a:solidFill>
            </a:endParaRPr>
          </a:p>
          <a:p>
            <a:pPr marL="0" indent="0">
              <a:buNone/>
            </a:pPr>
            <a:r>
              <a:rPr lang="nb-NO" dirty="0">
                <a:solidFill>
                  <a:schemeClr val="tx1"/>
                </a:solidFill>
              </a:rPr>
              <a:t> </a:t>
            </a:r>
          </a:p>
          <a:p>
            <a:pPr marL="0" indent="0">
              <a:buNone/>
            </a:pPr>
            <a:r>
              <a:rPr lang="nb-NO" dirty="0">
                <a:solidFill>
                  <a:schemeClr val="tx1"/>
                </a:solidFill>
              </a:rPr>
              <a:t>Jeg/vi samtykker i at vårt barn</a:t>
            </a:r>
            <a:r>
              <a:rPr lang="nb-NO" dirty="0" smtClean="0">
                <a:solidFill>
                  <a:schemeClr val="tx1"/>
                </a:solidFill>
              </a:rPr>
              <a:t>………………………………………………………….deltar </a:t>
            </a:r>
            <a:r>
              <a:rPr lang="nb-NO" dirty="0">
                <a:solidFill>
                  <a:schemeClr val="tx1"/>
                </a:solidFill>
              </a:rPr>
              <a:t>i spørreundersøkelsen og at pedagogisk leder svarer på spørsmål om barnet i en egen undersøkelse.</a:t>
            </a:r>
          </a:p>
          <a:p>
            <a:pPr marL="0" indent="0">
              <a:buNone/>
            </a:pPr>
            <a:r>
              <a:rPr lang="nb-NO" dirty="0">
                <a:solidFill>
                  <a:schemeClr val="tx1"/>
                </a:solidFill>
              </a:rPr>
              <a:t> </a:t>
            </a:r>
          </a:p>
          <a:p>
            <a:pPr marL="0" indent="0">
              <a:buNone/>
            </a:pPr>
            <a:r>
              <a:rPr lang="nb-NO" dirty="0">
                <a:solidFill>
                  <a:schemeClr val="tx1"/>
                </a:solidFill>
              </a:rPr>
              <a:t> </a:t>
            </a:r>
            <a:r>
              <a:rPr lang="nb-NO" dirty="0" smtClean="0">
                <a:solidFill>
                  <a:schemeClr val="tx1"/>
                </a:solidFill>
              </a:rPr>
              <a:t>Underskrift:__________________________________________</a:t>
            </a:r>
            <a:endParaRPr lang="nb-NO" dirty="0">
              <a:solidFill>
                <a:schemeClr val="tx1"/>
              </a:solidFill>
            </a:endParaRPr>
          </a:p>
          <a:p>
            <a:pPr marL="0" indent="0">
              <a:buNone/>
            </a:pPr>
            <a:r>
              <a:rPr lang="nb-NO" dirty="0">
                <a:latin typeface="Tahoma" charset="0"/>
                <a:cs typeface="Tahoma" charset="0"/>
              </a:rPr>
              <a:t> </a:t>
            </a:r>
          </a:p>
          <a:p>
            <a:pPr marL="0" indent="0"/>
            <a:endParaRPr lang="nb-NO" dirty="0">
              <a:latin typeface="Tahoma" charset="0"/>
              <a:cs typeface="Tahoma" charset="0"/>
            </a:endParaRPr>
          </a:p>
        </p:txBody>
      </p:sp>
      <p:sp>
        <p:nvSpPr>
          <p:cNvPr id="2355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rgbClr val="FFFFFF"/>
                </a:solidFill>
              </a:rPr>
              <a:t>www.sepu.no</a:t>
            </a:r>
          </a:p>
        </p:txBody>
      </p:sp>
    </p:spTree>
    <p:extLst>
      <p:ext uri="{BB962C8B-B14F-4D97-AF65-F5344CB8AC3E}">
        <p14:creationId xmlns:p14="http://schemas.microsoft.com/office/powerpoint/2010/main" val="3536410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tel 1"/>
          <p:cNvSpPr>
            <a:spLocks noGrp="1"/>
          </p:cNvSpPr>
          <p:nvPr>
            <p:ph type="title"/>
          </p:nvPr>
        </p:nvSpPr>
        <p:spPr/>
        <p:txBody>
          <a:bodyPr>
            <a:normAutofit/>
          </a:bodyPr>
          <a:lstStyle/>
          <a:p>
            <a:r>
              <a:rPr lang="nb-NO" sz="3200" dirty="0" smtClean="0">
                <a:latin typeface="Tahoma" charset="0"/>
                <a:cs typeface="Tahoma" charset="0"/>
              </a:rPr>
              <a:t>Forberedelser </a:t>
            </a:r>
            <a:r>
              <a:rPr lang="nb-NO" sz="3200" u="sng" dirty="0" smtClean="0">
                <a:latin typeface="Tahoma" charset="0"/>
                <a:cs typeface="Tahoma" charset="0"/>
              </a:rPr>
              <a:t>fra og med </a:t>
            </a:r>
            <a:r>
              <a:rPr lang="nb-NO" sz="3200" dirty="0" smtClean="0">
                <a:latin typeface="Tahoma" charset="0"/>
                <a:cs typeface="Tahoma" charset="0"/>
              </a:rPr>
              <a:t>den 16.10.17</a:t>
            </a:r>
            <a:br>
              <a:rPr lang="nb-NO" sz="3200" dirty="0" smtClean="0">
                <a:latin typeface="Tahoma" charset="0"/>
                <a:cs typeface="Tahoma" charset="0"/>
              </a:rPr>
            </a:br>
            <a:r>
              <a:rPr lang="nb-NO" sz="1800" b="1" dirty="0">
                <a:latin typeface="Calibri" panose="020F0502020204030204" pitchFamily="34" charset="0"/>
                <a:cs typeface="Tahoma" charset="0"/>
              </a:rPr>
              <a:t>Infoskriv: </a:t>
            </a:r>
            <a:r>
              <a:rPr lang="nb-NO" sz="1800" dirty="0"/>
              <a:t>Informasjon om </a:t>
            </a:r>
            <a:r>
              <a:rPr lang="nb-NO" sz="1800" dirty="0" smtClean="0"/>
              <a:t>spørreundersøkelsen. Til koordinator</a:t>
            </a:r>
            <a:endParaRPr lang="nb-NO" sz="1800" dirty="0">
              <a:latin typeface="Tahoma" charset="0"/>
              <a:cs typeface="Tahoma" charset="0"/>
            </a:endParaRPr>
          </a:p>
        </p:txBody>
      </p:sp>
      <p:sp>
        <p:nvSpPr>
          <p:cNvPr id="18435" name="Plassholder for innhold 2"/>
          <p:cNvSpPr>
            <a:spLocks noGrp="1"/>
          </p:cNvSpPr>
          <p:nvPr>
            <p:ph idx="1"/>
          </p:nvPr>
        </p:nvSpPr>
        <p:spPr>
          <a:xfrm>
            <a:off x="611560" y="1063228"/>
            <a:ext cx="8291264" cy="3882629"/>
          </a:xfrm>
        </p:spPr>
        <p:txBody>
          <a:bodyPr>
            <a:normAutofit fontScale="77500" lnSpcReduction="20000"/>
          </a:bodyPr>
          <a:lstStyle/>
          <a:p>
            <a:r>
              <a:rPr lang="nb-NO" dirty="0" smtClean="0">
                <a:latin typeface="Tahoma" charset="0"/>
                <a:cs typeface="Tahoma" charset="0"/>
              </a:rPr>
              <a:t>Hver barnehage </a:t>
            </a:r>
            <a:r>
              <a:rPr lang="nb-NO" dirty="0">
                <a:latin typeface="Tahoma" charset="0"/>
                <a:cs typeface="Tahoma" charset="0"/>
              </a:rPr>
              <a:t>må ha en person (</a:t>
            </a:r>
            <a:r>
              <a:rPr lang="nb-NO" dirty="0" smtClean="0">
                <a:latin typeface="Tahoma" charset="0"/>
                <a:cs typeface="Tahoma" charset="0"/>
              </a:rPr>
              <a:t>styrer/koordinator</a:t>
            </a:r>
            <a:r>
              <a:rPr lang="nb-NO" dirty="0">
                <a:latin typeface="Tahoma" charset="0"/>
                <a:cs typeface="Tahoma" charset="0"/>
              </a:rPr>
              <a:t>) </a:t>
            </a:r>
            <a:r>
              <a:rPr lang="nb-NO" dirty="0" smtClean="0">
                <a:latin typeface="Tahoma" charset="0"/>
                <a:cs typeface="Tahoma" charset="0"/>
              </a:rPr>
              <a:t>som </a:t>
            </a:r>
            <a:r>
              <a:rPr lang="nb-NO" dirty="0">
                <a:latin typeface="Tahoma" charset="0"/>
                <a:cs typeface="Tahoma" charset="0"/>
              </a:rPr>
              <a:t>administrerer arbeidet med </a:t>
            </a:r>
            <a:r>
              <a:rPr lang="nb-NO" dirty="0" smtClean="0">
                <a:latin typeface="Tahoma" charset="0"/>
                <a:cs typeface="Tahoma" charset="0"/>
              </a:rPr>
              <a:t>undersøkelsene. </a:t>
            </a:r>
            <a:endParaRPr lang="nb-NO" dirty="0">
              <a:latin typeface="Tahoma" charset="0"/>
              <a:cs typeface="Tahoma" charset="0"/>
            </a:endParaRPr>
          </a:p>
          <a:p>
            <a:r>
              <a:rPr lang="nb-NO" dirty="0">
                <a:latin typeface="Tahoma" charset="0"/>
                <a:cs typeface="Tahoma" charset="0"/>
              </a:rPr>
              <a:t>Den dagen undersøkelsen åpner (</a:t>
            </a:r>
            <a:r>
              <a:rPr lang="nb-NO" dirty="0" smtClean="0">
                <a:latin typeface="Tahoma" charset="0"/>
                <a:cs typeface="Tahoma" charset="0"/>
              </a:rPr>
              <a:t>16.10</a:t>
            </a:r>
            <a:r>
              <a:rPr lang="nb-NO" dirty="0">
                <a:latin typeface="Tahoma" charset="0"/>
                <a:cs typeface="Tahoma" charset="0"/>
              </a:rPr>
              <a:t>) vil </a:t>
            </a:r>
            <a:r>
              <a:rPr lang="nb-NO" dirty="0" smtClean="0">
                <a:latin typeface="Tahoma" charset="0"/>
                <a:cs typeface="Tahoma" charset="0"/>
              </a:rPr>
              <a:t>koordinator </a:t>
            </a:r>
            <a:r>
              <a:rPr lang="nb-NO" dirty="0">
                <a:latin typeface="Tahoma" charset="0"/>
                <a:cs typeface="Tahoma" charset="0"/>
              </a:rPr>
              <a:t>motta en e-post med lenke til en internettportal (bestillingsportal), samt brukernavn og passord til portalen.</a:t>
            </a:r>
          </a:p>
          <a:p>
            <a:r>
              <a:rPr lang="nb-NO" dirty="0">
                <a:latin typeface="Tahoma" charset="0"/>
                <a:cs typeface="Tahoma" charset="0"/>
              </a:rPr>
              <a:t>Her skal </a:t>
            </a:r>
            <a:r>
              <a:rPr lang="nb-NO" dirty="0" smtClean="0">
                <a:latin typeface="Tahoma" charset="0"/>
                <a:cs typeface="Tahoma" charset="0"/>
              </a:rPr>
              <a:t>koordinator </a:t>
            </a:r>
            <a:r>
              <a:rPr lang="nb-NO" dirty="0">
                <a:latin typeface="Tahoma" charset="0"/>
                <a:cs typeface="Tahoma" charset="0"/>
              </a:rPr>
              <a:t>opprette brukernavn (unik kode) til alle </a:t>
            </a:r>
            <a:r>
              <a:rPr lang="nb-NO" dirty="0" smtClean="0">
                <a:latin typeface="Tahoma" charset="0"/>
                <a:cs typeface="Tahoma" charset="0"/>
              </a:rPr>
              <a:t>informanter, barn, </a:t>
            </a:r>
            <a:r>
              <a:rPr lang="nb-NO" dirty="0" err="1" smtClean="0">
                <a:latin typeface="Tahoma" charset="0"/>
                <a:cs typeface="Tahoma" charset="0"/>
              </a:rPr>
              <a:t>ped.leder</a:t>
            </a:r>
            <a:r>
              <a:rPr lang="nb-NO" dirty="0" smtClean="0">
                <a:latin typeface="Tahoma" charset="0"/>
                <a:cs typeface="Tahoma" charset="0"/>
              </a:rPr>
              <a:t>, ansatte, foreldre og leder. </a:t>
            </a:r>
            <a:endParaRPr lang="nb-NO" dirty="0">
              <a:latin typeface="Tahoma" charset="0"/>
              <a:cs typeface="Tahoma" charset="0"/>
            </a:endParaRPr>
          </a:p>
          <a:p>
            <a:r>
              <a:rPr lang="nb-NO" dirty="0">
                <a:latin typeface="Tahoma" charset="0"/>
                <a:cs typeface="Tahoma" charset="0"/>
              </a:rPr>
              <a:t>Brukerveiledning for bruk av </a:t>
            </a:r>
            <a:r>
              <a:rPr lang="nb-NO" dirty="0" smtClean="0">
                <a:latin typeface="Tahoma" charset="0"/>
                <a:cs typeface="Tahoma" charset="0"/>
              </a:rPr>
              <a:t>administrasjonsportalen er tilgjengelig </a:t>
            </a:r>
            <a:r>
              <a:rPr lang="nb-NO" dirty="0">
                <a:latin typeface="Tahoma" charset="0"/>
                <a:cs typeface="Tahoma" charset="0"/>
              </a:rPr>
              <a:t>i selve </a:t>
            </a:r>
            <a:r>
              <a:rPr lang="nb-NO" dirty="0" smtClean="0">
                <a:latin typeface="Tahoma" charset="0"/>
                <a:cs typeface="Tahoma" charset="0"/>
              </a:rPr>
              <a:t>portalen</a:t>
            </a:r>
            <a:r>
              <a:rPr lang="nb-NO" dirty="0">
                <a:latin typeface="Tahoma" charset="0"/>
                <a:cs typeface="Tahoma" charset="0"/>
              </a:rPr>
              <a:t>. </a:t>
            </a:r>
          </a:p>
          <a:p>
            <a:endParaRPr lang="nb-NO" dirty="0">
              <a:latin typeface="Tahoma" charset="0"/>
              <a:cs typeface="Tahoma" charset="0"/>
            </a:endParaRPr>
          </a:p>
        </p:txBody>
      </p:sp>
      <p:sp>
        <p:nvSpPr>
          <p:cNvPr id="1843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410332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tel 1"/>
          <p:cNvSpPr>
            <a:spLocks noGrp="1"/>
          </p:cNvSpPr>
          <p:nvPr>
            <p:ph type="title"/>
          </p:nvPr>
        </p:nvSpPr>
        <p:spPr>
          <a:xfrm>
            <a:off x="457200" y="205978"/>
            <a:ext cx="8507288" cy="857250"/>
          </a:xfrm>
        </p:spPr>
        <p:txBody>
          <a:bodyPr>
            <a:noAutofit/>
          </a:bodyPr>
          <a:lstStyle/>
          <a:p>
            <a:pPr algn="l"/>
            <a:r>
              <a:rPr lang="nb-NO" sz="2400" dirty="0">
                <a:latin typeface="Tahoma" charset="0"/>
                <a:cs typeface="Tahoma" charset="0"/>
              </a:rPr>
              <a:t>Forberedelse </a:t>
            </a:r>
            <a:r>
              <a:rPr lang="nb-NO" sz="2400" dirty="0" smtClean="0">
                <a:latin typeface="Tahoma" charset="0"/>
                <a:cs typeface="Tahoma" charset="0"/>
              </a:rPr>
              <a:t>barn, pedagogisk leder og 4. – 5 åringsforeldre</a:t>
            </a:r>
            <a:r>
              <a:rPr lang="nb-NO" sz="3200" dirty="0" smtClean="0">
                <a:latin typeface="Tahoma" charset="0"/>
                <a:cs typeface="Tahoma" charset="0"/>
              </a:rPr>
              <a:t> </a:t>
            </a:r>
            <a:r>
              <a:rPr lang="nb-NO" sz="2400" dirty="0" smtClean="0">
                <a:latin typeface="Tahoma" charset="0"/>
                <a:cs typeface="Tahoma" charset="0"/>
              </a:rPr>
              <a:t>undersøkelser</a:t>
            </a:r>
            <a:endParaRPr lang="nb-NO" sz="3200" dirty="0">
              <a:latin typeface="Tahoma" charset="0"/>
              <a:cs typeface="Tahoma" charset="0"/>
            </a:endParaRPr>
          </a:p>
        </p:txBody>
      </p:sp>
      <p:sp>
        <p:nvSpPr>
          <p:cNvPr id="19459" name="Plassholder for innhold 2"/>
          <p:cNvSpPr>
            <a:spLocks noGrp="1"/>
          </p:cNvSpPr>
          <p:nvPr>
            <p:ph idx="1"/>
          </p:nvPr>
        </p:nvSpPr>
        <p:spPr/>
        <p:txBody>
          <a:bodyPr>
            <a:normAutofit fontScale="62500" lnSpcReduction="20000"/>
          </a:bodyPr>
          <a:lstStyle/>
          <a:p>
            <a:r>
              <a:rPr lang="nb-NO" dirty="0">
                <a:latin typeface="Tahoma" charset="0"/>
                <a:cs typeface="Tahoma" charset="0"/>
              </a:rPr>
              <a:t>K</a:t>
            </a:r>
            <a:r>
              <a:rPr lang="nb-NO" dirty="0" smtClean="0">
                <a:latin typeface="Tahoma" charset="0"/>
                <a:cs typeface="Tahoma" charset="0"/>
              </a:rPr>
              <a:t>oordinator </a:t>
            </a:r>
            <a:r>
              <a:rPr lang="nb-NO" dirty="0">
                <a:latin typeface="Tahoma" charset="0"/>
                <a:cs typeface="Tahoma" charset="0"/>
              </a:rPr>
              <a:t>skal logge seg inn i </a:t>
            </a:r>
            <a:r>
              <a:rPr lang="nb-NO" dirty="0" smtClean="0">
                <a:latin typeface="Tahoma" charset="0"/>
                <a:cs typeface="Tahoma" charset="0"/>
              </a:rPr>
              <a:t>administrasjonsportalen </a:t>
            </a:r>
            <a:r>
              <a:rPr lang="nb-NO" dirty="0">
                <a:latin typeface="Tahoma" charset="0"/>
                <a:cs typeface="Tahoma" charset="0"/>
              </a:rPr>
              <a:t>og registrere alle </a:t>
            </a:r>
            <a:r>
              <a:rPr lang="nb-NO" dirty="0" smtClean="0">
                <a:latin typeface="Tahoma" charset="0"/>
                <a:cs typeface="Tahoma" charset="0"/>
              </a:rPr>
              <a:t>4 og 5 åringer </a:t>
            </a:r>
            <a:r>
              <a:rPr lang="nb-NO" u="sng" dirty="0" smtClean="0">
                <a:latin typeface="Tahoma" charset="0"/>
                <a:cs typeface="Tahoma" charset="0"/>
              </a:rPr>
              <a:t>totalt</a:t>
            </a:r>
            <a:r>
              <a:rPr lang="nb-NO" dirty="0" smtClean="0">
                <a:latin typeface="Tahoma" charset="0"/>
                <a:cs typeface="Tahoma" charset="0"/>
              </a:rPr>
              <a:t> og deretter bestille brukernavn til det antall barn som har </a:t>
            </a:r>
            <a:r>
              <a:rPr lang="nb-NO" u="sng" dirty="0" smtClean="0">
                <a:latin typeface="Tahoma" charset="0"/>
                <a:cs typeface="Tahoma" charset="0"/>
              </a:rPr>
              <a:t>samtykke</a:t>
            </a:r>
            <a:r>
              <a:rPr lang="nb-NO" dirty="0" smtClean="0">
                <a:latin typeface="Tahoma" charset="0"/>
                <a:cs typeface="Tahoma" charset="0"/>
              </a:rPr>
              <a:t> om å kunne delta. </a:t>
            </a:r>
          </a:p>
          <a:p>
            <a:r>
              <a:rPr lang="nb-NO" dirty="0" smtClean="0">
                <a:latin typeface="Tahoma" charset="0"/>
                <a:cs typeface="Tahoma" charset="0"/>
              </a:rPr>
              <a:t>Når </a:t>
            </a:r>
            <a:r>
              <a:rPr lang="nb-NO" dirty="0">
                <a:latin typeface="Tahoma" charset="0"/>
                <a:cs typeface="Tahoma" charset="0"/>
              </a:rPr>
              <a:t>dette er registrert vil </a:t>
            </a:r>
            <a:r>
              <a:rPr lang="nb-NO" dirty="0" smtClean="0">
                <a:latin typeface="Tahoma" charset="0"/>
                <a:cs typeface="Tahoma" charset="0"/>
              </a:rPr>
              <a:t>koordinator </a:t>
            </a:r>
            <a:r>
              <a:rPr lang="nb-NO" dirty="0">
                <a:latin typeface="Tahoma" charset="0"/>
                <a:cs typeface="Tahoma" charset="0"/>
              </a:rPr>
              <a:t>få ut 3 </a:t>
            </a:r>
            <a:r>
              <a:rPr lang="nb-NO" dirty="0" smtClean="0">
                <a:latin typeface="Tahoma" charset="0"/>
                <a:cs typeface="Tahoma" charset="0"/>
              </a:rPr>
              <a:t>ark (flettebrev), </a:t>
            </a:r>
            <a:r>
              <a:rPr lang="nb-NO" dirty="0">
                <a:latin typeface="Tahoma" charset="0"/>
                <a:cs typeface="Tahoma" charset="0"/>
              </a:rPr>
              <a:t>ett med </a:t>
            </a:r>
            <a:r>
              <a:rPr lang="nb-NO" dirty="0" smtClean="0">
                <a:latin typeface="Tahoma" charset="0"/>
                <a:cs typeface="Tahoma" charset="0"/>
              </a:rPr>
              <a:t>barnets brukernavn </a:t>
            </a:r>
            <a:r>
              <a:rPr lang="nb-NO" dirty="0">
                <a:latin typeface="Tahoma" charset="0"/>
                <a:cs typeface="Tahoma" charset="0"/>
              </a:rPr>
              <a:t>(eks. </a:t>
            </a:r>
            <a:r>
              <a:rPr lang="nb-NO" b="1" dirty="0">
                <a:latin typeface="Tahoma" charset="0"/>
                <a:cs typeface="Tahoma" charset="0"/>
              </a:rPr>
              <a:t>B</a:t>
            </a:r>
            <a:r>
              <a:rPr lang="nb-NO" dirty="0" smtClean="0">
                <a:latin typeface="Tahoma" charset="0"/>
                <a:cs typeface="Tahoma" charset="0"/>
              </a:rPr>
              <a:t>12345</a:t>
            </a:r>
            <a:r>
              <a:rPr lang="nb-NO" dirty="0">
                <a:latin typeface="Tahoma" charset="0"/>
                <a:cs typeface="Tahoma" charset="0"/>
              </a:rPr>
              <a:t>) et </a:t>
            </a:r>
            <a:r>
              <a:rPr lang="nb-NO" dirty="0" smtClean="0">
                <a:latin typeface="Tahoma" charset="0"/>
                <a:cs typeface="Tahoma" charset="0"/>
              </a:rPr>
              <a:t>pedagogiskleder brukernavn (</a:t>
            </a:r>
            <a:r>
              <a:rPr lang="nb-NO" b="1" dirty="0">
                <a:latin typeface="Tahoma" charset="0"/>
                <a:cs typeface="Tahoma" charset="0"/>
              </a:rPr>
              <a:t>P</a:t>
            </a:r>
            <a:r>
              <a:rPr lang="nb-NO" dirty="0" smtClean="0">
                <a:latin typeface="Tahoma" charset="0"/>
                <a:cs typeface="Tahoma" charset="0"/>
              </a:rPr>
              <a:t>12345</a:t>
            </a:r>
            <a:r>
              <a:rPr lang="nb-NO" dirty="0">
                <a:latin typeface="Tahoma" charset="0"/>
                <a:cs typeface="Tahoma" charset="0"/>
              </a:rPr>
              <a:t>) og et foreldrebrukernavn (</a:t>
            </a:r>
            <a:r>
              <a:rPr lang="nb-NO" b="1" dirty="0">
                <a:latin typeface="Tahoma" charset="0"/>
                <a:cs typeface="Tahoma" charset="0"/>
              </a:rPr>
              <a:t>F</a:t>
            </a:r>
            <a:r>
              <a:rPr lang="nb-NO" dirty="0">
                <a:latin typeface="Tahoma" charset="0"/>
                <a:cs typeface="Tahoma" charset="0"/>
              </a:rPr>
              <a:t>12345</a:t>
            </a:r>
            <a:r>
              <a:rPr lang="nb-NO" dirty="0" smtClean="0">
                <a:latin typeface="Tahoma" charset="0"/>
                <a:cs typeface="Tahoma" charset="0"/>
              </a:rPr>
              <a:t>).</a:t>
            </a:r>
          </a:p>
          <a:p>
            <a:r>
              <a:rPr lang="nb-NO" dirty="0" smtClean="0">
                <a:latin typeface="Tahoma" charset="0"/>
                <a:cs typeface="Tahoma" charset="0"/>
              </a:rPr>
              <a:t>Flettebrevene skal deles ut til den enkelte informant når den skal gjennomføre undersøkelsen, her står link til hvor de skal gjennomføre undersøkelsen og deres brukernavn.</a:t>
            </a:r>
            <a:endParaRPr lang="nb-NO" dirty="0">
              <a:latin typeface="Tahoma" charset="0"/>
              <a:cs typeface="Tahoma" charset="0"/>
            </a:endParaRPr>
          </a:p>
          <a:p>
            <a:r>
              <a:rPr lang="nb-NO" dirty="0">
                <a:latin typeface="Tahoma" charset="0"/>
                <a:cs typeface="Tahoma" charset="0"/>
              </a:rPr>
              <a:t>L</a:t>
            </a:r>
            <a:r>
              <a:rPr lang="nb-NO" dirty="0" smtClean="0">
                <a:latin typeface="Tahoma" charset="0"/>
                <a:cs typeface="Tahoma" charset="0"/>
              </a:rPr>
              <a:t>agre </a:t>
            </a:r>
            <a:r>
              <a:rPr lang="nb-NO" dirty="0" err="1">
                <a:latin typeface="Tahoma" charset="0"/>
                <a:cs typeface="Tahoma" charset="0"/>
              </a:rPr>
              <a:t>E</a:t>
            </a:r>
            <a:r>
              <a:rPr lang="nb-NO" dirty="0" err="1" smtClean="0">
                <a:latin typeface="Tahoma" charset="0"/>
                <a:cs typeface="Tahoma" charset="0"/>
              </a:rPr>
              <a:t>xcellisten</a:t>
            </a:r>
            <a:r>
              <a:rPr lang="nb-NO" dirty="0" smtClean="0">
                <a:latin typeface="Tahoma" charset="0"/>
                <a:cs typeface="Tahoma" charset="0"/>
              </a:rPr>
              <a:t> </a:t>
            </a:r>
            <a:r>
              <a:rPr lang="nb-NO" dirty="0">
                <a:latin typeface="Tahoma" charset="0"/>
                <a:cs typeface="Tahoma" charset="0"/>
              </a:rPr>
              <a:t>med full </a:t>
            </a:r>
            <a:r>
              <a:rPr lang="nb-NO" dirty="0" smtClean="0">
                <a:latin typeface="Tahoma" charset="0"/>
                <a:cs typeface="Tahoma" charset="0"/>
              </a:rPr>
              <a:t>oversikt over alle brukernavnene og sett deretter inn navnet på barnet, </a:t>
            </a:r>
            <a:r>
              <a:rPr lang="nb-NO" dirty="0" err="1" smtClean="0">
                <a:latin typeface="Tahoma" charset="0"/>
                <a:cs typeface="Tahoma" charset="0"/>
              </a:rPr>
              <a:t>ped</a:t>
            </a:r>
            <a:r>
              <a:rPr lang="nb-NO" dirty="0" smtClean="0">
                <a:latin typeface="Tahoma" charset="0"/>
                <a:cs typeface="Tahoma" charset="0"/>
              </a:rPr>
              <a:t> leder og foreldre i egne kolonner.</a:t>
            </a:r>
            <a:endParaRPr lang="nb-NO" dirty="0">
              <a:latin typeface="Tahoma" charset="0"/>
              <a:cs typeface="Tahoma" charset="0"/>
            </a:endParaRPr>
          </a:p>
          <a:p>
            <a:endParaRPr lang="nb-NO" dirty="0">
              <a:latin typeface="Tahoma" charset="0"/>
              <a:cs typeface="Tahoma" charset="0"/>
            </a:endParaRPr>
          </a:p>
        </p:txBody>
      </p:sp>
      <p:sp>
        <p:nvSpPr>
          <p:cNvPr id="19460"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13213095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tel 1"/>
          <p:cNvSpPr>
            <a:spLocks noGrp="1"/>
          </p:cNvSpPr>
          <p:nvPr>
            <p:ph type="title"/>
          </p:nvPr>
        </p:nvSpPr>
        <p:spPr/>
        <p:txBody>
          <a:bodyPr/>
          <a:lstStyle/>
          <a:p>
            <a:r>
              <a:rPr lang="nb-NO">
                <a:latin typeface="Tahoma" charset="0"/>
                <a:cs typeface="Tahoma" charset="0"/>
              </a:rPr>
              <a:t>Excellisten</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53616267"/>
              </p:ext>
            </p:extLst>
          </p:nvPr>
        </p:nvGraphicFramePr>
        <p:xfrm>
          <a:off x="1412081" y="1201342"/>
          <a:ext cx="6445366" cy="685800"/>
        </p:xfrm>
        <a:graphic>
          <a:graphicData uri="http://schemas.openxmlformats.org/drawingml/2006/table">
            <a:tbl>
              <a:tblPr/>
              <a:tblGrid>
                <a:gridCol w="783655"/>
                <a:gridCol w="1008112"/>
                <a:gridCol w="1152128"/>
                <a:gridCol w="1080120"/>
                <a:gridCol w="1008112"/>
                <a:gridCol w="1413239"/>
              </a:tblGrid>
              <a:tr h="388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Elevens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Elev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smtClean="0">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smtClean="0">
                          <a:ln>
                            <a:noFill/>
                          </a:ln>
                          <a:solidFill>
                            <a:srgbClr val="FFFFFF"/>
                          </a:solidFill>
                          <a:effectLst/>
                          <a:latin typeface="Tahoma" charset="0"/>
                          <a:ea typeface="ＭＳ Ｐゴシック" charset="0"/>
                          <a:cs typeface="Tahoma" charset="0"/>
                        </a:rPr>
                        <a:t> leders </a:t>
                      </a:r>
                      <a:r>
                        <a:rPr kumimoji="0" lang="nb-NO" sz="1100" b="1" i="0" u="none" strike="noStrike" cap="none" normalizeH="0" baseline="0" dirty="0">
                          <a:ln>
                            <a:noFill/>
                          </a:ln>
                          <a:solidFill>
                            <a:srgbClr val="FFFFFF"/>
                          </a:solidFill>
                          <a:effectLst/>
                          <a:latin typeface="Tahoma" charset="0"/>
                          <a:ea typeface="ＭＳ Ｐゴシック" charset="0"/>
                          <a:cs typeface="Tahoma" charset="0"/>
                        </a:rPr>
                        <a:t>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err="1" smtClean="0">
                          <a:ln>
                            <a:noFill/>
                          </a:ln>
                          <a:solidFill>
                            <a:srgbClr val="FFFFFF"/>
                          </a:solidFill>
                          <a:effectLst/>
                          <a:latin typeface="Tahoma" charset="0"/>
                          <a:ea typeface="ＭＳ Ｐゴシック" charset="0"/>
                          <a:cs typeface="Tahoma" charset="0"/>
                        </a:rPr>
                        <a:t>Ped</a:t>
                      </a:r>
                      <a:r>
                        <a:rPr kumimoji="0" lang="nb-NO" sz="1100" b="1" i="0" u="none" strike="noStrike" cap="none" normalizeH="0" baseline="0" dirty="0" smtClean="0">
                          <a:ln>
                            <a:noFill/>
                          </a:ln>
                          <a:solidFill>
                            <a:srgbClr val="FFFFFF"/>
                          </a:solidFill>
                          <a:effectLst/>
                          <a:latin typeface="Tahoma" charset="0"/>
                          <a:ea typeface="ＭＳ Ｐゴシック" charset="0"/>
                          <a:cs typeface="Tahoma" charset="0"/>
                        </a:rPr>
                        <a:t> leders brukernavn</a:t>
                      </a:r>
                      <a:endParaRPr kumimoji="0" lang="nb-NO" sz="1100" b="1" i="0" u="none" strike="noStrike" cap="none" normalizeH="0" baseline="0" dirty="0">
                        <a:ln>
                          <a:noFill/>
                        </a:ln>
                        <a:solidFill>
                          <a:srgbClr val="FFFFFF"/>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a:ln>
                            <a:noFill/>
                          </a:ln>
                          <a:solidFill>
                            <a:srgbClr val="FFFFFF"/>
                          </a:solidFill>
                          <a:effectLst/>
                          <a:latin typeface="Tahoma" charset="0"/>
                          <a:ea typeface="ＭＳ Ｐゴシック" charset="0"/>
                          <a:cs typeface="Tahoma" charset="0"/>
                        </a:rPr>
                        <a:t>Foreldres brukernavn</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86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Ole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E12345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smtClean="0">
                          <a:ln>
                            <a:noFill/>
                          </a:ln>
                          <a:solidFill>
                            <a:srgbClr val="000000"/>
                          </a:solidFill>
                          <a:effectLst/>
                          <a:latin typeface="Tahoma" charset="0"/>
                          <a:ea typeface="ＭＳ Ｐゴシック" charset="0"/>
                          <a:cs typeface="Tahoma" charset="0"/>
                        </a:rPr>
                        <a:t>Lise Olsen</a:t>
                      </a:r>
                      <a:endParaRPr kumimoji="0" lang="nb-NO" sz="1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P</a:t>
                      </a:r>
                      <a:r>
                        <a:rPr kumimoji="0" lang="nb-NO" sz="1400" b="0" i="0" u="none" strike="noStrike" cap="none" normalizeH="0" baseline="0" dirty="0" smtClean="0">
                          <a:ln>
                            <a:noFill/>
                          </a:ln>
                          <a:solidFill>
                            <a:srgbClr val="000000"/>
                          </a:solidFill>
                          <a:effectLst/>
                          <a:latin typeface="Tahoma" charset="0"/>
                          <a:ea typeface="ＭＳ Ｐゴシック" charset="0"/>
                          <a:cs typeface="Tahoma" charset="0"/>
                        </a:rPr>
                        <a:t>12345</a:t>
                      </a:r>
                      <a:endParaRPr kumimoji="0" lang="nb-NO" sz="1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a:ln>
                            <a:noFill/>
                          </a:ln>
                          <a:solidFill>
                            <a:srgbClr val="000000"/>
                          </a:solidFill>
                          <a:effectLst/>
                          <a:latin typeface="Tahoma" charset="0"/>
                          <a:ea typeface="ＭＳ Ｐゴシック" charset="0"/>
                          <a:cs typeface="Tahoma" charset="0"/>
                        </a:rPr>
                        <a:t>Kari Thu</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400" b="0" i="0" u="none" strike="noStrike" cap="none" normalizeH="0" baseline="0" dirty="0">
                          <a:ln>
                            <a:noFill/>
                          </a:ln>
                          <a:solidFill>
                            <a:srgbClr val="000000"/>
                          </a:solidFill>
                          <a:effectLst/>
                          <a:latin typeface="Tahoma" charset="0"/>
                          <a:ea typeface="ＭＳ Ｐゴシック" charset="0"/>
                          <a:cs typeface="Tahoma" charset="0"/>
                        </a:rPr>
                        <a:t>F12345</a:t>
                      </a:r>
                    </a:p>
                  </a:txBody>
                  <a:tcPr marL="68580" marR="68580" marT="34290" marB="3429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bl>
          </a:graphicData>
        </a:graphic>
      </p:graphicFrame>
      <p:sp>
        <p:nvSpPr>
          <p:cNvPr id="20506"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
        <p:nvSpPr>
          <p:cNvPr id="20507" name="TekstSylinder 5"/>
          <p:cNvSpPr txBox="1">
            <a:spLocks noChangeArrowheads="1"/>
          </p:cNvSpPr>
          <p:nvPr/>
        </p:nvSpPr>
        <p:spPr bwMode="auto">
          <a:xfrm>
            <a:off x="1639491" y="2277667"/>
            <a:ext cx="5699522" cy="1338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100">
                <a:solidFill>
                  <a:schemeClr val="bg2"/>
                </a:solidFill>
                <a:latin typeface="Tahoma" charset="0"/>
                <a:ea typeface="ＭＳ Ｐゴシック" charset="0"/>
                <a:cs typeface="Tahoma" charset="0"/>
              </a:defRPr>
            </a:lvl1pPr>
            <a:lvl2pPr>
              <a:defRPr sz="2800">
                <a:solidFill>
                  <a:schemeClr val="bg2"/>
                </a:solidFill>
                <a:latin typeface="Tahoma" charset="0"/>
                <a:ea typeface="Tahoma" charset="0"/>
                <a:cs typeface="Tahoma" charset="0"/>
              </a:defRPr>
            </a:lvl2pPr>
            <a:lvl3pPr>
              <a:defRPr sz="1400">
                <a:solidFill>
                  <a:schemeClr val="bg2"/>
                </a:solidFill>
                <a:latin typeface="Tahoma" charset="0"/>
                <a:ea typeface="Tahoma" charset="0"/>
                <a:cs typeface="Tahoma" charset="0"/>
              </a:defRPr>
            </a:lvl3pPr>
            <a:lvl4pPr>
              <a:defRPr sz="1400">
                <a:solidFill>
                  <a:schemeClr val="bg2"/>
                </a:solidFill>
                <a:latin typeface="Tahoma" charset="0"/>
                <a:ea typeface="Tahoma" charset="0"/>
                <a:cs typeface="Tahoma" charset="0"/>
              </a:defRPr>
            </a:lvl4pPr>
            <a:lvl5pPr>
              <a:defRPr sz="1400">
                <a:solidFill>
                  <a:schemeClr val="bg2"/>
                </a:solidFill>
                <a:latin typeface="Tahoma" charset="0"/>
                <a:ea typeface="Tahoma" charset="0"/>
                <a:cs typeface="Tahoma" charset="0"/>
              </a:defRPr>
            </a:lvl5pPr>
            <a:lvl6pPr eaLnBrk="0" hangingPunct="0">
              <a:buFont typeface="Tahoma" charset="0"/>
              <a:defRPr sz="1400">
                <a:solidFill>
                  <a:schemeClr val="bg2"/>
                </a:solidFill>
                <a:latin typeface="Tahoma" charset="0"/>
                <a:ea typeface="Tahoma" charset="0"/>
                <a:cs typeface="Tahoma" charset="0"/>
              </a:defRPr>
            </a:lvl6pPr>
            <a:lvl7pPr eaLnBrk="0" hangingPunct="0">
              <a:buFont typeface="Tahoma" charset="0"/>
              <a:defRPr sz="1400">
                <a:solidFill>
                  <a:schemeClr val="bg2"/>
                </a:solidFill>
                <a:latin typeface="Tahoma" charset="0"/>
                <a:ea typeface="Tahoma" charset="0"/>
                <a:cs typeface="Tahoma" charset="0"/>
              </a:defRPr>
            </a:lvl7pPr>
            <a:lvl8pPr eaLnBrk="0" hangingPunct="0">
              <a:buFont typeface="Tahoma" charset="0"/>
              <a:defRPr sz="1400">
                <a:solidFill>
                  <a:schemeClr val="bg2"/>
                </a:solidFill>
                <a:latin typeface="Tahoma" charset="0"/>
                <a:ea typeface="Tahoma" charset="0"/>
                <a:cs typeface="Tahoma" charset="0"/>
              </a:defRPr>
            </a:lvl8pPr>
            <a:lvl9pPr eaLnBrk="0" hangingPunct="0">
              <a:buFont typeface="Tahoma" charset="0"/>
              <a:defRPr sz="1400">
                <a:solidFill>
                  <a:schemeClr val="bg2"/>
                </a:solidFill>
                <a:latin typeface="Tahoma" charset="0"/>
                <a:ea typeface="Tahoma" charset="0"/>
                <a:cs typeface="Tahoma" charset="0"/>
              </a:defRPr>
            </a:lvl9pPr>
          </a:lstStyle>
          <a:p>
            <a:pPr marL="285750" indent="-285750" eaLnBrk="1" hangingPunct="1">
              <a:buFont typeface="Arial" panose="020B0604020202020204" pitchFamily="34" charset="0"/>
              <a:buChar char="•"/>
            </a:pPr>
            <a:r>
              <a:rPr lang="nb-NO" sz="1350" dirty="0">
                <a:solidFill>
                  <a:schemeClr val="tx1"/>
                </a:solidFill>
              </a:rPr>
              <a:t>Det er viktig at informasjonen med navn og brukernavn </a:t>
            </a:r>
            <a:r>
              <a:rPr lang="nb-NO" sz="1350" dirty="0" smtClean="0">
                <a:solidFill>
                  <a:schemeClr val="tx1"/>
                </a:solidFill>
              </a:rPr>
              <a:t>(</a:t>
            </a:r>
            <a:r>
              <a:rPr lang="nb-NO" sz="1350" dirty="0" err="1" smtClean="0">
                <a:solidFill>
                  <a:schemeClr val="tx1"/>
                </a:solidFill>
              </a:rPr>
              <a:t>Excellisten</a:t>
            </a:r>
            <a:r>
              <a:rPr lang="nb-NO" sz="1350" dirty="0" smtClean="0">
                <a:solidFill>
                  <a:schemeClr val="tx1"/>
                </a:solidFill>
              </a:rPr>
              <a:t>) oppbevares i barnehagen på et sikkert sted, fordi informantene kan </a:t>
            </a:r>
            <a:r>
              <a:rPr lang="nb-NO" sz="1350" dirty="0">
                <a:solidFill>
                  <a:schemeClr val="tx1"/>
                </a:solidFill>
              </a:rPr>
              <a:t>trekke seg underveis og da må data slettes</a:t>
            </a:r>
            <a:r>
              <a:rPr lang="nb-NO" sz="1350" dirty="0" smtClean="0">
                <a:solidFill>
                  <a:schemeClr val="tx1"/>
                </a:solidFill>
              </a:rPr>
              <a:t>.</a:t>
            </a:r>
          </a:p>
          <a:p>
            <a:pPr marL="285750" indent="-285750" eaLnBrk="1" hangingPunct="1">
              <a:buFont typeface="Arial" panose="020B0604020202020204" pitchFamily="34" charset="0"/>
              <a:buChar char="•"/>
            </a:pPr>
            <a:r>
              <a:rPr lang="nb-NO" sz="1350" dirty="0" smtClean="0">
                <a:solidFill>
                  <a:schemeClr val="tx1"/>
                </a:solidFill>
              </a:rPr>
              <a:t>Det betyr at denne </a:t>
            </a:r>
            <a:r>
              <a:rPr lang="nb-NO" sz="1350" dirty="0" err="1" smtClean="0">
                <a:solidFill>
                  <a:schemeClr val="tx1"/>
                </a:solidFill>
              </a:rPr>
              <a:t>Excellisten</a:t>
            </a:r>
            <a:r>
              <a:rPr lang="nb-NO" sz="1350" dirty="0" smtClean="0">
                <a:solidFill>
                  <a:schemeClr val="tx1"/>
                </a:solidFill>
              </a:rPr>
              <a:t> må oppbevares helt fram til 2021. </a:t>
            </a:r>
          </a:p>
          <a:p>
            <a:pPr eaLnBrk="1" hangingPunct="1"/>
            <a:endParaRPr lang="nb-NO" sz="1350" dirty="0">
              <a:solidFill>
                <a:schemeClr val="tx1"/>
              </a:solidFill>
            </a:endParaRPr>
          </a:p>
          <a:p>
            <a:pPr eaLnBrk="1" hangingPunct="1"/>
            <a:endParaRPr lang="nb-NO" sz="1350" dirty="0">
              <a:solidFill>
                <a:schemeClr val="tx1"/>
              </a:solidFill>
            </a:endParaRPr>
          </a:p>
        </p:txBody>
      </p:sp>
    </p:spTree>
    <p:extLst>
      <p:ext uri="{BB962C8B-B14F-4D97-AF65-F5344CB8AC3E}">
        <p14:creationId xmlns:p14="http://schemas.microsoft.com/office/powerpoint/2010/main" val="21606055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1"/>
          <p:cNvSpPr>
            <a:spLocks noGrp="1"/>
          </p:cNvSpPr>
          <p:nvPr>
            <p:ph type="title"/>
          </p:nvPr>
        </p:nvSpPr>
        <p:spPr/>
        <p:txBody>
          <a:bodyPr>
            <a:normAutofit/>
          </a:bodyPr>
          <a:lstStyle/>
          <a:p>
            <a:r>
              <a:rPr lang="nb-NO" sz="3200" dirty="0" smtClean="0">
                <a:latin typeface="Tahoma" charset="0"/>
                <a:cs typeface="Tahoma" charset="0"/>
              </a:rPr>
              <a:t>Forberedelse forts…</a:t>
            </a:r>
            <a:endParaRPr lang="nb-NO" sz="3200" dirty="0">
              <a:latin typeface="Tahoma" charset="0"/>
              <a:cs typeface="Tahoma" charset="0"/>
            </a:endParaRPr>
          </a:p>
        </p:txBody>
      </p:sp>
      <p:sp>
        <p:nvSpPr>
          <p:cNvPr id="21507" name="Plassholder for innhold 2"/>
          <p:cNvSpPr>
            <a:spLocks noGrp="1"/>
          </p:cNvSpPr>
          <p:nvPr>
            <p:ph idx="1"/>
          </p:nvPr>
        </p:nvSpPr>
        <p:spPr/>
        <p:txBody>
          <a:bodyPr>
            <a:normAutofit fontScale="70000" lnSpcReduction="20000"/>
          </a:bodyPr>
          <a:lstStyle/>
          <a:p>
            <a:r>
              <a:rPr lang="nb-NO" dirty="0">
                <a:latin typeface="Tahoma" charset="0"/>
                <a:cs typeface="Tahoma" charset="0"/>
              </a:rPr>
              <a:t>K</a:t>
            </a:r>
            <a:r>
              <a:rPr lang="nb-NO" dirty="0" smtClean="0">
                <a:latin typeface="Tahoma" charset="0"/>
                <a:cs typeface="Tahoma" charset="0"/>
              </a:rPr>
              <a:t>oordinator </a:t>
            </a:r>
            <a:r>
              <a:rPr lang="nb-NO" dirty="0">
                <a:latin typeface="Tahoma" charset="0"/>
                <a:cs typeface="Tahoma" charset="0"/>
              </a:rPr>
              <a:t>logger seg inn i </a:t>
            </a:r>
            <a:r>
              <a:rPr lang="nb-NO" dirty="0" smtClean="0">
                <a:latin typeface="Tahoma" charset="0"/>
                <a:cs typeface="Tahoma" charset="0"/>
              </a:rPr>
              <a:t>administrasjonsportalen </a:t>
            </a:r>
            <a:r>
              <a:rPr lang="nb-NO" dirty="0">
                <a:latin typeface="Tahoma" charset="0"/>
                <a:cs typeface="Tahoma" charset="0"/>
              </a:rPr>
              <a:t>og registrere det antall </a:t>
            </a:r>
            <a:r>
              <a:rPr lang="nb-NO" u="sng" dirty="0" smtClean="0">
                <a:latin typeface="Tahoma" charset="0"/>
                <a:cs typeface="Tahoma" charset="0"/>
              </a:rPr>
              <a:t>ansatte</a:t>
            </a:r>
            <a:r>
              <a:rPr lang="nb-NO" dirty="0" smtClean="0">
                <a:latin typeface="Tahoma" charset="0"/>
                <a:cs typeface="Tahoma" charset="0"/>
              </a:rPr>
              <a:t>, </a:t>
            </a:r>
            <a:r>
              <a:rPr lang="nb-NO" u="sng" dirty="0" smtClean="0">
                <a:latin typeface="Tahoma" charset="0"/>
                <a:cs typeface="Tahoma" charset="0"/>
              </a:rPr>
              <a:t>ledere</a:t>
            </a:r>
            <a:r>
              <a:rPr lang="nb-NO" dirty="0" smtClean="0">
                <a:latin typeface="Tahoma" charset="0"/>
                <a:cs typeface="Tahoma" charset="0"/>
              </a:rPr>
              <a:t> og </a:t>
            </a:r>
            <a:r>
              <a:rPr lang="nb-NO" u="sng" dirty="0" smtClean="0">
                <a:latin typeface="Tahoma" charset="0"/>
                <a:cs typeface="Tahoma" charset="0"/>
              </a:rPr>
              <a:t>foreldre</a:t>
            </a:r>
            <a:r>
              <a:rPr lang="nb-NO" dirty="0" smtClean="0">
                <a:latin typeface="Tahoma" charset="0"/>
                <a:cs typeface="Tahoma" charset="0"/>
              </a:rPr>
              <a:t> til 1.- 2.- og 3 åringer på </a:t>
            </a:r>
            <a:r>
              <a:rPr lang="nb-NO" dirty="0">
                <a:latin typeface="Tahoma" charset="0"/>
                <a:cs typeface="Tahoma" charset="0"/>
              </a:rPr>
              <a:t>samme </a:t>
            </a:r>
            <a:r>
              <a:rPr lang="nb-NO" dirty="0" smtClean="0">
                <a:latin typeface="Tahoma" charset="0"/>
                <a:cs typeface="Tahoma" charset="0"/>
              </a:rPr>
              <a:t>måte, </a:t>
            </a:r>
            <a:r>
              <a:rPr lang="nb-NO" dirty="0">
                <a:latin typeface="Tahoma" charset="0"/>
                <a:cs typeface="Tahoma" charset="0"/>
              </a:rPr>
              <a:t>men får ut her ett </a:t>
            </a:r>
            <a:r>
              <a:rPr lang="nb-NO" dirty="0" smtClean="0">
                <a:latin typeface="Tahoma" charset="0"/>
                <a:cs typeface="Tahoma" charset="0"/>
              </a:rPr>
              <a:t>flettebrev </a:t>
            </a:r>
            <a:r>
              <a:rPr lang="nb-NO" dirty="0">
                <a:latin typeface="Tahoma" charset="0"/>
                <a:cs typeface="Tahoma" charset="0"/>
              </a:rPr>
              <a:t>pr informant. </a:t>
            </a:r>
          </a:p>
          <a:p>
            <a:r>
              <a:rPr lang="nb-NO" dirty="0" smtClean="0">
                <a:latin typeface="Tahoma" charset="0"/>
                <a:cs typeface="Tahoma" charset="0"/>
              </a:rPr>
              <a:t>Deretter kobles </a:t>
            </a:r>
            <a:r>
              <a:rPr lang="nb-NO" dirty="0">
                <a:latin typeface="Tahoma" charset="0"/>
                <a:cs typeface="Tahoma" charset="0"/>
              </a:rPr>
              <a:t>navn og brukernavn til alle informanter </a:t>
            </a:r>
            <a:r>
              <a:rPr lang="nb-NO" dirty="0" smtClean="0">
                <a:latin typeface="Tahoma" charset="0"/>
                <a:cs typeface="Tahoma" charset="0"/>
              </a:rPr>
              <a:t>i </a:t>
            </a:r>
            <a:r>
              <a:rPr lang="nb-NO" dirty="0" err="1" smtClean="0">
                <a:latin typeface="Tahoma" charset="0"/>
                <a:cs typeface="Tahoma" charset="0"/>
              </a:rPr>
              <a:t>excel</a:t>
            </a:r>
            <a:r>
              <a:rPr lang="nb-NO" dirty="0" smtClean="0">
                <a:latin typeface="Tahoma" charset="0"/>
                <a:cs typeface="Tahoma" charset="0"/>
              </a:rPr>
              <a:t> listen og lagres på et sikkert sted. Også her må vi ha tilgang dersom noen trekker seg underveis. </a:t>
            </a:r>
          </a:p>
          <a:p>
            <a:r>
              <a:rPr lang="nb-NO" dirty="0" smtClean="0">
                <a:latin typeface="Tahoma" charset="0"/>
                <a:cs typeface="Tahoma" charset="0"/>
              </a:rPr>
              <a:t>I de </a:t>
            </a:r>
            <a:r>
              <a:rPr lang="nb-NO" dirty="0">
                <a:latin typeface="Tahoma" charset="0"/>
                <a:cs typeface="Tahoma" charset="0"/>
              </a:rPr>
              <a:t>neste to </a:t>
            </a:r>
            <a:r>
              <a:rPr lang="nb-NO" dirty="0" smtClean="0">
                <a:latin typeface="Tahoma" charset="0"/>
                <a:cs typeface="Tahoma" charset="0"/>
              </a:rPr>
              <a:t>spørreundersøkelsene skal ansatte, ledere og delvis noen foreldre kunne bruke samme brukernavn. </a:t>
            </a:r>
          </a:p>
          <a:p>
            <a:r>
              <a:rPr lang="nb-NO" dirty="0" smtClean="0">
                <a:latin typeface="Tahoma" charset="0"/>
                <a:cs typeface="Tahoma" charset="0"/>
              </a:rPr>
              <a:t>Spørreskjema: foreldre kan se spørsmål til barn og </a:t>
            </a:r>
            <a:r>
              <a:rPr lang="nb-NO" dirty="0" err="1" smtClean="0">
                <a:latin typeface="Tahoma" charset="0"/>
                <a:cs typeface="Tahoma" charset="0"/>
              </a:rPr>
              <a:t>pedleder</a:t>
            </a:r>
            <a:endParaRPr lang="nb-NO" dirty="0">
              <a:latin typeface="Tahoma" charset="0"/>
              <a:cs typeface="Tahoma" charset="0"/>
            </a:endParaRPr>
          </a:p>
          <a:p>
            <a:endParaRPr lang="nb-NO" dirty="0">
              <a:latin typeface="Tahoma" charset="0"/>
              <a:cs typeface="Tahoma" charset="0"/>
            </a:endParaRPr>
          </a:p>
        </p:txBody>
      </p:sp>
      <p:sp>
        <p:nvSpPr>
          <p:cNvPr id="21508" name="Plassholder for bunntekst 3"/>
          <p:cNvSpPr>
            <a:spLocks noGrp="1"/>
          </p:cNvSpPr>
          <p:nvPr>
            <p:ph type="ftr" sz="quarter" idx="4294967295"/>
          </p:nvPr>
        </p:nvSpPr>
        <p:spPr>
          <a:xfrm>
            <a:off x="1412082" y="4782741"/>
            <a:ext cx="4156472" cy="198834"/>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575">
                <a:solidFill>
                  <a:schemeClr val="bg2"/>
                </a:solidFill>
                <a:latin typeface="Tahoma" charset="0"/>
                <a:ea typeface="ＭＳ Ｐゴシック" charset="0"/>
                <a:cs typeface="Tahoma" charset="0"/>
              </a:defRPr>
            </a:lvl1pPr>
            <a:lvl2pPr>
              <a:defRPr sz="2100">
                <a:solidFill>
                  <a:schemeClr val="bg2"/>
                </a:solidFill>
                <a:latin typeface="Tahoma" charset="0"/>
                <a:ea typeface="Tahoma" charset="0"/>
                <a:cs typeface="Tahoma" charset="0"/>
              </a:defRPr>
            </a:lvl2pPr>
            <a:lvl3pPr>
              <a:defRPr sz="1050">
                <a:solidFill>
                  <a:schemeClr val="bg2"/>
                </a:solidFill>
                <a:latin typeface="Tahoma" charset="0"/>
                <a:ea typeface="Tahoma" charset="0"/>
                <a:cs typeface="Tahoma" charset="0"/>
              </a:defRPr>
            </a:lvl3pPr>
            <a:lvl4pPr>
              <a:defRPr sz="1050">
                <a:solidFill>
                  <a:schemeClr val="bg2"/>
                </a:solidFill>
                <a:latin typeface="Tahoma" charset="0"/>
                <a:ea typeface="Tahoma" charset="0"/>
                <a:cs typeface="Tahoma" charset="0"/>
              </a:defRPr>
            </a:lvl4pPr>
            <a:lvl5pPr>
              <a:defRPr sz="1050">
                <a:solidFill>
                  <a:schemeClr val="bg2"/>
                </a:solidFill>
                <a:latin typeface="Tahoma" charset="0"/>
                <a:ea typeface="Tahoma" charset="0"/>
                <a:cs typeface="Tahoma" charset="0"/>
              </a:defRPr>
            </a:lvl5pPr>
            <a:lvl6pPr eaLnBrk="0" hangingPunct="0">
              <a:buFont typeface="Tahoma" charset="0"/>
              <a:defRPr sz="1050">
                <a:solidFill>
                  <a:schemeClr val="bg2"/>
                </a:solidFill>
                <a:latin typeface="Tahoma" charset="0"/>
                <a:ea typeface="Tahoma" charset="0"/>
                <a:cs typeface="Tahoma" charset="0"/>
              </a:defRPr>
            </a:lvl6pPr>
            <a:lvl7pPr eaLnBrk="0" hangingPunct="0">
              <a:buFont typeface="Tahoma" charset="0"/>
              <a:defRPr sz="1050">
                <a:solidFill>
                  <a:schemeClr val="bg2"/>
                </a:solidFill>
                <a:latin typeface="Tahoma" charset="0"/>
                <a:ea typeface="Tahoma" charset="0"/>
                <a:cs typeface="Tahoma" charset="0"/>
              </a:defRPr>
            </a:lvl7pPr>
            <a:lvl8pPr eaLnBrk="0" hangingPunct="0">
              <a:buFont typeface="Tahoma" charset="0"/>
              <a:defRPr sz="1050">
                <a:solidFill>
                  <a:schemeClr val="bg2"/>
                </a:solidFill>
                <a:latin typeface="Tahoma" charset="0"/>
                <a:ea typeface="Tahoma" charset="0"/>
                <a:cs typeface="Tahoma" charset="0"/>
              </a:defRPr>
            </a:lvl8pPr>
            <a:lvl9pPr eaLnBrk="0" hangingPunct="0">
              <a:buFont typeface="Tahoma" charset="0"/>
              <a:defRPr sz="1050">
                <a:solidFill>
                  <a:schemeClr val="bg2"/>
                </a:solidFill>
                <a:latin typeface="Tahoma" charset="0"/>
                <a:ea typeface="Tahoma" charset="0"/>
                <a:cs typeface="Tahoma" charset="0"/>
              </a:defRPr>
            </a:lvl9pPr>
          </a:lstStyle>
          <a:p>
            <a:r>
              <a:rPr lang="nb-NO" sz="900">
                <a:solidFill>
                  <a:schemeClr val="bg1"/>
                </a:solidFill>
              </a:rPr>
              <a:t>REDIGERES I TOPP-/BUNNTEKST</a:t>
            </a:r>
          </a:p>
        </p:txBody>
      </p:sp>
    </p:spTree>
    <p:extLst>
      <p:ext uri="{BB962C8B-B14F-4D97-AF65-F5344CB8AC3E}">
        <p14:creationId xmlns:p14="http://schemas.microsoft.com/office/powerpoint/2010/main" val="35547278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av de ulike undersøkelsene</a:t>
            </a:r>
            <a:endParaRPr lang="nb-NO" sz="3200" dirty="0"/>
          </a:p>
        </p:txBody>
      </p:sp>
      <p:sp>
        <p:nvSpPr>
          <p:cNvPr id="3" name="Plassholder for innhold 2"/>
          <p:cNvSpPr>
            <a:spLocks noGrp="1"/>
          </p:cNvSpPr>
          <p:nvPr>
            <p:ph idx="1"/>
          </p:nvPr>
        </p:nvSpPr>
        <p:spPr/>
        <p:txBody>
          <a:bodyPr>
            <a:normAutofit fontScale="92500"/>
          </a:bodyPr>
          <a:lstStyle/>
          <a:p>
            <a:r>
              <a:rPr lang="nb-NO" dirty="0" smtClean="0"/>
              <a:t>Koordinator må dele ut følgende til alle informanter før de skal gjennomføre undersøkelsen:</a:t>
            </a:r>
          </a:p>
          <a:p>
            <a:pPr lvl="1"/>
            <a:r>
              <a:rPr lang="nb-NO" dirty="0" smtClean="0"/>
              <a:t>Informasjonsbrev om spørreundersøkelsen (dere fikk alle brev på mail 1.9.17)</a:t>
            </a:r>
          </a:p>
          <a:p>
            <a:pPr lvl="1"/>
            <a:r>
              <a:rPr lang="nb-NO" dirty="0" smtClean="0"/>
              <a:t>Flettebrevet med link til hvor de skal gjennomføre undersøkelsen og brukernavnet sitt.</a:t>
            </a:r>
          </a:p>
          <a:p>
            <a:pPr lvl="1"/>
            <a:endParaRPr lang="nb-NO" dirty="0"/>
          </a:p>
        </p:txBody>
      </p:sp>
    </p:spTree>
    <p:extLst>
      <p:ext uri="{BB962C8B-B14F-4D97-AF65-F5344CB8AC3E}">
        <p14:creationId xmlns:p14="http://schemas.microsoft.com/office/powerpoint/2010/main" val="2293840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barna</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94490857"/>
              </p:ext>
            </p:extLst>
          </p:nvPr>
        </p:nvGraphicFramePr>
        <p:xfrm>
          <a:off x="1043608" y="1133278"/>
          <a:ext cx="5921894" cy="1988860"/>
        </p:xfrm>
        <a:graphic>
          <a:graphicData uri="http://schemas.openxmlformats.org/drawingml/2006/table">
            <a:tbl>
              <a:tblPr/>
              <a:tblGrid>
                <a:gridCol w="4456063">
                  <a:extLst>
                    <a:ext uri="{9D8B030D-6E8A-4147-A177-3AD203B41FA5}">
                      <a16:colId xmlns="" xmlns:a16="http://schemas.microsoft.com/office/drawing/2014/main" val="20000"/>
                    </a:ext>
                  </a:extLst>
                </a:gridCol>
                <a:gridCol w="1465831">
                  <a:extLst>
                    <a:ext uri="{9D8B030D-6E8A-4147-A177-3AD203B41FA5}">
                      <a16:colId xmlns="" xmlns:a16="http://schemas.microsoft.com/office/drawing/2014/main" val="20001"/>
                    </a:ext>
                  </a:extLst>
                </a:gridCol>
              </a:tblGrid>
              <a:tr h="6172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Trivsel</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4</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 til andre barn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 til voksne</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8</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2CFCC"/>
                    </a:solidFill>
                  </a:tcPr>
                </a:tc>
              </a:tr>
              <a:tr h="3429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Gjenkjennelse av tall, bokstav, figur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12</a:t>
                      </a:r>
                    </a:p>
                  </a:txBody>
                  <a:tcPr marL="68580" marR="68580" marT="34294" marB="3429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pic>
        <p:nvPicPr>
          <p:cNvPr id="5" name="Billede 10"/>
          <p:cNvPicPr/>
          <p:nvPr/>
        </p:nvPicPr>
        <p:blipFill rotWithShape="1">
          <a:blip r:embed="rId3">
            <a:extLst>
              <a:ext uri="{28A0092B-C50C-407E-A947-70E740481C1C}">
                <a14:useLocalDpi xmlns:a14="http://schemas.microsoft.com/office/drawing/2010/main" val="0"/>
              </a:ext>
            </a:extLst>
          </a:blip>
          <a:srcRect l="28036" t="33797" r="29288" b="33517"/>
          <a:stretch/>
        </p:blipFill>
        <p:spPr bwMode="auto">
          <a:xfrm>
            <a:off x="1019067" y="3372225"/>
            <a:ext cx="5740033" cy="147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sp>
        <p:nvSpPr>
          <p:cNvPr id="6" name="Smilefjes 5"/>
          <p:cNvSpPr>
            <a:spLocks noChangeArrowheads="1"/>
          </p:cNvSpPr>
          <p:nvPr/>
        </p:nvSpPr>
        <p:spPr bwMode="auto">
          <a:xfrm>
            <a:off x="1691680" y="4155926"/>
            <a:ext cx="414338" cy="338138"/>
          </a:xfrm>
          <a:prstGeom prst="smileyFace">
            <a:avLst>
              <a:gd name="adj" fmla="val 4653"/>
            </a:avLst>
          </a:prstGeom>
          <a:solidFill>
            <a:schemeClr val="bg1"/>
          </a:solidFill>
          <a:ln w="9525" algn="ctr">
            <a:solidFill>
              <a:schemeClr val="tx1"/>
            </a:solidFill>
            <a:round/>
            <a:headEnd/>
            <a:tailEnd/>
          </a:ln>
        </p:spPr>
        <p:txBody>
          <a:bodyPr wrap="square">
            <a:noAutofit/>
          </a:bodyPr>
          <a:lstStyle/>
          <a:p>
            <a:endParaRPr lang="nb-NO" sz="1350"/>
          </a:p>
        </p:txBody>
      </p:sp>
      <p:sp>
        <p:nvSpPr>
          <p:cNvPr id="7" name="Smilefjes 6"/>
          <p:cNvSpPr>
            <a:spLocks noChangeArrowheads="1"/>
          </p:cNvSpPr>
          <p:nvPr/>
        </p:nvSpPr>
        <p:spPr bwMode="auto">
          <a:xfrm>
            <a:off x="2371294" y="4134495"/>
            <a:ext cx="401003" cy="359569"/>
          </a:xfrm>
          <a:prstGeom prst="smileyFace">
            <a:avLst>
              <a:gd name="adj" fmla="val 2666"/>
            </a:avLst>
          </a:prstGeom>
          <a:solidFill>
            <a:schemeClr val="bg1"/>
          </a:solidFill>
          <a:ln w="9525" algn="ctr">
            <a:solidFill>
              <a:schemeClr val="tx1"/>
            </a:solidFill>
            <a:round/>
            <a:headEnd/>
            <a:tailEnd/>
          </a:ln>
        </p:spPr>
        <p:txBody>
          <a:bodyPr wrap="square">
            <a:noAutofit/>
          </a:bodyPr>
          <a:lstStyle/>
          <a:p>
            <a:endParaRPr lang="nb-NO" sz="1350"/>
          </a:p>
        </p:txBody>
      </p:sp>
      <p:sp>
        <p:nvSpPr>
          <p:cNvPr id="8" name="Smilefjes 7"/>
          <p:cNvSpPr>
            <a:spLocks noChangeArrowheads="1"/>
          </p:cNvSpPr>
          <p:nvPr/>
        </p:nvSpPr>
        <p:spPr bwMode="auto">
          <a:xfrm>
            <a:off x="3037573" y="4161864"/>
            <a:ext cx="421481" cy="340519"/>
          </a:xfrm>
          <a:prstGeom prst="smileyFace">
            <a:avLst>
              <a:gd name="adj" fmla="val -2282"/>
            </a:avLst>
          </a:prstGeom>
          <a:solidFill>
            <a:schemeClr val="bg1"/>
          </a:solidFill>
          <a:ln w="9525" algn="ctr">
            <a:solidFill>
              <a:schemeClr val="tx1"/>
            </a:solidFill>
            <a:round/>
            <a:headEnd/>
            <a:tailEnd/>
          </a:ln>
        </p:spPr>
        <p:txBody>
          <a:bodyPr/>
          <a:lstStyle/>
          <a:p>
            <a:endParaRPr lang="nb-NO" sz="1350"/>
          </a:p>
        </p:txBody>
      </p:sp>
      <p:sp>
        <p:nvSpPr>
          <p:cNvPr id="9" name="Smilefjes 8"/>
          <p:cNvSpPr>
            <a:spLocks noChangeArrowheads="1"/>
          </p:cNvSpPr>
          <p:nvPr/>
        </p:nvSpPr>
        <p:spPr bwMode="auto">
          <a:xfrm>
            <a:off x="3732303" y="4145210"/>
            <a:ext cx="421481" cy="338138"/>
          </a:xfrm>
          <a:prstGeom prst="smileyFace">
            <a:avLst>
              <a:gd name="adj" fmla="val -4653"/>
            </a:avLst>
          </a:prstGeom>
          <a:solidFill>
            <a:schemeClr val="bg1"/>
          </a:solidFill>
          <a:ln w="9525" algn="ctr">
            <a:solidFill>
              <a:schemeClr val="tx1"/>
            </a:solidFill>
            <a:round/>
            <a:headEnd/>
            <a:tailEnd/>
          </a:ln>
        </p:spPr>
        <p:txBody>
          <a:bodyPr/>
          <a:lstStyle/>
          <a:p>
            <a:endParaRPr lang="nb-NO" sz="1350"/>
          </a:p>
        </p:txBody>
      </p:sp>
      <p:pic>
        <p:nvPicPr>
          <p:cNvPr id="3" name="Bilde 2"/>
          <p:cNvPicPr>
            <a:picLocks noChangeAspect="1"/>
          </p:cNvPicPr>
          <p:nvPr/>
        </p:nvPicPr>
        <p:blipFill>
          <a:blip r:embed="rId4"/>
          <a:stretch>
            <a:fillRect/>
          </a:stretch>
        </p:blipFill>
        <p:spPr>
          <a:xfrm>
            <a:off x="7092280" y="3397418"/>
            <a:ext cx="476250" cy="409575"/>
          </a:xfrm>
          <a:prstGeom prst="rect">
            <a:avLst/>
          </a:prstGeom>
        </p:spPr>
      </p:pic>
      <p:sp>
        <p:nvSpPr>
          <p:cNvPr id="10" name="TekstSylinder 9"/>
          <p:cNvSpPr txBox="1"/>
          <p:nvPr/>
        </p:nvSpPr>
        <p:spPr>
          <a:xfrm>
            <a:off x="7568530" y="3372225"/>
            <a:ext cx="1323950" cy="830997"/>
          </a:xfrm>
          <a:prstGeom prst="rect">
            <a:avLst/>
          </a:prstGeom>
          <a:noFill/>
        </p:spPr>
        <p:txBody>
          <a:bodyPr wrap="square" rtlCol="0">
            <a:spAutoFit/>
          </a:bodyPr>
          <a:lstStyle/>
          <a:p>
            <a:r>
              <a:rPr lang="nb-NO" sz="1200" dirty="0" smtClean="0"/>
              <a:t>Ved å trykke på øret blir spørsmålet lest på ny</a:t>
            </a:r>
            <a:endParaRPr lang="nb-NO" sz="1200" dirty="0"/>
          </a:p>
        </p:txBody>
      </p:sp>
    </p:spTree>
    <p:extLst>
      <p:ext uri="{BB962C8B-B14F-4D97-AF65-F5344CB8AC3E}">
        <p14:creationId xmlns:p14="http://schemas.microsoft.com/office/powerpoint/2010/main" val="364815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a:t>
            </a:r>
            <a:r>
              <a:rPr lang="nb-NO" sz="2800" dirty="0" smtClean="0"/>
              <a:t>barneundersøkelsen</a:t>
            </a:r>
            <a:endParaRPr lang="nb-NO" sz="2800" dirty="0"/>
          </a:p>
        </p:txBody>
      </p:sp>
      <p:sp>
        <p:nvSpPr>
          <p:cNvPr id="3" name="Plassholder for innhold 2"/>
          <p:cNvSpPr>
            <a:spLocks noGrp="1"/>
          </p:cNvSpPr>
          <p:nvPr>
            <p:ph idx="1"/>
          </p:nvPr>
        </p:nvSpPr>
        <p:spPr>
          <a:xfrm>
            <a:off x="457200" y="915566"/>
            <a:ext cx="8229600" cy="3679057"/>
          </a:xfrm>
        </p:spPr>
        <p:txBody>
          <a:bodyPr>
            <a:normAutofit/>
          </a:bodyPr>
          <a:lstStyle/>
          <a:p>
            <a:pPr lvl="0"/>
            <a:r>
              <a:rPr lang="nb-NO" sz="1600" dirty="0"/>
              <a:t>PC-ene eller IPAD-ene er klargjort på forhånd, slik at startsiden til nettportalen er på skjermen når barnet kommer.</a:t>
            </a:r>
          </a:p>
          <a:p>
            <a:pPr lvl="0"/>
            <a:r>
              <a:rPr lang="nb-NO" sz="1600" dirty="0"/>
              <a:t>Ha barnets påloggingsinformasjon klar </a:t>
            </a:r>
            <a:r>
              <a:rPr lang="nb-NO" sz="1600" dirty="0" err="1" smtClean="0"/>
              <a:t>fellebrevet</a:t>
            </a:r>
            <a:r>
              <a:rPr lang="nb-NO" sz="1600" dirty="0" smtClean="0"/>
              <a:t> (brukernavn </a:t>
            </a:r>
            <a:r>
              <a:rPr lang="nb-NO" sz="1600" dirty="0"/>
              <a:t>B for barn + tall).</a:t>
            </a:r>
          </a:p>
          <a:p>
            <a:pPr lvl="0"/>
            <a:r>
              <a:rPr lang="nb-NO" sz="1600" dirty="0"/>
              <a:t>Når barnet kommer inn gjennomgås det kort hva som skal skje og hva de skal gjøre. </a:t>
            </a:r>
          </a:p>
          <a:p>
            <a:pPr lvl="0"/>
            <a:r>
              <a:rPr lang="nb-NO" sz="1600" dirty="0"/>
              <a:t>Logg så barnet inn med dets brukernavn.</a:t>
            </a:r>
          </a:p>
          <a:p>
            <a:pPr lvl="0"/>
            <a:r>
              <a:rPr lang="nb-NO" sz="1600" dirty="0"/>
              <a:t>Vær til stede og om </a:t>
            </a:r>
            <a:r>
              <a:rPr lang="nb-NO" sz="1600" dirty="0" smtClean="0"/>
              <a:t>nødvendig </a:t>
            </a:r>
            <a:r>
              <a:rPr lang="nb-NO" sz="1600" dirty="0"/>
              <a:t>hjelp barnet dersom det oppstår problemer eller vanskeligheter</a:t>
            </a:r>
            <a:r>
              <a:rPr lang="nb-NO" sz="1600" dirty="0" smtClean="0"/>
              <a:t>. Etikk!! Respekter barnet i gjennomføringen.</a:t>
            </a:r>
            <a:endParaRPr lang="nb-NO" sz="1600" dirty="0"/>
          </a:p>
          <a:p>
            <a:pPr lvl="0"/>
            <a:r>
              <a:rPr lang="nb-NO" sz="1600" dirty="0"/>
              <a:t>Angående spørsmål fra barna; det er viktig at den voksne svarer så likt som mulig på like spørsmål til alle barn og i så liten grad som mulig leder barnet til svaret.</a:t>
            </a:r>
          </a:p>
          <a:p>
            <a:pPr lvl="0"/>
            <a:r>
              <a:rPr lang="nb-NO" sz="1600" dirty="0"/>
              <a:t>Når barnet er ferdig kontrollerer den voksne at barnet er logget ut og takker for deltakelse i undersøkelsen.</a:t>
            </a:r>
          </a:p>
          <a:p>
            <a:r>
              <a:rPr lang="nb-NO" sz="1600" dirty="0"/>
              <a:t>Organiser en dag hvor dere samler opp de barna som var fraværende.</a:t>
            </a:r>
          </a:p>
        </p:txBody>
      </p:sp>
    </p:spTree>
    <p:extLst>
      <p:ext uri="{BB962C8B-B14F-4D97-AF65-F5344CB8AC3E}">
        <p14:creationId xmlns:p14="http://schemas.microsoft.com/office/powerpoint/2010/main" val="3774665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normAutofit/>
          </a:bodyPr>
          <a:lstStyle/>
          <a:p>
            <a:pPr algn="ctr"/>
            <a:r>
              <a:rPr lang="nb-NO" sz="2800" dirty="0"/>
              <a:t>Kultur for </a:t>
            </a:r>
            <a:r>
              <a:rPr lang="nb-NO" sz="2800" dirty="0" smtClean="0"/>
              <a:t>læring</a:t>
            </a:r>
            <a:endParaRPr lang="nb-NO" sz="2800" dirty="0"/>
          </a:p>
        </p:txBody>
      </p:sp>
      <p:pic>
        <p:nvPicPr>
          <p:cNvPr id="5" name="Plassholder for innhold 4"/>
          <p:cNvPicPr>
            <a:picLocks noGrp="1" noChangeAspect="1"/>
          </p:cNvPicPr>
          <p:nvPr>
            <p:ph sz="half" idx="1"/>
          </p:nvPr>
        </p:nvPicPr>
        <p:blipFill>
          <a:blip r:embed="rId3"/>
          <a:srcRect l="-27422" r="-27422"/>
          <a:stretch>
            <a:fillRect/>
          </a:stretch>
        </p:blipFill>
        <p:spPr>
          <a:xfrm>
            <a:off x="251520" y="915566"/>
            <a:ext cx="4038600" cy="3528392"/>
          </a:xfrm>
        </p:spPr>
      </p:pic>
      <p:sp>
        <p:nvSpPr>
          <p:cNvPr id="7" name="Plassholder for innhold 6"/>
          <p:cNvSpPr>
            <a:spLocks noGrp="1"/>
          </p:cNvSpPr>
          <p:nvPr>
            <p:ph sz="half" idx="2"/>
          </p:nvPr>
        </p:nvSpPr>
        <p:spPr>
          <a:xfrm>
            <a:off x="3635896" y="1275606"/>
            <a:ext cx="3384376" cy="3508772"/>
          </a:xfrm>
        </p:spPr>
        <p:txBody>
          <a:bodyPr>
            <a:normAutofit/>
          </a:bodyPr>
          <a:lstStyle/>
          <a:p>
            <a:pPr marL="0" indent="0">
              <a:buNone/>
            </a:pPr>
            <a:r>
              <a:rPr lang="nb-NO" sz="2000" dirty="0"/>
              <a:t>Kultur for læring – en felles satsing for god læring </a:t>
            </a:r>
            <a:r>
              <a:rPr lang="nb-NO" sz="2000" dirty="0" smtClean="0"/>
              <a:t>og utvikling i hele </a:t>
            </a:r>
            <a:r>
              <a:rPr lang="nb-NO" sz="2000" dirty="0"/>
              <a:t>Hedmark</a:t>
            </a:r>
          </a:p>
          <a:p>
            <a:r>
              <a:rPr lang="nb-NO" sz="1800" dirty="0"/>
              <a:t>Alle kommunene</a:t>
            </a:r>
          </a:p>
          <a:p>
            <a:r>
              <a:rPr lang="nb-NO" sz="1800" dirty="0"/>
              <a:t>Fylkesmannen</a:t>
            </a:r>
          </a:p>
          <a:p>
            <a:r>
              <a:rPr lang="nb-NO" sz="1800" dirty="0"/>
              <a:t>Fagforeningene</a:t>
            </a:r>
          </a:p>
          <a:p>
            <a:r>
              <a:rPr lang="nb-NO" sz="1800" dirty="0"/>
              <a:t>NHO &amp; KS</a:t>
            </a:r>
          </a:p>
          <a:p>
            <a:r>
              <a:rPr lang="nb-NO" sz="1800" dirty="0"/>
              <a:t>Foreldreutvalget </a:t>
            </a:r>
          </a:p>
          <a:p>
            <a:r>
              <a:rPr lang="nb-NO" sz="1800" dirty="0"/>
              <a:t>Høgskolen i Hedmark</a:t>
            </a:r>
          </a:p>
        </p:txBody>
      </p:sp>
      <p:sp>
        <p:nvSpPr>
          <p:cNvPr id="4" name="Plassholder for bunntekst 3"/>
          <p:cNvSpPr>
            <a:spLocks noGrp="1"/>
          </p:cNvSpPr>
          <p:nvPr>
            <p:ph type="ftr" sz="quarter" idx="4294967295"/>
          </p:nvPr>
        </p:nvSpPr>
        <p:spPr>
          <a:xfrm>
            <a:off x="6057900" y="4857750"/>
            <a:ext cx="1600200" cy="285750"/>
          </a:xfrm>
          <a:prstGeom prst="rect">
            <a:avLst/>
          </a:prstGeom>
        </p:spPr>
        <p:txBody>
          <a:bodyPr/>
          <a:lstStyle/>
          <a:p>
            <a:r>
              <a:rPr lang="nb-NO"/>
              <a:t>www.sepu.no</a:t>
            </a:r>
          </a:p>
        </p:txBody>
      </p:sp>
    </p:spTree>
    <p:extLst>
      <p:ext uri="{BB962C8B-B14F-4D97-AF65-F5344CB8AC3E}">
        <p14:creationId xmlns:p14="http://schemas.microsoft.com/office/powerpoint/2010/main" val="378370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pedagogisk </a:t>
            </a:r>
            <a:r>
              <a:rPr lang="nb-NO" sz="2800" dirty="0" smtClean="0">
                <a:latin typeface="Calibri" panose="020F0502020204030204" pitchFamily="34" charset="0"/>
                <a:cs typeface="Tahoma" charset="0"/>
              </a:rPr>
              <a:t>leder</a:t>
            </a:r>
            <a:endParaRPr lang="nb-NO" sz="2800" dirty="0">
              <a:latin typeface="Calibri" panose="020F0502020204030204" pitchFamily="34"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00768925"/>
              </p:ext>
            </p:extLst>
          </p:nvPr>
        </p:nvGraphicFramePr>
        <p:xfrm>
          <a:off x="755576" y="1179374"/>
          <a:ext cx="6172200" cy="3702784"/>
        </p:xfrm>
        <a:graphic>
          <a:graphicData uri="http://schemas.openxmlformats.org/drawingml/2006/table">
            <a:tbl>
              <a:tblPr/>
              <a:tblGrid>
                <a:gridCol w="4510069">
                  <a:extLst>
                    <a:ext uri="{9D8B030D-6E8A-4147-A177-3AD203B41FA5}">
                      <a16:colId xmlns="" xmlns:a16="http://schemas.microsoft.com/office/drawing/2014/main" val="20000"/>
                    </a:ext>
                  </a:extLst>
                </a:gridCol>
                <a:gridCol w="1662131">
                  <a:extLst>
                    <a:ext uri="{9D8B030D-6E8A-4147-A177-3AD203B41FA5}">
                      <a16:colId xmlns="" xmlns:a16="http://schemas.microsoft.com/office/drawing/2014/main" val="20002"/>
                    </a:ext>
                  </a:extLst>
                </a:gridCol>
              </a:tblGrid>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Sosiale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18</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Atferd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12</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Språklige ferdigheter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16</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Fysiske og motoriske ferdigheter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7</a:t>
                      </a: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3"/>
                  </a:ext>
                </a:extLst>
              </a:tr>
              <a:tr h="617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Relasjonen mellom voksne og barn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14</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4" marB="3428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4"/>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1551106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Autofit/>
          </a:bodyPr>
          <a:lstStyle/>
          <a:p>
            <a:pPr algn="l"/>
            <a:r>
              <a:rPr lang="nb-NO" sz="3200" dirty="0" smtClean="0"/>
              <a:t>Gjennomføring – </a:t>
            </a:r>
            <a:r>
              <a:rPr lang="nb-NO" sz="2400" dirty="0" smtClean="0"/>
              <a:t>pedagogisk leder undersøkelsen</a:t>
            </a:r>
            <a:endParaRPr lang="nb-NO" sz="2400" dirty="0"/>
          </a:p>
        </p:txBody>
      </p:sp>
      <p:sp>
        <p:nvSpPr>
          <p:cNvPr id="3" name="Plassholder for innhold 2"/>
          <p:cNvSpPr>
            <a:spLocks noGrp="1"/>
          </p:cNvSpPr>
          <p:nvPr>
            <p:ph idx="1"/>
          </p:nvPr>
        </p:nvSpPr>
        <p:spPr/>
        <p:txBody>
          <a:bodyPr>
            <a:normAutofit fontScale="85000" lnSpcReduction="10000"/>
          </a:bodyPr>
          <a:lstStyle/>
          <a:p>
            <a:pPr lvl="0"/>
            <a:r>
              <a:rPr lang="nb-NO" dirty="0"/>
              <a:t>Barnehagen må sørge for å sette av tid til gjennomføring.</a:t>
            </a:r>
          </a:p>
          <a:p>
            <a:pPr lvl="0"/>
            <a:r>
              <a:rPr lang="nb-NO" dirty="0"/>
              <a:t>Det kan være en ide at </a:t>
            </a:r>
            <a:r>
              <a:rPr lang="nb-NO" dirty="0" smtClean="0"/>
              <a:t>pedagogisk leder </a:t>
            </a:r>
            <a:r>
              <a:rPr lang="nb-NO" dirty="0"/>
              <a:t>gjennomfører undersøkelsen i samarbeid med de andre ansatte på avdelingen. </a:t>
            </a:r>
          </a:p>
          <a:p>
            <a:r>
              <a:rPr lang="nb-NO" dirty="0"/>
              <a:t>Sørg for at </a:t>
            </a:r>
            <a:r>
              <a:rPr lang="nb-NO" dirty="0" smtClean="0"/>
              <a:t>pedagogisk leder </a:t>
            </a:r>
            <a:r>
              <a:rPr lang="nb-NO" dirty="0"/>
              <a:t>har nødvendig påloggingsinformasjon </a:t>
            </a:r>
            <a:r>
              <a:rPr lang="nb-NO" dirty="0" smtClean="0"/>
              <a:t>(P </a:t>
            </a:r>
            <a:r>
              <a:rPr lang="nb-NO" dirty="0"/>
              <a:t>for </a:t>
            </a:r>
            <a:r>
              <a:rPr lang="nb-NO" dirty="0" smtClean="0"/>
              <a:t>pedagogisk leder </a:t>
            </a:r>
            <a:r>
              <a:rPr lang="nb-NO" dirty="0"/>
              <a:t>+ riktig </a:t>
            </a:r>
            <a:r>
              <a:rPr lang="nb-NO" dirty="0" smtClean="0"/>
              <a:t>brukernavn </a:t>
            </a:r>
            <a:r>
              <a:rPr lang="nb-NO" dirty="0"/>
              <a:t>til det bestemte barnet).</a:t>
            </a:r>
          </a:p>
        </p:txBody>
      </p:sp>
    </p:spTree>
    <p:extLst>
      <p:ext uri="{BB962C8B-B14F-4D97-AF65-F5344CB8AC3E}">
        <p14:creationId xmlns:p14="http://schemas.microsoft.com/office/powerpoint/2010/main" val="3850648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ansatte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44389980"/>
              </p:ext>
            </p:extLst>
          </p:nvPr>
        </p:nvGraphicFramePr>
        <p:xfrm>
          <a:off x="559899" y="1078615"/>
          <a:ext cx="5860838" cy="3847850"/>
        </p:xfrm>
        <a:graphic>
          <a:graphicData uri="http://schemas.openxmlformats.org/drawingml/2006/table">
            <a:tbl>
              <a:tblPr/>
              <a:tblGrid>
                <a:gridCol w="3498962">
                  <a:extLst>
                    <a:ext uri="{9D8B030D-6E8A-4147-A177-3AD203B41FA5}">
                      <a16:colId xmlns="" xmlns:a16="http://schemas.microsoft.com/office/drawing/2014/main" val="20000"/>
                    </a:ext>
                  </a:extLst>
                </a:gridCol>
                <a:gridCol w="2361876">
                  <a:extLst>
                    <a:ext uri="{9D8B030D-6E8A-4147-A177-3AD203B41FA5}">
                      <a16:colId xmlns="" xmlns:a16="http://schemas.microsoft.com/office/drawing/2014/main" val="20001"/>
                    </a:ext>
                  </a:extLst>
                </a:gridCol>
              </a:tblGrid>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4290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Miljø i </a:t>
                      </a: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19</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6172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err="1" smtClean="0">
                          <a:ln>
                            <a:noFill/>
                          </a:ln>
                          <a:solidFill>
                            <a:srgbClr val="000000"/>
                          </a:solidFill>
                          <a:effectLst/>
                          <a:latin typeface="Tahoma" charset="0"/>
                          <a:ea typeface="ＭＳ Ｐゴシック" charset="0"/>
                          <a:cs typeface="Tahoma" charset="0"/>
                        </a:rPr>
                        <a:t>Dagplan</a:t>
                      </a: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 og aktiviteter</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smtClean="0">
                          <a:solidFill>
                            <a:schemeClr val="tx1"/>
                          </a:solidFill>
                          <a:effectLst/>
                          <a:latin typeface="+mn-lt"/>
                          <a:ea typeface="+mn-ea"/>
                          <a:cs typeface="+mn-cs"/>
                        </a:rPr>
                        <a:t>Det pedagogiske arbeidet</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11</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3"/>
                  </a:ext>
                </a:extLst>
              </a:tr>
              <a:tr h="617229">
                <a:tc>
                  <a:txBody>
                    <a:bodyPr/>
                    <a:lstStyle/>
                    <a:p>
                      <a:r>
                        <a:rPr lang="nb-NO" sz="1800" kern="1200" dirty="0" smtClean="0">
                          <a:solidFill>
                            <a:schemeClr val="tx1"/>
                          </a:solidFill>
                          <a:effectLst/>
                          <a:latin typeface="+mn-lt"/>
                          <a:ea typeface="+mn-ea"/>
                          <a:cs typeface="+mn-cs"/>
                        </a:rPr>
                        <a:t>Interesse og innsats fra barna</a:t>
                      </a:r>
                    </a:p>
                    <a:p>
                      <a:endParaRPr lang="nb-NO" sz="1800" kern="1200" dirty="0">
                        <a:solidFill>
                          <a:schemeClr val="tx1"/>
                        </a:solidFill>
                        <a:effectLst/>
                        <a:latin typeface="+mn-lt"/>
                        <a:ea typeface="+mn-ea"/>
                        <a:cs typeface="+mn-cs"/>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a:ln>
                            <a:noFill/>
                          </a:ln>
                          <a:solidFill>
                            <a:srgbClr val="000000"/>
                          </a:solidFill>
                          <a:effectLst/>
                          <a:latin typeface="Tahoma" charset="0"/>
                          <a:ea typeface="ＭＳ Ｐゴシック" charset="0"/>
                          <a:cs typeface="Tahoma" charset="0"/>
                        </a:rPr>
                        <a:t>4</a:t>
                      </a: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4"/>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800" kern="1200" dirty="0" err="1" smtClean="0">
                          <a:solidFill>
                            <a:schemeClr val="tx1"/>
                          </a:solidFill>
                          <a:effectLst/>
                          <a:latin typeface="+mn-lt"/>
                          <a:ea typeface="+mn-ea"/>
                          <a:cs typeface="+mn-cs"/>
                        </a:rPr>
                        <a:t>Relasjon</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mellom</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voksen</a:t>
                      </a:r>
                      <a:r>
                        <a:rPr lang="en-GB" sz="1800" kern="1200" dirty="0" smtClean="0">
                          <a:solidFill>
                            <a:schemeClr val="tx1"/>
                          </a:solidFill>
                          <a:effectLst/>
                          <a:latin typeface="+mn-lt"/>
                          <a:ea typeface="+mn-ea"/>
                          <a:cs typeface="+mn-cs"/>
                        </a:rPr>
                        <a:t> </a:t>
                      </a:r>
                      <a:r>
                        <a:rPr lang="en-GB" sz="1800" kern="1200" dirty="0" err="1" smtClean="0">
                          <a:solidFill>
                            <a:schemeClr val="tx1"/>
                          </a:solidFill>
                          <a:effectLst/>
                          <a:latin typeface="+mn-lt"/>
                          <a:ea typeface="+mn-ea"/>
                          <a:cs typeface="+mn-cs"/>
                        </a:rPr>
                        <a:t>og</a:t>
                      </a:r>
                      <a:r>
                        <a:rPr lang="en-GB" sz="1800" kern="1200" dirty="0" smtClean="0">
                          <a:solidFill>
                            <a:schemeClr val="tx1"/>
                          </a:solidFill>
                          <a:effectLst/>
                          <a:latin typeface="+mn-lt"/>
                          <a:ea typeface="+mn-ea"/>
                          <a:cs typeface="+mn-cs"/>
                        </a:rPr>
                        <a:t> barn</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9</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5"/>
                  </a:ext>
                </a:extLst>
              </a:tr>
              <a:tr h="5676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nb-NO" sz="1800" kern="1200" dirty="0" smtClean="0">
                          <a:solidFill>
                            <a:schemeClr val="tx1"/>
                          </a:solidFill>
                          <a:effectLst/>
                          <a:latin typeface="+mn-lt"/>
                          <a:ea typeface="+mn-ea"/>
                          <a:cs typeface="+mn-cs"/>
                        </a:rPr>
                        <a:t>Samarbeid med foreldre </a:t>
                      </a:r>
                      <a:endParaRPr kumimoji="0" lang="nb-NO" sz="24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95" marB="3429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6"/>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42502262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ansatte</a:t>
            </a:r>
            <a:endParaRPr lang="nb-NO" sz="3200" dirty="0"/>
          </a:p>
        </p:txBody>
      </p:sp>
      <p:sp>
        <p:nvSpPr>
          <p:cNvPr id="3" name="Plassholder for innhold 2"/>
          <p:cNvSpPr>
            <a:spLocks noGrp="1"/>
          </p:cNvSpPr>
          <p:nvPr>
            <p:ph idx="1"/>
          </p:nvPr>
        </p:nvSpPr>
        <p:spPr/>
        <p:txBody>
          <a:bodyPr>
            <a:normAutofit fontScale="85000" lnSpcReduction="20000"/>
          </a:bodyPr>
          <a:lstStyle/>
          <a:p>
            <a:pPr lvl="0"/>
            <a:r>
              <a:rPr lang="nb-NO" dirty="0"/>
              <a:t>Vi foreslår at det settes av tid på et personalmøte til besvarelsen</a:t>
            </a:r>
            <a:r>
              <a:rPr lang="nb-NO" dirty="0" smtClean="0"/>
              <a:t>.</a:t>
            </a:r>
          </a:p>
          <a:p>
            <a:pPr lvl="0"/>
            <a:r>
              <a:rPr lang="nb-NO" dirty="0" smtClean="0"/>
              <a:t>Informer om at de svarer så ærlig de kan og ofte det første de tenker</a:t>
            </a:r>
            <a:endParaRPr lang="nb-NO" dirty="0"/>
          </a:p>
          <a:p>
            <a:r>
              <a:rPr lang="nb-NO" dirty="0"/>
              <a:t>Sørg for at ansatte har nødvendig </a:t>
            </a:r>
            <a:r>
              <a:rPr lang="nb-NO" dirty="0" smtClean="0"/>
              <a:t>påloggingsinformasjon (flettebrev) og A for ansatt</a:t>
            </a:r>
            <a:r>
              <a:rPr lang="nb-NO" dirty="0"/>
              <a:t> </a:t>
            </a:r>
            <a:r>
              <a:rPr lang="nb-NO" dirty="0" smtClean="0"/>
              <a:t>+ riktig brukernavn</a:t>
            </a:r>
          </a:p>
          <a:p>
            <a:r>
              <a:rPr lang="nb-NO" dirty="0" smtClean="0"/>
              <a:t>PC, </a:t>
            </a:r>
            <a:r>
              <a:rPr lang="nb-NO" dirty="0" err="1" smtClean="0"/>
              <a:t>Ipad</a:t>
            </a:r>
            <a:r>
              <a:rPr lang="nb-NO" dirty="0" smtClean="0"/>
              <a:t> eller mobil kan brukes.</a:t>
            </a:r>
          </a:p>
          <a:p>
            <a:r>
              <a:rPr lang="nb-NO" dirty="0" smtClean="0"/>
              <a:t>Gjør det gjerne til et hyggelig møte </a:t>
            </a:r>
            <a:r>
              <a:rPr lang="nb-NO" dirty="0" smtClean="0">
                <a:sym typeface="Wingdings" panose="05000000000000000000" pitchFamily="2" charset="2"/>
              </a:rPr>
              <a:t></a:t>
            </a:r>
            <a:r>
              <a:rPr lang="nb-NO" dirty="0" smtClean="0"/>
              <a:t> </a:t>
            </a:r>
            <a:endParaRPr lang="nb-NO" dirty="0"/>
          </a:p>
        </p:txBody>
      </p:sp>
    </p:spTree>
    <p:extLst>
      <p:ext uri="{BB962C8B-B14F-4D97-AF65-F5344CB8AC3E}">
        <p14:creationId xmlns:p14="http://schemas.microsoft.com/office/powerpoint/2010/main" val="10169880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tel 1"/>
          <p:cNvSpPr>
            <a:spLocks noGrp="1"/>
          </p:cNvSpPr>
          <p:nvPr>
            <p:ph type="title"/>
          </p:nvPr>
        </p:nvSpPr>
        <p:spPr/>
        <p:txBody>
          <a:bodyPr>
            <a:normAutofit/>
          </a:bodyPr>
          <a:lstStyle/>
          <a:p>
            <a:r>
              <a:rPr lang="nb-NO" sz="2800" dirty="0">
                <a:latin typeface="Calibri" panose="020F0502020204030204" pitchFamily="34" charset="0"/>
                <a:cs typeface="Tahoma" charset="0"/>
              </a:rPr>
              <a:t>Spørreskjema til foreldre/foresatte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163511040"/>
              </p:ext>
            </p:extLst>
          </p:nvPr>
        </p:nvGraphicFramePr>
        <p:xfrm>
          <a:off x="611560" y="1635646"/>
          <a:ext cx="5934105" cy="2467902"/>
        </p:xfrm>
        <a:graphic>
          <a:graphicData uri="http://schemas.openxmlformats.org/drawingml/2006/table">
            <a:tbl>
              <a:tblPr/>
              <a:tblGrid>
                <a:gridCol w="4132027">
                  <a:extLst>
                    <a:ext uri="{9D8B030D-6E8A-4147-A177-3AD203B41FA5}">
                      <a16:colId xmlns="" xmlns:a16="http://schemas.microsoft.com/office/drawing/2014/main" val="20000"/>
                    </a:ext>
                  </a:extLst>
                </a:gridCol>
                <a:gridCol w="1802078">
                  <a:extLst>
                    <a:ext uri="{9D8B030D-6E8A-4147-A177-3AD203B41FA5}">
                      <a16:colId xmlns="" xmlns:a16="http://schemas.microsoft.com/office/drawing/2014/main" val="20001"/>
                    </a:ext>
                  </a:extLst>
                </a:gridCol>
              </a:tblGrid>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617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Informasjon og samarbeid med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5</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Tilfredshet med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7</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Aktiviteter i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8</a:t>
                      </a:r>
                    </a:p>
                  </a:txBody>
                  <a:tcPr marL="68580" marR="68580" marT="34283" marB="3428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3"/>
                  </a:ext>
                </a:extLst>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0236719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Gjennomføring - foreldre</a:t>
            </a:r>
            <a:endParaRPr lang="nb-NO" sz="3200" dirty="0"/>
          </a:p>
        </p:txBody>
      </p:sp>
      <p:sp>
        <p:nvSpPr>
          <p:cNvPr id="3" name="Plassholder for innhold 2"/>
          <p:cNvSpPr>
            <a:spLocks noGrp="1"/>
          </p:cNvSpPr>
          <p:nvPr>
            <p:ph idx="1"/>
          </p:nvPr>
        </p:nvSpPr>
        <p:spPr/>
        <p:txBody>
          <a:bodyPr>
            <a:normAutofit fontScale="55000" lnSpcReduction="20000"/>
          </a:bodyPr>
          <a:lstStyle/>
          <a:p>
            <a:pPr lvl="0"/>
            <a:r>
              <a:rPr lang="nb-NO" dirty="0"/>
              <a:t>Bruk foreldremøtene til å informere godt om spørreundersøkelsene og be gjerne om at samtykkeerklæringen signeres på slutten av møtet.</a:t>
            </a:r>
          </a:p>
          <a:p>
            <a:pPr lvl="0"/>
            <a:r>
              <a:rPr lang="nb-NO" dirty="0"/>
              <a:t>I forbindelse med foreldresamtale på høsten, kan være en ide å ha en PC eller en IPAD tilgjengelig slik at foreldre kan besvare deres undersøkelse i etterkant av samtalen. </a:t>
            </a:r>
            <a:endParaRPr lang="nb-NO" dirty="0" smtClean="0"/>
          </a:p>
          <a:p>
            <a:pPr lvl="0"/>
            <a:r>
              <a:rPr lang="nb-NO" dirty="0" smtClean="0"/>
              <a:t>De </a:t>
            </a:r>
            <a:r>
              <a:rPr lang="nb-NO" dirty="0"/>
              <a:t>kan også gjennomføre spørreundersøkelsen </a:t>
            </a:r>
            <a:r>
              <a:rPr lang="nb-NO" dirty="0" smtClean="0"/>
              <a:t>hjemme også via mobilen.</a:t>
            </a:r>
            <a:endParaRPr lang="nb-NO" dirty="0"/>
          </a:p>
          <a:p>
            <a:r>
              <a:rPr lang="nb-NO" dirty="0"/>
              <a:t>Husk nødvendig </a:t>
            </a:r>
            <a:r>
              <a:rPr lang="nb-NO" dirty="0" smtClean="0"/>
              <a:t>påloggingsinformasjon (flettebrev) </a:t>
            </a:r>
          </a:p>
          <a:p>
            <a:pPr lvl="1"/>
            <a:r>
              <a:rPr lang="nb-NO" dirty="0" smtClean="0"/>
              <a:t>F </a:t>
            </a:r>
            <a:r>
              <a:rPr lang="nb-NO" dirty="0"/>
              <a:t>for foreldre + riktig </a:t>
            </a:r>
            <a:r>
              <a:rPr lang="nb-NO" dirty="0" smtClean="0"/>
              <a:t>brukernavn </a:t>
            </a:r>
            <a:r>
              <a:rPr lang="nb-NO" dirty="0"/>
              <a:t>til det </a:t>
            </a:r>
            <a:r>
              <a:rPr lang="nb-NO" u="sng" dirty="0"/>
              <a:t>bestemte </a:t>
            </a:r>
            <a:r>
              <a:rPr lang="nb-NO" u="sng" dirty="0" smtClean="0"/>
              <a:t>barnet  til </a:t>
            </a:r>
            <a:r>
              <a:rPr lang="nb-NO" dirty="0" smtClean="0"/>
              <a:t>4 og 5 åringsforeldre</a:t>
            </a:r>
          </a:p>
          <a:p>
            <a:pPr lvl="1"/>
            <a:r>
              <a:rPr lang="nb-NO" dirty="0" smtClean="0"/>
              <a:t>F for foreldre og det riktige brukernavnet til 1, 2 og 3 åringsforeldre.</a:t>
            </a:r>
          </a:p>
          <a:p>
            <a:r>
              <a:rPr lang="nb-NO" dirty="0" smtClean="0"/>
              <a:t>For første gang er alle foreldre med og det vil utfordre oss alle i forhold til svarprosenten. Fortell hvor viktig deres stemme er, og at resultater fra alle undersøkelsene vil ligge til grunn for videre arbeid med barnehagens pedagogiske praksis</a:t>
            </a:r>
            <a:endParaRPr lang="nb-NO" dirty="0"/>
          </a:p>
        </p:txBody>
      </p:sp>
    </p:spTree>
    <p:extLst>
      <p:ext uri="{BB962C8B-B14F-4D97-AF65-F5344CB8AC3E}">
        <p14:creationId xmlns:p14="http://schemas.microsoft.com/office/powerpoint/2010/main" val="42715925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tel 1"/>
          <p:cNvSpPr>
            <a:spLocks noGrp="1"/>
          </p:cNvSpPr>
          <p:nvPr>
            <p:ph type="title"/>
          </p:nvPr>
        </p:nvSpPr>
        <p:spPr/>
        <p:txBody>
          <a:bodyPr>
            <a:normAutofit/>
          </a:bodyPr>
          <a:lstStyle/>
          <a:p>
            <a:r>
              <a:rPr lang="nb-NO" sz="2800" dirty="0" smtClean="0">
                <a:latin typeface="Tahoma" charset="0"/>
                <a:cs typeface="Tahoma" charset="0"/>
              </a:rPr>
              <a:t>Spørreskjema til styrer/leder</a:t>
            </a:r>
            <a:endParaRPr lang="nb-NO" sz="2800" dirty="0">
              <a:latin typeface="Tahoma" charset="0"/>
              <a:cs typeface="Tahoma" charset="0"/>
            </a:endParaRP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635642603"/>
              </p:ext>
            </p:extLst>
          </p:nvPr>
        </p:nvGraphicFramePr>
        <p:xfrm>
          <a:off x="775598" y="1203598"/>
          <a:ext cx="6080636" cy="2605518"/>
        </p:xfrm>
        <a:graphic>
          <a:graphicData uri="http://schemas.openxmlformats.org/drawingml/2006/table">
            <a:tbl>
              <a:tblPr/>
              <a:tblGrid>
                <a:gridCol w="3630183">
                  <a:extLst>
                    <a:ext uri="{9D8B030D-6E8A-4147-A177-3AD203B41FA5}">
                      <a16:colId xmlns="" xmlns:a16="http://schemas.microsoft.com/office/drawing/2014/main" val="20000"/>
                    </a:ext>
                  </a:extLst>
                </a:gridCol>
                <a:gridCol w="2450453">
                  <a:extLst>
                    <a:ext uri="{9D8B030D-6E8A-4147-A177-3AD203B41FA5}">
                      <a16:colId xmlns="" xmlns:a16="http://schemas.microsoft.com/office/drawing/2014/main" val="20001"/>
                    </a:ext>
                  </a:extLst>
                </a:gridCol>
              </a:tblGrid>
              <a:tr h="6167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Område</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1" i="0" u="none" strike="noStrike" cap="none" normalizeH="0" baseline="0" dirty="0">
                          <a:ln>
                            <a:noFill/>
                          </a:ln>
                          <a:solidFill>
                            <a:srgbClr val="FFFFFF"/>
                          </a:solidFill>
                          <a:effectLst/>
                          <a:latin typeface="Tahoma" charset="0"/>
                          <a:ea typeface="ＭＳ Ｐゴシック" charset="0"/>
                          <a:cs typeface="Tahoma" charset="0"/>
                        </a:rPr>
                        <a:t>Antall spørsmål</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Tidsbruk</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a:ln>
                            <a:noFill/>
                          </a:ln>
                          <a:solidFill>
                            <a:srgbClr val="000000"/>
                          </a:solidFill>
                          <a:effectLst/>
                          <a:latin typeface="Tahoma" charset="0"/>
                          <a:ea typeface="ＭＳ Ｐゴシック" charset="0"/>
                          <a:cs typeface="Tahoma" charset="0"/>
                        </a:rPr>
                        <a:t>5</a:t>
                      </a: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CFCC"/>
                    </a:solidFill>
                  </a:tcPr>
                </a:tc>
                <a:extLst>
                  <a:ext uri="{0D108BD9-81ED-4DB2-BD59-A6C34878D82A}">
                    <a16:rowId xmlns="" xmlns:a16="http://schemas.microsoft.com/office/drawing/2014/main" val="10001"/>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Pedagogisk ledelse</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8</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extLst>
                  <a:ext uri="{0D108BD9-81ED-4DB2-BD59-A6C34878D82A}">
                    <a16:rowId xmlns="" xmlns:a16="http://schemas.microsoft.com/office/drawing/2014/main" val="10002"/>
                  </a:ext>
                </a:extLst>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Tilfredshet og utvikling</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342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Miljøet i barnehagen</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15</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r h="6171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Samarbeid med barnehagemyndighet</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b-NO" sz="1800" b="0" i="0" u="none" strike="noStrike" cap="none" normalizeH="0" baseline="0" dirty="0" smtClean="0">
                          <a:ln>
                            <a:noFill/>
                          </a:ln>
                          <a:solidFill>
                            <a:srgbClr val="000000"/>
                          </a:solidFill>
                          <a:effectLst/>
                          <a:latin typeface="Tahoma" charset="0"/>
                          <a:ea typeface="ＭＳ Ｐゴシック" charset="0"/>
                          <a:cs typeface="Tahoma" charset="0"/>
                        </a:rPr>
                        <a:t>3</a:t>
                      </a:r>
                      <a:endParaRPr kumimoji="0" lang="nb-NO" sz="1800" b="0" i="0" u="none" strike="noStrike" cap="none" normalizeH="0" baseline="0" dirty="0">
                        <a:ln>
                          <a:noFill/>
                        </a:ln>
                        <a:solidFill>
                          <a:srgbClr val="000000"/>
                        </a:solidFill>
                        <a:effectLst/>
                        <a:latin typeface="Tahoma" charset="0"/>
                        <a:ea typeface="ＭＳ Ｐゴシック" charset="0"/>
                        <a:cs typeface="Tahoma" charset="0"/>
                      </a:endParaRPr>
                    </a:p>
                  </a:txBody>
                  <a:tcPr marL="68580" marR="68580" marT="34267" marB="3426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9E7"/>
                    </a:solidFill>
                  </a:tcPr>
                </a:tc>
              </a:tr>
            </a:tbl>
          </a:graphicData>
        </a:graphic>
      </p:graphicFrame>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
        <p:nvSpPr>
          <p:cNvPr id="3" name="TekstSylinder 2"/>
          <p:cNvSpPr txBox="1"/>
          <p:nvPr/>
        </p:nvSpPr>
        <p:spPr>
          <a:xfrm>
            <a:off x="251520" y="4225743"/>
            <a:ext cx="7128792" cy="646331"/>
          </a:xfrm>
          <a:prstGeom prst="rect">
            <a:avLst/>
          </a:prstGeom>
          <a:noFill/>
        </p:spPr>
        <p:txBody>
          <a:bodyPr wrap="square" rtlCol="0">
            <a:spAutoFit/>
          </a:bodyPr>
          <a:lstStyle/>
          <a:p>
            <a:r>
              <a:rPr lang="nb-NO" dirty="0"/>
              <a:t>Koordinator sørg for at leder har </a:t>
            </a:r>
            <a:r>
              <a:rPr lang="nb-NO" dirty="0" smtClean="0"/>
              <a:t>nødvendig påloggingsinformasjon (flettebrev) og brukernavn.</a:t>
            </a:r>
            <a:endParaRPr lang="nb-NO" dirty="0"/>
          </a:p>
        </p:txBody>
      </p:sp>
    </p:spTree>
    <p:extLst>
      <p:ext uri="{BB962C8B-B14F-4D97-AF65-F5344CB8AC3E}">
        <p14:creationId xmlns:p14="http://schemas.microsoft.com/office/powerpoint/2010/main" val="2804712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a:t>Rammeplanen og kartlegging i KFL</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050173268"/>
              </p:ext>
            </p:extLst>
          </p:nvPr>
        </p:nvGraphicFramePr>
        <p:xfrm>
          <a:off x="35496" y="915566"/>
          <a:ext cx="9108504" cy="4120901"/>
        </p:xfrm>
        <a:graphic>
          <a:graphicData uri="http://schemas.openxmlformats.org/drawingml/2006/table">
            <a:tbl>
              <a:tblPr firstRow="1" bandRow="1">
                <a:tableStyleId>{5C22544A-7EE6-4342-B048-85BDC9FD1C3A}</a:tableStyleId>
              </a:tblPr>
              <a:tblGrid>
                <a:gridCol w="4554252"/>
                <a:gridCol w="4554252"/>
              </a:tblGrid>
              <a:tr h="349315">
                <a:tc>
                  <a:txBody>
                    <a:bodyPr/>
                    <a:lstStyle/>
                    <a:p>
                      <a:endParaRPr lang="nb-NO" dirty="0">
                        <a:solidFill>
                          <a:schemeClr val="tx1"/>
                        </a:solidFill>
                      </a:endParaRPr>
                    </a:p>
                  </a:txBody>
                  <a:tcPr/>
                </a:tc>
                <a:tc>
                  <a:txBody>
                    <a:bodyPr/>
                    <a:lstStyle/>
                    <a:p>
                      <a:endParaRPr lang="nb-NO" dirty="0"/>
                    </a:p>
                  </a:txBody>
                  <a:tcPr/>
                </a:tc>
              </a:tr>
              <a:tr h="37551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solidFill>
                            <a:schemeClr val="tx1"/>
                          </a:solidFill>
                          <a:hlinkClick r:id="rId3"/>
                        </a:rPr>
                        <a:t>3. Barnehagens formål og innhold</a:t>
                      </a:r>
                      <a:r>
                        <a:rPr lang="nb-NO" dirty="0" smtClean="0">
                          <a:solidFill>
                            <a:schemeClr val="tx1"/>
                          </a:solidFill>
                        </a:rPr>
                        <a:t> </a:t>
                      </a:r>
                    </a:p>
                    <a:p>
                      <a:r>
                        <a:rPr lang="nb-NO" dirty="0" smtClean="0">
                          <a:hlinkClick r:id="rId4"/>
                        </a:rPr>
                        <a:t>Barnehagen skal ivareta barnas behov for omsorg</a:t>
                      </a:r>
                      <a:r>
                        <a:rPr lang="nb-NO" dirty="0" smtClean="0"/>
                        <a:t> </a:t>
                      </a:r>
                    </a:p>
                    <a:p>
                      <a:r>
                        <a:rPr lang="nb-NO" dirty="0" smtClean="0">
                          <a:hlinkClick r:id="rId5"/>
                        </a:rPr>
                        <a:t>Barnehagen skal ivareta barnas behov for lek</a:t>
                      </a:r>
                      <a:r>
                        <a:rPr lang="nb-NO" dirty="0" smtClean="0"/>
                        <a:t> </a:t>
                      </a:r>
                    </a:p>
                    <a:p>
                      <a:r>
                        <a:rPr lang="nb-NO" dirty="0" smtClean="0">
                          <a:hlinkClick r:id="rId6"/>
                        </a:rPr>
                        <a:t>Barnehagen skal fremme danning</a:t>
                      </a:r>
                      <a:r>
                        <a:rPr lang="nb-NO" dirty="0" smtClean="0"/>
                        <a:t> </a:t>
                      </a:r>
                    </a:p>
                    <a:p>
                      <a:r>
                        <a:rPr lang="nb-NO" dirty="0" smtClean="0">
                          <a:hlinkClick r:id="rId7"/>
                        </a:rPr>
                        <a:t>Barnehagen skal fremme læring</a:t>
                      </a:r>
                      <a:r>
                        <a:rPr lang="nb-NO" dirty="0" smtClean="0"/>
                        <a:t> </a:t>
                      </a:r>
                      <a:r>
                        <a:rPr lang="nb-NO" dirty="0" smtClean="0">
                          <a:hlinkClick r:id="rId8"/>
                        </a:rPr>
                        <a:t>Barnehagen skal fremme vennskap og fellesskap</a:t>
                      </a:r>
                      <a:r>
                        <a:rPr lang="nb-NO" dirty="0" smtClean="0"/>
                        <a:t> </a:t>
                      </a:r>
                    </a:p>
                    <a:p>
                      <a:r>
                        <a:rPr lang="nb-NO" dirty="0" smtClean="0">
                          <a:hlinkClick r:id="rId9"/>
                        </a:rPr>
                        <a:t>Barnehagen skal fremme kommunikasjon og språk</a:t>
                      </a:r>
                      <a:r>
                        <a:rPr lang="nb-NO" dirty="0" smtClean="0"/>
                        <a:t> </a:t>
                      </a:r>
                    </a:p>
                    <a:p>
                      <a:r>
                        <a:rPr lang="nb-NO" dirty="0" smtClean="0">
                          <a:hlinkClick r:id="rId10"/>
                        </a:rPr>
                        <a:t>Samiske barnehager</a:t>
                      </a:r>
                      <a:r>
                        <a:rPr lang="nb-NO" dirty="0" smtClean="0"/>
                        <a:t> </a:t>
                      </a:r>
                    </a:p>
                    <a:p>
                      <a:r>
                        <a:rPr lang="nb-NO" dirty="0" smtClean="0">
                          <a:hlinkClick r:id="rId11"/>
                        </a:rPr>
                        <a:t>Andre barnehager med samiske barn</a:t>
                      </a:r>
                      <a:r>
                        <a:rPr lang="nb-NO" dirty="0" smtClean="0"/>
                        <a:t> </a:t>
                      </a:r>
                    </a:p>
                  </a:txBody>
                  <a:tcPr/>
                </a:tc>
                <a:tc>
                  <a:txBody>
                    <a:bodyPr/>
                    <a:lstStyle/>
                    <a:p>
                      <a:r>
                        <a:rPr lang="nb-NO" dirty="0" smtClean="0">
                          <a:hlinkClick r:id="rId12"/>
                        </a:rPr>
                        <a:t>9. Barnehagens fagområder</a:t>
                      </a:r>
                      <a:r>
                        <a:rPr lang="nb-NO" dirty="0" smtClean="0"/>
                        <a:t> </a:t>
                      </a:r>
                    </a:p>
                    <a:p>
                      <a:pPr lvl="1"/>
                      <a:r>
                        <a:rPr lang="nb-NO" dirty="0" smtClean="0">
                          <a:hlinkClick r:id="rId13"/>
                        </a:rPr>
                        <a:t>Kommunikasjon, språk og tekst</a:t>
                      </a:r>
                      <a:r>
                        <a:rPr lang="nb-NO" dirty="0" smtClean="0"/>
                        <a:t> </a:t>
                      </a:r>
                    </a:p>
                    <a:p>
                      <a:pPr lvl="1"/>
                      <a:r>
                        <a:rPr lang="nb-NO" dirty="0" smtClean="0">
                          <a:hlinkClick r:id="rId14"/>
                        </a:rPr>
                        <a:t>Kropp, bevegelse, mat og helse</a:t>
                      </a:r>
                      <a:r>
                        <a:rPr lang="nb-NO" dirty="0" smtClean="0"/>
                        <a:t> </a:t>
                      </a:r>
                    </a:p>
                    <a:p>
                      <a:pPr lvl="1"/>
                      <a:r>
                        <a:rPr lang="nb-NO" dirty="0" smtClean="0">
                          <a:hlinkClick r:id="rId15"/>
                        </a:rPr>
                        <a:t>Kunst, kultur og kreativitet</a:t>
                      </a:r>
                      <a:r>
                        <a:rPr lang="nb-NO" dirty="0" smtClean="0"/>
                        <a:t> </a:t>
                      </a:r>
                    </a:p>
                    <a:p>
                      <a:pPr lvl="1"/>
                      <a:r>
                        <a:rPr lang="nb-NO" dirty="0" smtClean="0">
                          <a:hlinkClick r:id="rId16"/>
                        </a:rPr>
                        <a:t>Natur, miljø og teknologi</a:t>
                      </a:r>
                      <a:r>
                        <a:rPr lang="nb-NO" dirty="0" smtClean="0"/>
                        <a:t> </a:t>
                      </a:r>
                    </a:p>
                    <a:p>
                      <a:pPr lvl="1"/>
                      <a:r>
                        <a:rPr lang="nb-NO" dirty="0" smtClean="0">
                          <a:hlinkClick r:id="rId17"/>
                        </a:rPr>
                        <a:t>Antall, rom og form</a:t>
                      </a:r>
                      <a:r>
                        <a:rPr lang="nb-NO" dirty="0" smtClean="0"/>
                        <a:t> </a:t>
                      </a:r>
                    </a:p>
                    <a:p>
                      <a:pPr lvl="1"/>
                      <a:r>
                        <a:rPr lang="nb-NO" dirty="0" smtClean="0">
                          <a:hlinkClick r:id="rId18"/>
                        </a:rPr>
                        <a:t>Etikk, religion og filosofi</a:t>
                      </a:r>
                      <a:r>
                        <a:rPr lang="nb-NO" dirty="0" smtClean="0"/>
                        <a:t> </a:t>
                      </a:r>
                    </a:p>
                    <a:p>
                      <a:pPr lvl="1"/>
                      <a:r>
                        <a:rPr lang="nb-NO" dirty="0" smtClean="0">
                          <a:hlinkClick r:id="rId19"/>
                        </a:rPr>
                        <a:t>Nærmiljø og samfunn</a:t>
                      </a:r>
                      <a:endParaRPr lang="nb-NO" dirty="0" smtClean="0"/>
                    </a:p>
                    <a:p>
                      <a:endParaRPr lang="nb-NO" dirty="0"/>
                    </a:p>
                  </a:txBody>
                  <a:tcPr/>
                </a:tc>
              </a:tr>
            </a:tbl>
          </a:graphicData>
        </a:graphic>
      </p:graphicFrame>
    </p:spTree>
    <p:extLst>
      <p:ext uri="{BB962C8B-B14F-4D97-AF65-F5344CB8AC3E}">
        <p14:creationId xmlns:p14="http://schemas.microsoft.com/office/powerpoint/2010/main" val="1975219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nb-NO" sz="3200" dirty="0">
                <a:latin typeface="Calibri" panose="020F0502020204030204" pitchFamily="34" charset="0"/>
                <a:cs typeface="Tahoma" charset="0"/>
              </a:rPr>
              <a:t>Resultatportal</a:t>
            </a:r>
          </a:p>
        </p:txBody>
      </p:sp>
      <p:sp>
        <p:nvSpPr>
          <p:cNvPr id="19459" name="Rectangle 3"/>
          <p:cNvSpPr>
            <a:spLocks noGrp="1" noChangeArrowheads="1"/>
          </p:cNvSpPr>
          <p:nvPr>
            <p:ph type="body" idx="1"/>
          </p:nvPr>
        </p:nvSpPr>
        <p:spPr>
          <a:xfrm>
            <a:off x="430690" y="1057359"/>
            <a:ext cx="7885726" cy="3731252"/>
          </a:xfrm>
        </p:spPr>
        <p:txBody>
          <a:bodyPr>
            <a:normAutofit fontScale="77500" lnSpcReduction="20000"/>
          </a:bodyPr>
          <a:lstStyle/>
          <a:p>
            <a:r>
              <a:rPr lang="nb-NO" sz="2600" dirty="0">
                <a:latin typeface="Calibri" panose="020F0502020204030204" pitchFamily="34" charset="0"/>
                <a:cs typeface="Tahoma" charset="0"/>
              </a:rPr>
              <a:t>I resultatportalen (som åpner rett over jul) kan barnehagen ta ut resultater fra  kartleggingsundersøkelsen til barna, pedagogisk leder, ansatte, ledelse og foreldre.</a:t>
            </a:r>
          </a:p>
          <a:p>
            <a:r>
              <a:rPr lang="nb-NO" sz="2600" dirty="0">
                <a:latin typeface="Calibri" panose="020F0502020204030204" pitchFamily="34" charset="0"/>
                <a:cs typeface="Tahoma" charset="0"/>
              </a:rPr>
              <a:t>Undersøkelsene sikrer anonymitet ved at det ikke vil være mulig å hente ut resultater for grupper på mindre enn 7 informanter i alle undersøkelsene. </a:t>
            </a:r>
          </a:p>
          <a:p>
            <a:r>
              <a:rPr lang="nb-NO" sz="2600" dirty="0">
                <a:latin typeface="Calibri" panose="020F0502020204030204" pitchFamily="34" charset="0"/>
                <a:cs typeface="Tahoma" charset="0"/>
              </a:rPr>
              <a:t>Barnehagen vil her se på de ulike resultatene og reflektere over hva som er veldig bra og hva man bør videreutvikle. </a:t>
            </a:r>
          </a:p>
          <a:p>
            <a:r>
              <a:rPr lang="nb-NO" sz="2600" dirty="0">
                <a:latin typeface="Calibri" panose="020F0502020204030204" pitchFamily="34" charset="0"/>
                <a:cs typeface="Tahoma" charset="0"/>
              </a:rPr>
              <a:t>Resultatene skal alltid være et utgangspunkt for å forbedre eller videreutvikle barnehagens praksis.</a:t>
            </a:r>
          </a:p>
          <a:p>
            <a:r>
              <a:rPr lang="nb-NO" sz="2600" dirty="0">
                <a:latin typeface="Calibri" panose="020F0502020204030204" pitchFamily="34" charset="0"/>
                <a:cs typeface="Tahoma" charset="0"/>
              </a:rPr>
              <a:t>Her kan man se barnehagens resultater og vurdere de opp mot gjennomsnittet av alle barnehager i kommunen, regionen og fylket.</a:t>
            </a:r>
          </a:p>
          <a:p>
            <a:pPr marL="0" indent="0">
              <a:buNone/>
            </a:pPr>
            <a:r>
              <a:rPr lang="nb-NO" sz="1800" dirty="0">
                <a:latin typeface="Calibri" panose="020F0502020204030204" pitchFamily="34" charset="0"/>
                <a:cs typeface="Tahoma" charset="0"/>
              </a:rPr>
              <a:t>  </a:t>
            </a:r>
          </a:p>
        </p:txBody>
      </p:sp>
      <p:sp>
        <p:nvSpPr>
          <p:cNvPr id="2" name="Plassholder for bunntekst 1"/>
          <p:cNvSpPr>
            <a:spLocks noGrp="1"/>
          </p:cNvSpPr>
          <p:nvPr>
            <p:ph type="ftr" sz="quarter" idx="4294967295"/>
          </p:nvPr>
        </p:nvSpPr>
        <p:spPr>
          <a:xfrm>
            <a:off x="1412082" y="4782741"/>
            <a:ext cx="4156472" cy="198834"/>
          </a:xfrm>
          <a:prstGeom prst="rect">
            <a:avLst/>
          </a:prstGeom>
        </p:spPr>
        <p:txBody>
          <a:bodyPr/>
          <a:lstStyle/>
          <a:p>
            <a:r>
              <a:rPr lang="nb-NO">
                <a:solidFill>
                  <a:srgbClr val="FFFFFF"/>
                </a:solidFill>
              </a:rPr>
              <a:t>www.sepu.no</a:t>
            </a:r>
          </a:p>
        </p:txBody>
      </p:sp>
    </p:spTree>
    <p:extLst>
      <p:ext uri="{BB962C8B-B14F-4D97-AF65-F5344CB8AC3E}">
        <p14:creationId xmlns:p14="http://schemas.microsoft.com/office/powerpoint/2010/main" val="248576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459">
                                            <p:txEl>
                                              <p:pRg st="4" end="4"/>
                                            </p:txEl>
                                          </p:spTgt>
                                        </p:tgtEl>
                                        <p:attrNameLst>
                                          <p:attrName>style.visibility</p:attrName>
                                        </p:attrNameLst>
                                      </p:cBhvr>
                                      <p:to>
                                        <p:strVal val="visible"/>
                                      </p:to>
                                    </p:set>
                                    <p:anim calcmode="lin" valueType="num">
                                      <p:cBhvr additive="base">
                                        <p:cTn id="31"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4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459">
                                            <p:txEl>
                                              <p:pRg st="5" end="5"/>
                                            </p:txEl>
                                          </p:spTgt>
                                        </p:tgtEl>
                                        <p:attrNameLst>
                                          <p:attrName>style.visibility</p:attrName>
                                        </p:attrNameLst>
                                      </p:cBhvr>
                                      <p:to>
                                        <p:strVal val="visible"/>
                                      </p:to>
                                    </p:set>
                                    <p:anim calcmode="lin" valueType="num">
                                      <p:cBhvr additive="base">
                                        <p:cTn id="37"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endParaRPr lang="nb-NO" dirty="0"/>
          </a:p>
        </p:txBody>
      </p:sp>
      <p:graphicFrame>
        <p:nvGraphicFramePr>
          <p:cNvPr id="4" name="Plassholder for innhold 3"/>
          <p:cNvGraphicFramePr>
            <a:graphicFrameLocks noGrp="1"/>
          </p:cNvGraphicFramePr>
          <p:nvPr>
            <p:ph idx="1"/>
            <p:extLst/>
          </p:nvPr>
        </p:nvGraphicFramePr>
        <p:xfrm>
          <a:off x="457200" y="411510"/>
          <a:ext cx="8229600" cy="4182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33768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43608" y="431856"/>
            <a:ext cx="6172200" cy="675000"/>
          </a:xfrm>
        </p:spPr>
        <p:txBody>
          <a:bodyPr>
            <a:normAutofit/>
          </a:bodyPr>
          <a:lstStyle/>
          <a:p>
            <a:r>
              <a:rPr lang="nb-NO" sz="2800" dirty="0"/>
              <a:t>Hva er </a:t>
            </a:r>
            <a:r>
              <a:rPr lang="nb-NO" sz="2800" i="1" dirty="0"/>
              <a:t>kultur for læring?</a:t>
            </a:r>
          </a:p>
        </p:txBody>
      </p:sp>
      <p:sp>
        <p:nvSpPr>
          <p:cNvPr id="4" name="Tittel 1"/>
          <p:cNvSpPr txBox="1">
            <a:spLocks/>
          </p:cNvSpPr>
          <p:nvPr/>
        </p:nvSpPr>
        <p:spPr>
          <a:xfrm>
            <a:off x="1547664" y="1491630"/>
            <a:ext cx="6172200" cy="675000"/>
          </a:xfrm>
          <a:prstGeom prst="rect">
            <a:avLst/>
          </a:prstGeom>
        </p:spPr>
        <p:txBody>
          <a:bodyPr vert="horz" lIns="68580" tIns="34290" rIns="68580" bIns="34290" rtlCol="0" anchor="t">
            <a:norm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1800" u="sng" dirty="0"/>
              <a:t>Mål</a:t>
            </a:r>
            <a:r>
              <a:rPr lang="nb-NO" sz="1800" dirty="0"/>
              <a:t>: Alle barn og unge i Hedmark vokser opp i en </a:t>
            </a:r>
            <a:r>
              <a:rPr lang="nb-NO" sz="1800" i="1" dirty="0"/>
              <a:t>kultur for læring</a:t>
            </a:r>
          </a:p>
        </p:txBody>
      </p:sp>
      <p:sp>
        <p:nvSpPr>
          <p:cNvPr id="5" name="Tittel 1"/>
          <p:cNvSpPr txBox="1">
            <a:spLocks/>
          </p:cNvSpPr>
          <p:nvPr/>
        </p:nvSpPr>
        <p:spPr>
          <a:xfrm>
            <a:off x="1547664" y="2409732"/>
            <a:ext cx="6318702" cy="2376264"/>
          </a:xfrm>
          <a:prstGeom prst="rect">
            <a:avLst/>
          </a:prstGeom>
        </p:spPr>
        <p:txBody>
          <a:bodyPr vert="horz" lIns="68580" tIns="34290" rIns="68580" bIns="34290" rtlCol="0" anchor="t">
            <a:noAutofit/>
          </a:bodyPr>
          <a:lstStyle>
            <a:lvl1pPr algn="ctr" defTabSz="457200" rtl="0" eaLnBrk="1" latinLnBrk="0" hangingPunct="1">
              <a:spcBef>
                <a:spcPct val="0"/>
              </a:spcBef>
              <a:buNone/>
              <a:defRPr sz="2800" b="1" kern="1200">
                <a:solidFill>
                  <a:schemeClr val="tx1"/>
                </a:solidFill>
                <a:latin typeface="+mj-lt"/>
                <a:ea typeface="+mj-ea"/>
                <a:cs typeface="+mj-cs"/>
              </a:defRPr>
            </a:lvl1pPr>
          </a:lstStyle>
          <a:p>
            <a:pPr algn="l"/>
            <a:r>
              <a:rPr lang="nb-NO" sz="1800" u="sng" dirty="0"/>
              <a:t>Arbeidsform</a:t>
            </a:r>
            <a:r>
              <a:rPr lang="nb-NO" sz="1800" dirty="0"/>
              <a:t>: Alle aktuelle parter i Hedmark samarbeider på en slik måte at ny utvikling av den enkelte skjer kontinuerlig. </a:t>
            </a:r>
          </a:p>
          <a:p>
            <a:pPr algn="l"/>
            <a:endParaRPr lang="nb-NO" sz="1800" i="1" dirty="0"/>
          </a:p>
          <a:p>
            <a:pPr algn="l"/>
            <a:r>
              <a:rPr lang="nb-NO" sz="1800" u="sng" dirty="0"/>
              <a:t>FoU-prosjekt</a:t>
            </a:r>
            <a:r>
              <a:rPr lang="nb-NO" sz="1800" dirty="0"/>
              <a:t>:</a:t>
            </a:r>
            <a:br>
              <a:rPr lang="nb-NO" sz="1800" dirty="0"/>
            </a:br>
            <a:r>
              <a:rPr lang="nb-NO" sz="1800" dirty="0"/>
              <a:t>- samarbeid med Høyskolen i </a:t>
            </a:r>
            <a:r>
              <a:rPr lang="nb-NO" sz="1800" dirty="0" smtClean="0"/>
              <a:t>Innlandet </a:t>
            </a:r>
            <a:r>
              <a:rPr lang="nb-NO" sz="1800" dirty="0"/>
              <a:t>v/</a:t>
            </a:r>
            <a:r>
              <a:rPr lang="nb-NO" sz="1800" dirty="0" err="1"/>
              <a:t>SePu</a:t>
            </a:r>
            <a:r>
              <a:rPr lang="nb-NO" sz="1800" dirty="0"/>
              <a:t/>
            </a:r>
            <a:br>
              <a:rPr lang="nb-NO" sz="1800" dirty="0"/>
            </a:br>
            <a:r>
              <a:rPr lang="nb-NO" sz="1800" dirty="0"/>
              <a:t>- alle kommuner i Hedmark deltar</a:t>
            </a:r>
            <a:br>
              <a:rPr lang="nb-NO" sz="1800" dirty="0"/>
            </a:br>
            <a:r>
              <a:rPr lang="nb-NO" sz="1800" dirty="0"/>
              <a:t>- oppstart </a:t>
            </a:r>
            <a:r>
              <a:rPr lang="nb-NO" sz="1800" dirty="0" smtClean="0"/>
              <a:t>2016 for skole og 2017 for barnehage</a:t>
            </a:r>
            <a:endParaRPr lang="nb-NO" sz="1800" u="sng" dirty="0"/>
          </a:p>
        </p:txBody>
      </p:sp>
      <p:sp>
        <p:nvSpPr>
          <p:cNvPr id="6" name="Pil høyre 5"/>
          <p:cNvSpPr/>
          <p:nvPr/>
        </p:nvSpPr>
        <p:spPr>
          <a:xfrm>
            <a:off x="755576" y="1609740"/>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7" name="Pil høyre 6"/>
          <p:cNvSpPr/>
          <p:nvPr/>
        </p:nvSpPr>
        <p:spPr>
          <a:xfrm>
            <a:off x="791248" y="2499742"/>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8" name="Pil høyre 7"/>
          <p:cNvSpPr/>
          <p:nvPr/>
        </p:nvSpPr>
        <p:spPr>
          <a:xfrm>
            <a:off x="791248" y="3651870"/>
            <a:ext cx="324036" cy="1485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Tree>
    <p:extLst>
      <p:ext uri="{BB962C8B-B14F-4D97-AF65-F5344CB8AC3E}">
        <p14:creationId xmlns:p14="http://schemas.microsoft.com/office/powerpoint/2010/main" val="4928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Variasjon i barnehagene på trivsel</a:t>
            </a:r>
            <a:endParaRPr lang="nb-NO" sz="3200" dirty="0"/>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942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346319558"/>
              </p:ext>
            </p:extLst>
          </p:nvPr>
        </p:nvGraphicFramePr>
        <p:xfrm>
          <a:off x="457200" y="483518"/>
          <a:ext cx="8229600" cy="41107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2875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b="1" dirty="0" smtClean="0"/>
              <a:t>Ansatte - barnehage</a:t>
            </a:r>
            <a:endParaRPr lang="nb-NO" sz="3600" b="1" dirty="0"/>
          </a:p>
        </p:txBody>
      </p:sp>
      <p:graphicFrame>
        <p:nvGraphicFramePr>
          <p:cNvPr id="4" name="Plassholder for innhold 3"/>
          <p:cNvGraphicFramePr>
            <a:graphicFrameLocks noGrp="1"/>
          </p:cNvGraphicFramePr>
          <p:nvPr>
            <p:ph idx="1"/>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97868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Foreldre - barnehage</a:t>
            </a:r>
            <a:endParaRPr lang="nb-NO" sz="3600" dirty="0"/>
          </a:p>
        </p:txBody>
      </p:sp>
      <p:graphicFrame>
        <p:nvGraphicFramePr>
          <p:cNvPr id="4" name="Plassholder for innhold 3"/>
          <p:cNvGraphicFramePr>
            <a:graphicFrameLocks noGrp="1"/>
          </p:cNvGraphicFramePr>
          <p:nvPr>
            <p:ph idx="1"/>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40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p:cNvSpPr txBox="1">
            <a:spLocks/>
          </p:cNvSpPr>
          <p:nvPr/>
        </p:nvSpPr>
        <p:spPr bwMode="auto">
          <a:xfrm>
            <a:off x="1547664" y="353444"/>
            <a:ext cx="6087981" cy="455836"/>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nb-NO" sz="3200" i="1" dirty="0">
                <a:latin typeface="Arial" pitchFamily="34" charset="0"/>
                <a:cs typeface="Arial" pitchFamily="34" charset="0"/>
              </a:rPr>
              <a:t>Kultur for læring </a:t>
            </a:r>
          </a:p>
        </p:txBody>
      </p:sp>
      <p:graphicFrame>
        <p:nvGraphicFramePr>
          <p:cNvPr id="3" name="Diagram 2"/>
          <p:cNvGraphicFramePr/>
          <p:nvPr>
            <p:extLst>
              <p:ext uri="{D42A27DB-BD31-4B8C-83A1-F6EECF244321}">
                <p14:modId xmlns:p14="http://schemas.microsoft.com/office/powerpoint/2010/main" val="124196109"/>
              </p:ext>
            </p:extLst>
          </p:nvPr>
        </p:nvGraphicFramePr>
        <p:xfrm>
          <a:off x="2411760" y="1472739"/>
          <a:ext cx="4572000" cy="3097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kstSylinder 3"/>
          <p:cNvSpPr txBox="1"/>
          <p:nvPr/>
        </p:nvSpPr>
        <p:spPr>
          <a:xfrm>
            <a:off x="3819264" y="2869000"/>
            <a:ext cx="1781714" cy="415498"/>
          </a:xfrm>
          <a:prstGeom prst="rect">
            <a:avLst/>
          </a:prstGeom>
          <a:noFill/>
        </p:spPr>
        <p:txBody>
          <a:bodyPr wrap="square" rtlCol="0">
            <a:spAutoFit/>
          </a:bodyPr>
          <a:lstStyle/>
          <a:p>
            <a:pPr algn="ctr"/>
            <a:r>
              <a:rPr lang="nb-NO" sz="2100" dirty="0">
                <a:solidFill>
                  <a:schemeClr val="bg1"/>
                </a:solidFill>
              </a:rPr>
              <a:t>Nærmiljø</a:t>
            </a:r>
          </a:p>
        </p:txBody>
      </p:sp>
      <p:sp>
        <p:nvSpPr>
          <p:cNvPr id="11" name="TekstSylinder 10"/>
          <p:cNvSpPr txBox="1"/>
          <p:nvPr/>
        </p:nvSpPr>
        <p:spPr>
          <a:xfrm>
            <a:off x="3781337" y="2247714"/>
            <a:ext cx="1959367" cy="415498"/>
          </a:xfrm>
          <a:prstGeom prst="rect">
            <a:avLst/>
          </a:prstGeom>
          <a:noFill/>
        </p:spPr>
        <p:txBody>
          <a:bodyPr wrap="square" rtlCol="0">
            <a:spAutoFit/>
          </a:bodyPr>
          <a:lstStyle/>
          <a:p>
            <a:pPr algn="ctr"/>
            <a:r>
              <a:rPr lang="nb-NO" sz="2100" dirty="0">
                <a:solidFill>
                  <a:schemeClr val="bg1"/>
                </a:solidFill>
              </a:rPr>
              <a:t>Regionnivå</a:t>
            </a:r>
          </a:p>
        </p:txBody>
      </p:sp>
      <p:sp>
        <p:nvSpPr>
          <p:cNvPr id="12" name="TekstSylinder 11"/>
          <p:cNvSpPr txBox="1"/>
          <p:nvPr/>
        </p:nvSpPr>
        <p:spPr>
          <a:xfrm>
            <a:off x="3565314" y="1718981"/>
            <a:ext cx="2391415" cy="415498"/>
          </a:xfrm>
          <a:prstGeom prst="rect">
            <a:avLst/>
          </a:prstGeom>
          <a:noFill/>
        </p:spPr>
        <p:txBody>
          <a:bodyPr wrap="square" rtlCol="0">
            <a:spAutoFit/>
          </a:bodyPr>
          <a:lstStyle/>
          <a:p>
            <a:pPr algn="ctr"/>
            <a:r>
              <a:rPr lang="nb-NO" sz="2100" dirty="0">
                <a:solidFill>
                  <a:schemeClr val="bg1"/>
                </a:solidFill>
              </a:rPr>
              <a:t>Samfunnsnivå</a:t>
            </a:r>
          </a:p>
        </p:txBody>
      </p:sp>
      <p:pic>
        <p:nvPicPr>
          <p:cNvPr id="1026" name="Picture 2" descr="http://beintoft.framtiden.no/extension/vztdesign/design/vztdesign/images/skolebarn.png">
            <a:hlinkClick r:id="rId8"/>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069" r="51756" b="8295"/>
          <a:stretch/>
        </p:blipFill>
        <p:spPr bwMode="auto">
          <a:xfrm>
            <a:off x="3383868" y="3326671"/>
            <a:ext cx="976949" cy="11297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eintoft.framtiden.no/extension/vztdesign/design/vztdesign/images/skolebarn.png">
            <a:hlinkClick r:id="rId10"/>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47899" b="4061"/>
          <a:stretch/>
        </p:blipFill>
        <p:spPr bwMode="auto">
          <a:xfrm>
            <a:off x="5073205" y="3381838"/>
            <a:ext cx="810090" cy="1019454"/>
          </a:xfrm>
          <a:prstGeom prst="rect">
            <a:avLst/>
          </a:prstGeom>
          <a:noFill/>
          <a:extLst>
            <a:ext uri="{909E8E84-426E-40DD-AFC4-6F175D3DCCD1}">
              <a14:hiddenFill xmlns:a14="http://schemas.microsoft.com/office/drawing/2010/main">
                <a:solidFill>
                  <a:srgbClr val="FFFFFF"/>
                </a:solidFill>
              </a14:hiddenFill>
            </a:ext>
          </a:extLst>
        </p:spPr>
      </p:pic>
      <p:sp>
        <p:nvSpPr>
          <p:cNvPr id="2" name="Bildeforklaring formet som et rektangel 1"/>
          <p:cNvSpPr/>
          <p:nvPr/>
        </p:nvSpPr>
        <p:spPr>
          <a:xfrm>
            <a:off x="1666269" y="1545636"/>
            <a:ext cx="1350150" cy="898286"/>
          </a:xfrm>
          <a:prstGeom prst="wedgeRectCallout">
            <a:avLst>
              <a:gd name="adj1" fmla="val 59647"/>
              <a:gd name="adj2" fmla="val 7935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…opne dører mot verda og framtida</a:t>
            </a:r>
            <a:endParaRPr lang="nb-NO" sz="1350" i="1" dirty="0"/>
          </a:p>
        </p:txBody>
      </p:sp>
      <p:sp>
        <p:nvSpPr>
          <p:cNvPr id="13" name="Bildeforklaring formet som et rektangel 12"/>
          <p:cNvSpPr/>
          <p:nvPr/>
        </p:nvSpPr>
        <p:spPr>
          <a:xfrm>
            <a:off x="1547664" y="3381838"/>
            <a:ext cx="1458646" cy="898286"/>
          </a:xfrm>
          <a:prstGeom prst="wedgeRectCallout">
            <a:avLst>
              <a:gd name="adj1" fmla="val 60966"/>
              <a:gd name="adj2" fmla="val -892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…respekt for menneskeverdet</a:t>
            </a:r>
            <a:endParaRPr lang="nb-NO" sz="1350" i="1" dirty="0"/>
          </a:p>
        </p:txBody>
      </p:sp>
      <p:sp>
        <p:nvSpPr>
          <p:cNvPr id="14" name="Bildeforklaring formet som et rektangel 13"/>
          <p:cNvSpPr/>
          <p:nvPr/>
        </p:nvSpPr>
        <p:spPr>
          <a:xfrm>
            <a:off x="6408204" y="1545636"/>
            <a:ext cx="1350150" cy="898286"/>
          </a:xfrm>
          <a:prstGeom prst="wedgeRectCallout">
            <a:avLst>
              <a:gd name="adj1" fmla="val -63711"/>
              <a:gd name="adj2" fmla="val 853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…utvikle kunnskap, dugleik og holdningar</a:t>
            </a:r>
            <a:endParaRPr lang="nb-NO" sz="1350" i="1" dirty="0"/>
          </a:p>
        </p:txBody>
      </p:sp>
      <p:sp>
        <p:nvSpPr>
          <p:cNvPr id="15" name="Bildeforklaring formet som et rektangel 14"/>
          <p:cNvSpPr/>
          <p:nvPr/>
        </p:nvSpPr>
        <p:spPr>
          <a:xfrm>
            <a:off x="6408204" y="3442421"/>
            <a:ext cx="1350150" cy="898286"/>
          </a:xfrm>
          <a:prstGeom prst="wedgeRectCallout">
            <a:avLst>
              <a:gd name="adj1" fmla="val -64371"/>
              <a:gd name="adj2" fmla="val -8721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n-NO" sz="1350" i="1" dirty="0"/>
              <a:t>…fremje læring og danning</a:t>
            </a:r>
            <a:endParaRPr lang="nb-NO" sz="1350" i="1" dirty="0"/>
          </a:p>
        </p:txBody>
      </p:sp>
    </p:spTree>
    <p:extLst>
      <p:ext uri="{BB962C8B-B14F-4D97-AF65-F5344CB8AC3E}">
        <p14:creationId xmlns:p14="http://schemas.microsoft.com/office/powerpoint/2010/main" val="361155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2100" dirty="0"/>
              <a:t>Kultur for læring – overordnede </a:t>
            </a:r>
            <a:r>
              <a:rPr lang="nb-NO" sz="2100" dirty="0" smtClean="0"/>
              <a:t>målsettinger FoU:</a:t>
            </a:r>
            <a:endParaRPr lang="nb-NO" sz="2100" dirty="0"/>
          </a:p>
        </p:txBody>
      </p:sp>
      <p:sp>
        <p:nvSpPr>
          <p:cNvPr id="3" name="Plassholder for innhold 2"/>
          <p:cNvSpPr>
            <a:spLocks noGrp="1"/>
          </p:cNvSpPr>
          <p:nvPr>
            <p:ph idx="1"/>
          </p:nvPr>
        </p:nvSpPr>
        <p:spPr>
          <a:xfrm>
            <a:off x="457200" y="987574"/>
            <a:ext cx="8229600" cy="3607049"/>
          </a:xfrm>
        </p:spPr>
        <p:txBody>
          <a:bodyPr>
            <a:normAutofit lnSpcReduction="10000"/>
          </a:bodyPr>
          <a:lstStyle/>
          <a:p>
            <a:pPr lvl="0"/>
            <a:r>
              <a:rPr lang="nb-NO" sz="1800" dirty="0"/>
              <a:t>Barns språklige og sosiale kompetanse skal heves og at de skal forberedes til framtidens utdannings- og samfunnsliv</a:t>
            </a:r>
            <a:r>
              <a:rPr lang="nb-NO" sz="1800" dirty="0" smtClean="0"/>
              <a:t>.</a:t>
            </a:r>
          </a:p>
          <a:p>
            <a:pPr lvl="0"/>
            <a:r>
              <a:rPr lang="nb-NO" sz="1800" dirty="0" smtClean="0"/>
              <a:t>De </a:t>
            </a:r>
            <a:r>
              <a:rPr lang="nb-NO" sz="1800" dirty="0"/>
              <a:t>faglige resultater i grunnskolen i Hedmark skal heves og </a:t>
            </a:r>
            <a:r>
              <a:rPr lang="nb-NO" sz="1800" dirty="0" smtClean="0"/>
              <a:t>alle barn og unge </a:t>
            </a:r>
            <a:r>
              <a:rPr lang="nb-NO" sz="1800" dirty="0"/>
              <a:t>skal </a:t>
            </a:r>
            <a:r>
              <a:rPr lang="nb-NO" sz="1800" dirty="0" smtClean="0"/>
              <a:t>i sterke grad tilegne seg kompetanse tilknyttet de 21. århundres ferdigheter </a:t>
            </a:r>
            <a:r>
              <a:rPr lang="nb-NO" sz="1400" dirty="0" smtClean="0"/>
              <a:t>(</a:t>
            </a:r>
            <a:r>
              <a:rPr lang="en-US" sz="1400" dirty="0" err="1"/>
              <a:t>kritisk</a:t>
            </a:r>
            <a:r>
              <a:rPr lang="en-US" sz="1400" dirty="0"/>
              <a:t> </a:t>
            </a:r>
            <a:r>
              <a:rPr lang="en-US" sz="1400" dirty="0" err="1" smtClean="0"/>
              <a:t>tenkning</a:t>
            </a:r>
            <a:r>
              <a:rPr lang="en-US" sz="1400" dirty="0"/>
              <a:t>,</a:t>
            </a:r>
            <a:r>
              <a:rPr lang="en-US" sz="1400" dirty="0" smtClean="0"/>
              <a:t> </a:t>
            </a:r>
            <a:r>
              <a:rPr lang="en-US" sz="1400" dirty="0" err="1"/>
              <a:t>problemløsning</a:t>
            </a:r>
            <a:r>
              <a:rPr lang="en-US" sz="1400" dirty="0"/>
              <a:t>, </a:t>
            </a:r>
            <a:r>
              <a:rPr lang="en-US" sz="1400" dirty="0" err="1"/>
              <a:t>kreativitet</a:t>
            </a:r>
            <a:r>
              <a:rPr lang="en-US" sz="1400" dirty="0"/>
              <a:t>, </a:t>
            </a:r>
            <a:r>
              <a:rPr lang="en-US" sz="1400" dirty="0" err="1" smtClean="0"/>
              <a:t>kommunikasjon</a:t>
            </a:r>
            <a:r>
              <a:rPr lang="en-US" sz="1400" dirty="0" smtClean="0"/>
              <a:t>, </a:t>
            </a:r>
            <a:r>
              <a:rPr lang="en-US" sz="1400" dirty="0" err="1" smtClean="0"/>
              <a:t>ny</a:t>
            </a:r>
            <a:r>
              <a:rPr lang="en-US" sz="1400" dirty="0" smtClean="0"/>
              <a:t> </a:t>
            </a:r>
            <a:r>
              <a:rPr lang="en-US" sz="1400" dirty="0" err="1"/>
              <a:t>informasjonsteknologi</a:t>
            </a:r>
            <a:r>
              <a:rPr lang="en-US" sz="1400" dirty="0"/>
              <a:t>, </a:t>
            </a:r>
            <a:r>
              <a:rPr lang="en-US" sz="1400" dirty="0" err="1"/>
              <a:t>samarbeid</a:t>
            </a:r>
            <a:r>
              <a:rPr lang="en-US" sz="1400" dirty="0"/>
              <a:t> </a:t>
            </a:r>
            <a:r>
              <a:rPr lang="en-US" sz="1400" dirty="0" err="1"/>
              <a:t>og</a:t>
            </a:r>
            <a:r>
              <a:rPr lang="en-US" sz="1400" dirty="0"/>
              <a:t> </a:t>
            </a:r>
            <a:r>
              <a:rPr lang="en-US" sz="1400" dirty="0" err="1" smtClean="0"/>
              <a:t>medborgerskap</a:t>
            </a:r>
            <a:r>
              <a:rPr lang="en-US" sz="1400" dirty="0" smtClean="0"/>
              <a:t>) </a:t>
            </a:r>
            <a:r>
              <a:rPr lang="nb-NO" sz="1800" dirty="0" smtClean="0"/>
              <a:t>.</a:t>
            </a:r>
            <a:endParaRPr lang="nb-NO" sz="1800" dirty="0"/>
          </a:p>
          <a:p>
            <a:pPr lvl="0"/>
            <a:r>
              <a:rPr lang="nb-NO" sz="1800" dirty="0" smtClean="0"/>
              <a:t>Alle barnehageansatte og barnehagemyndighets kompetanse </a:t>
            </a:r>
            <a:r>
              <a:rPr lang="nb-NO" sz="1800" dirty="0"/>
              <a:t>skal økes gjennom kollektiv </a:t>
            </a:r>
            <a:r>
              <a:rPr lang="nb-NO" sz="1800" dirty="0" smtClean="0"/>
              <a:t>og samordnet kompetanseutvikling </a:t>
            </a:r>
            <a:r>
              <a:rPr lang="nb-NO" sz="1800" dirty="0"/>
              <a:t>i</a:t>
            </a:r>
            <a:r>
              <a:rPr lang="nb-NO" sz="1800" dirty="0" smtClean="0"/>
              <a:t> profesjonelle læringsfellesskap</a:t>
            </a:r>
            <a:endParaRPr lang="nb-NO" sz="1800" dirty="0"/>
          </a:p>
          <a:p>
            <a:pPr lvl="0"/>
            <a:r>
              <a:rPr lang="nb-NO" sz="1800" dirty="0"/>
              <a:t>Ulike kartleggingsresultater og andre data skal brukes aktivt </a:t>
            </a:r>
            <a:r>
              <a:rPr lang="nb-NO" sz="1800" dirty="0" smtClean="0"/>
              <a:t>på alle nivå i utdanningssystemet for </a:t>
            </a:r>
            <a:r>
              <a:rPr lang="nb-NO" sz="1800" dirty="0"/>
              <a:t>å forbedre den pedagogiske praksis.</a:t>
            </a:r>
          </a:p>
          <a:p>
            <a:pPr lvl="0"/>
            <a:r>
              <a:rPr lang="nb-NO" sz="1800" dirty="0"/>
              <a:t>Styrende </a:t>
            </a:r>
            <a:r>
              <a:rPr lang="nb-NO" sz="1800" dirty="0" smtClean="0"/>
              <a:t>myndigheter</a:t>
            </a:r>
            <a:r>
              <a:rPr lang="nb-NO" sz="1800" dirty="0"/>
              <a:t>, </a:t>
            </a:r>
            <a:r>
              <a:rPr lang="nb-NO" sz="1800" dirty="0" smtClean="0"/>
              <a:t>forvaltningen, høyere </a:t>
            </a:r>
            <a:r>
              <a:rPr lang="nb-NO" sz="1800" dirty="0"/>
              <a:t>utdanning og interesseorganisasjoner har et nærmere og mer forpliktende samarbeid.</a:t>
            </a:r>
          </a:p>
          <a:p>
            <a:pPr lvl="0"/>
            <a:endParaRPr lang="nb-NO" dirty="0"/>
          </a:p>
          <a:p>
            <a:endParaRPr lang="nb-NO" dirty="0"/>
          </a:p>
        </p:txBody>
      </p:sp>
      <p:sp>
        <p:nvSpPr>
          <p:cNvPr id="4" name="Plassholder for bunntekst 3"/>
          <p:cNvSpPr>
            <a:spLocks noGrp="1"/>
          </p:cNvSpPr>
          <p:nvPr>
            <p:ph type="ftr" sz="quarter" idx="4294967295"/>
          </p:nvPr>
        </p:nvSpPr>
        <p:spPr>
          <a:xfrm>
            <a:off x="6057900" y="4857750"/>
            <a:ext cx="1600200" cy="285750"/>
          </a:xfrm>
          <a:prstGeom prst="rect">
            <a:avLst/>
          </a:prstGeom>
        </p:spPr>
        <p:txBody>
          <a:bodyPr/>
          <a:lstStyle/>
          <a:p>
            <a:pPr>
              <a:defRPr/>
            </a:pPr>
            <a:r>
              <a:rPr lang="nb-NO"/>
              <a:t>www.sepu.no</a:t>
            </a:r>
          </a:p>
        </p:txBody>
      </p:sp>
    </p:spTree>
    <p:extLst>
      <p:ext uri="{BB962C8B-B14F-4D97-AF65-F5344CB8AC3E}">
        <p14:creationId xmlns:p14="http://schemas.microsoft.com/office/powerpoint/2010/main" val="423564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05978"/>
            <a:ext cx="8229600" cy="565572"/>
          </a:xfrm>
        </p:spPr>
        <p:txBody>
          <a:bodyPr>
            <a:normAutofit fontScale="90000"/>
          </a:bodyPr>
          <a:lstStyle/>
          <a:p>
            <a:r>
              <a:rPr lang="nb-NO" sz="3200" dirty="0" smtClean="0"/>
              <a:t>Fremdriftsplan høsten 2017</a:t>
            </a:r>
            <a:endParaRPr lang="nb-NO" sz="32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090453901"/>
              </p:ext>
            </p:extLst>
          </p:nvPr>
        </p:nvGraphicFramePr>
        <p:xfrm>
          <a:off x="251520" y="771550"/>
          <a:ext cx="8640960" cy="4112852"/>
        </p:xfrm>
        <a:graphic>
          <a:graphicData uri="http://schemas.openxmlformats.org/drawingml/2006/table">
            <a:tbl>
              <a:tblPr firstRow="1" firstCol="1" bandRow="1">
                <a:tableStyleId>{5C22544A-7EE6-4342-B048-85BDC9FD1C3A}</a:tableStyleId>
              </a:tblPr>
              <a:tblGrid>
                <a:gridCol w="1126276"/>
                <a:gridCol w="5254741"/>
                <a:gridCol w="2259943"/>
              </a:tblGrid>
              <a:tr h="186011">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smtClean="0">
                          <a:effectLst/>
                        </a:rPr>
                        <a:t>Aktiviteter</a:t>
                      </a:r>
                    </a:p>
                  </a:txBody>
                  <a:tcPr marL="63513" marR="63513" marT="0" marB="0"/>
                </a:tc>
                <a:tc>
                  <a:txBody>
                    <a:bodyPr/>
                    <a:lstStyle/>
                    <a:p>
                      <a:pPr>
                        <a:lnSpc>
                          <a:spcPct val="115000"/>
                        </a:lnSpc>
                        <a:spcAft>
                          <a:spcPts val="0"/>
                        </a:spcAft>
                      </a:pPr>
                      <a:r>
                        <a:rPr lang="nb-NO" sz="1800">
                          <a:effectLst/>
                        </a:rPr>
                        <a:t>Ansvar</a:t>
                      </a:r>
                      <a:endParaRPr lang="nb-NO" sz="18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1/9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Informasjon om </a:t>
                      </a:r>
                      <a:r>
                        <a:rPr lang="nb-NO" sz="1200" dirty="0" smtClean="0">
                          <a:effectLst/>
                        </a:rPr>
                        <a:t>spørreundersøkelsen</a:t>
                      </a:r>
                    </a:p>
                    <a:p>
                      <a:pPr>
                        <a:lnSpc>
                          <a:spcPct val="115000"/>
                        </a:lnSpc>
                        <a:spcAft>
                          <a:spcPts val="0"/>
                        </a:spcAft>
                      </a:pP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FMHE</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64082">
                <a:tc>
                  <a:txBody>
                    <a:bodyPr/>
                    <a:lstStyle/>
                    <a:p>
                      <a:pPr>
                        <a:lnSpc>
                          <a:spcPct val="115000"/>
                        </a:lnSpc>
                        <a:spcAft>
                          <a:spcPts val="0"/>
                        </a:spcAft>
                      </a:pPr>
                      <a:r>
                        <a:rPr lang="nb-NO" sz="1000">
                          <a:effectLst/>
                        </a:rPr>
                        <a:t>8/9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Kongsvingerregionen</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a:effectLst/>
                      </a:endParaRPr>
                    </a:p>
                  </a:txBody>
                  <a:tcPr marL="63513" marR="63513" marT="0" marB="0"/>
                </a:tc>
              </a:tr>
              <a:tr h="565858">
                <a:tc>
                  <a:txBody>
                    <a:bodyPr/>
                    <a:lstStyle/>
                    <a:p>
                      <a:pPr>
                        <a:lnSpc>
                          <a:spcPct val="115000"/>
                        </a:lnSpc>
                        <a:spcAft>
                          <a:spcPts val="0"/>
                        </a:spcAft>
                      </a:pPr>
                      <a:r>
                        <a:rPr lang="nb-NO" sz="1000">
                          <a:effectLst/>
                        </a:rPr>
                        <a:t>18/9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Hedmarken.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76064">
                <a:tc>
                  <a:txBody>
                    <a:bodyPr/>
                    <a:lstStyle/>
                    <a:p>
                      <a:pPr>
                        <a:lnSpc>
                          <a:spcPct val="115000"/>
                        </a:lnSpc>
                        <a:spcAft>
                          <a:spcPts val="0"/>
                        </a:spcAft>
                      </a:pPr>
                      <a:r>
                        <a:rPr lang="nb-NO" sz="1000">
                          <a:effectLst/>
                        </a:rPr>
                        <a:t>21/9</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Nord-Østerdal.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582240">
                <a:tc>
                  <a:txBody>
                    <a:bodyPr/>
                    <a:lstStyle/>
                    <a:p>
                      <a:pPr>
                        <a:lnSpc>
                          <a:spcPct val="115000"/>
                        </a:lnSpc>
                        <a:spcAft>
                          <a:spcPts val="0"/>
                        </a:spcAft>
                      </a:pPr>
                      <a:r>
                        <a:rPr lang="nb-NO" sz="1000">
                          <a:effectLst/>
                        </a:rPr>
                        <a:t>25/9</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smtClean="0">
                          <a:effectLst/>
                        </a:rPr>
                        <a:t>Regionalsamling </a:t>
                      </a:r>
                      <a:r>
                        <a:rPr lang="nb-NO" sz="1200" dirty="0">
                          <a:effectLst/>
                        </a:rPr>
                        <a:t>Sør-Østerdal.</a:t>
                      </a:r>
                    </a:p>
                    <a:p>
                      <a:pPr>
                        <a:lnSpc>
                          <a:spcPct val="115000"/>
                        </a:lnSpc>
                        <a:spcAft>
                          <a:spcPts val="0"/>
                        </a:spcAft>
                      </a:pPr>
                      <a:r>
                        <a:rPr lang="nb-NO" sz="1200" dirty="0">
                          <a:effectLst/>
                        </a:rPr>
                        <a:t> </a:t>
                      </a:r>
                    </a:p>
                    <a:p>
                      <a:pPr>
                        <a:lnSpc>
                          <a:spcPct val="115000"/>
                        </a:lnSpc>
                        <a:spcAft>
                          <a:spcPts val="0"/>
                        </a:spcAft>
                      </a:pPr>
                      <a:r>
                        <a:rPr lang="nb-NO" sz="1200" dirty="0">
                          <a:effectLst/>
                        </a:rPr>
                        <a:t> </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smtClean="0">
                          <a:effectLst/>
                        </a:rPr>
                        <a:t>Regionsansvarlig,</a:t>
                      </a:r>
                      <a:r>
                        <a:rPr lang="nb-NO" sz="1000" baseline="0" dirty="0" smtClean="0">
                          <a:effectLst/>
                        </a:rPr>
                        <a:t> </a:t>
                      </a:r>
                      <a:r>
                        <a:rPr lang="nb-NO" sz="1000" baseline="0" dirty="0" err="1" smtClean="0">
                          <a:effectLst/>
                        </a:rPr>
                        <a:t>SePU</a:t>
                      </a:r>
                      <a:endParaRPr lang="nb-NO" sz="1000" dirty="0" smtClean="0">
                        <a:effectLst/>
                      </a:endParaRPr>
                    </a:p>
                    <a:p>
                      <a:pPr>
                        <a:lnSpc>
                          <a:spcPct val="115000"/>
                        </a:lnSpc>
                        <a:spcAft>
                          <a:spcPts val="0"/>
                        </a:spcAft>
                      </a:pPr>
                      <a:r>
                        <a:rPr lang="nb-NO" sz="1000" dirty="0">
                          <a:effectLst/>
                        </a:rPr>
                        <a:t> </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408884">
                <a:tc>
                  <a:txBody>
                    <a:bodyPr/>
                    <a:lstStyle/>
                    <a:p>
                      <a:pPr>
                        <a:lnSpc>
                          <a:spcPct val="115000"/>
                        </a:lnSpc>
                        <a:spcAft>
                          <a:spcPts val="0"/>
                        </a:spcAft>
                      </a:pPr>
                      <a:r>
                        <a:rPr lang="nb-NO" sz="1000">
                          <a:effectLst/>
                        </a:rPr>
                        <a:t>31/10</a:t>
                      </a:r>
                    </a:p>
                    <a:p>
                      <a:pPr>
                        <a:lnSpc>
                          <a:spcPct val="115000"/>
                        </a:lnSpc>
                        <a:spcAft>
                          <a:spcPts val="0"/>
                        </a:spcAft>
                      </a:pPr>
                      <a:r>
                        <a:rPr lang="nb-NO" sz="1000">
                          <a:effectLst/>
                        </a:rPr>
                        <a:t>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Felles </a:t>
                      </a:r>
                      <a:r>
                        <a:rPr lang="nb-NO" sz="1200" dirty="0" smtClean="0">
                          <a:effectLst/>
                        </a:rPr>
                        <a:t>«OPPSTARTSAMLING» </a:t>
                      </a:r>
                      <a:r>
                        <a:rPr lang="nb-NO" sz="1200" dirty="0">
                          <a:effectLst/>
                        </a:rPr>
                        <a:t>for alle kommunene i fylket </a:t>
                      </a:r>
                    </a:p>
                  </a:txBody>
                  <a:tcPr marL="63513" marR="63513" marT="0" marB="0"/>
                </a:tc>
                <a:tc>
                  <a:txBody>
                    <a:bodyPr/>
                    <a:lstStyle/>
                    <a:p>
                      <a:pPr>
                        <a:lnSpc>
                          <a:spcPct val="115000"/>
                        </a:lnSpc>
                        <a:spcAft>
                          <a:spcPts val="0"/>
                        </a:spcAft>
                      </a:pPr>
                      <a:r>
                        <a:rPr lang="nb-NO" sz="1000">
                          <a:effectLst/>
                        </a:rPr>
                        <a:t>SePU, FMHE </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16/10</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Nettportalen åpner.</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a:t>
                      </a:r>
                      <a:r>
                        <a:rPr lang="nb-NO" sz="1000" dirty="0" err="1" smtClean="0">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dirty="0" smtClean="0">
                          <a:effectLst/>
                        </a:rPr>
                        <a:t>17/11</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a:effectLst/>
                        </a:rPr>
                        <a:t>Påminnelse i forbindelse med spørreundersøkelsen.</a:t>
                      </a:r>
                      <a:endParaRPr lang="nb-NO" sz="12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186011">
                <a:tc>
                  <a:txBody>
                    <a:bodyPr/>
                    <a:lstStyle/>
                    <a:p>
                      <a:pPr>
                        <a:lnSpc>
                          <a:spcPct val="115000"/>
                        </a:lnSpc>
                        <a:spcAft>
                          <a:spcPts val="0"/>
                        </a:spcAft>
                      </a:pPr>
                      <a:r>
                        <a:rPr lang="nb-NO" sz="1000">
                          <a:effectLst/>
                        </a:rPr>
                        <a:t>01/12</a:t>
                      </a:r>
                      <a:endParaRPr lang="nb-NO" sz="100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200" dirty="0">
                          <a:effectLst/>
                        </a:rPr>
                        <a:t>Nettportalen stenger.</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000" dirty="0">
                          <a:effectLst/>
                        </a:rPr>
                        <a:t> </a:t>
                      </a:r>
                      <a:r>
                        <a:rPr lang="nb-NO" sz="1000" dirty="0" err="1" smtClean="0">
                          <a:effectLst/>
                        </a:rPr>
                        <a:t>SePU</a:t>
                      </a:r>
                      <a:r>
                        <a:rPr lang="nb-NO" sz="1000" dirty="0" smtClean="0">
                          <a:effectLst/>
                        </a:rPr>
                        <a:t>, </a:t>
                      </a:r>
                      <a:r>
                        <a:rPr lang="nb-NO" sz="1000" dirty="0" err="1" smtClean="0">
                          <a:effectLst/>
                        </a:rPr>
                        <a:t>Conexus</a:t>
                      </a:r>
                      <a:endParaRPr lang="nb-N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bl>
          </a:graphicData>
        </a:graphic>
      </p:graphicFrame>
    </p:spTree>
    <p:extLst>
      <p:ext uri="{BB962C8B-B14F-4D97-AF65-F5344CB8AC3E}">
        <p14:creationId xmlns:p14="http://schemas.microsoft.com/office/powerpoint/2010/main" val="306501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2800" dirty="0" smtClean="0"/>
              <a:t>Fremdriftsplan våren 2018</a:t>
            </a:r>
            <a:endParaRPr lang="nb-NO" sz="280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492721635"/>
              </p:ext>
            </p:extLst>
          </p:nvPr>
        </p:nvGraphicFramePr>
        <p:xfrm>
          <a:off x="179512" y="915567"/>
          <a:ext cx="8784977" cy="3723786"/>
        </p:xfrm>
        <a:graphic>
          <a:graphicData uri="http://schemas.openxmlformats.org/drawingml/2006/table">
            <a:tbl>
              <a:tblPr firstRow="1" firstCol="1" bandRow="1">
                <a:tableStyleId>{5C22544A-7EE6-4342-B048-85BDC9FD1C3A}</a:tableStyleId>
              </a:tblPr>
              <a:tblGrid>
                <a:gridCol w="792088"/>
                <a:gridCol w="3240360"/>
                <a:gridCol w="2197515"/>
                <a:gridCol w="2555014"/>
              </a:tblGrid>
              <a:tr h="432047">
                <a:tc>
                  <a:txBody>
                    <a:bodyPr/>
                    <a:lstStyle/>
                    <a:p>
                      <a:pPr>
                        <a:lnSpc>
                          <a:spcPct val="115000"/>
                        </a:lnSpc>
                        <a:spcAft>
                          <a:spcPts val="0"/>
                        </a:spcAft>
                      </a:pPr>
                      <a:r>
                        <a:rPr lang="nb-NO" sz="1800" dirty="0">
                          <a:effectLst/>
                        </a:rPr>
                        <a:t>Når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smtClean="0">
                          <a:effectLst/>
                        </a:rPr>
                        <a:t>Aktiviteter</a:t>
                      </a:r>
                    </a:p>
                  </a:txBody>
                  <a:tcPr marL="63513" marR="63513" marT="0" marB="0"/>
                </a:tc>
                <a:tc>
                  <a:txBody>
                    <a:bodyPr/>
                    <a:lstStyle/>
                    <a:p>
                      <a:pPr>
                        <a:lnSpc>
                          <a:spcPct val="115000"/>
                        </a:lnSpc>
                        <a:spcAft>
                          <a:spcPts val="0"/>
                        </a:spcAft>
                      </a:pPr>
                      <a:r>
                        <a:rPr lang="nb-NO" sz="1800" dirty="0">
                          <a:effectLst/>
                        </a:rPr>
                        <a:t>Ansvar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c>
                  <a:txBody>
                    <a:bodyPr/>
                    <a:lstStyle/>
                    <a:p>
                      <a:pPr>
                        <a:lnSpc>
                          <a:spcPct val="115000"/>
                        </a:lnSpc>
                        <a:spcAft>
                          <a:spcPts val="0"/>
                        </a:spcAft>
                      </a:pPr>
                      <a:r>
                        <a:rPr lang="nb-NO" sz="1800" dirty="0">
                          <a:effectLst/>
                        </a:rPr>
                        <a:t>Målgruppe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3513" marR="63513" marT="0" marB="0"/>
                </a:tc>
              </a:tr>
              <a:tr h="720080">
                <a:tc>
                  <a:txBody>
                    <a:bodyPr/>
                    <a:lstStyle/>
                    <a:p>
                      <a:pPr>
                        <a:lnSpc>
                          <a:spcPct val="115000"/>
                        </a:lnSpc>
                        <a:spcAft>
                          <a:spcPts val="0"/>
                        </a:spcAft>
                      </a:pPr>
                      <a:r>
                        <a:rPr lang="nb-NO" sz="1000" dirty="0">
                          <a:effectLst/>
                        </a:rPr>
                        <a:t>Januar</a:t>
                      </a:r>
                      <a:r>
                        <a:rPr lang="nb-NO" sz="1000" dirty="0" smtClean="0">
                          <a:effectLst/>
                        </a:rPr>
                        <a:t>/</a:t>
                      </a:r>
                    </a:p>
                    <a:p>
                      <a:pPr>
                        <a:lnSpc>
                          <a:spcPct val="115000"/>
                        </a:lnSpc>
                        <a:spcAft>
                          <a:spcPts val="0"/>
                        </a:spcAft>
                      </a:pPr>
                      <a:r>
                        <a:rPr lang="nb-NO" sz="1000" dirty="0" smtClean="0">
                          <a:effectLst/>
                        </a:rPr>
                        <a:t>februar</a:t>
                      </a:r>
                      <a:endParaRPr lang="nb-NO" sz="900" dirty="0">
                        <a:effectLst/>
                      </a:endParaRPr>
                    </a:p>
                    <a:p>
                      <a:pPr>
                        <a:lnSpc>
                          <a:spcPct val="115000"/>
                        </a:lnSpc>
                        <a:spcAft>
                          <a:spcPts val="0"/>
                        </a:spcAft>
                      </a:pPr>
                      <a:r>
                        <a:rPr lang="nb-NO" sz="1000" dirty="0">
                          <a:effectLst/>
                        </a:rPr>
                        <a:t> </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nb-NO" sz="1400" b="1" dirty="0" smtClean="0">
                          <a:effectLst/>
                        </a:rPr>
                        <a:t>Regionsamling</a:t>
                      </a:r>
                      <a:endParaRPr lang="nb-NO" sz="1200" b="1" dirty="0" smtClean="0">
                        <a:effectLst/>
                      </a:endParaRPr>
                    </a:p>
                    <a:p>
                      <a:pPr>
                        <a:lnSpc>
                          <a:spcPct val="115000"/>
                        </a:lnSpc>
                        <a:spcAft>
                          <a:spcPts val="0"/>
                        </a:spcAft>
                      </a:pPr>
                      <a:r>
                        <a:rPr lang="nb-NO" sz="1400" dirty="0" smtClean="0">
                          <a:effectLst/>
                        </a:rPr>
                        <a:t>Workshop </a:t>
                      </a:r>
                      <a:r>
                        <a:rPr lang="nb-NO" sz="1400" dirty="0">
                          <a:effectLst/>
                        </a:rPr>
                        <a:t>1: Tolke og analysere </a:t>
                      </a:r>
                      <a:r>
                        <a:rPr lang="nb-NO" sz="1400" dirty="0" smtClean="0">
                          <a:effectLst/>
                        </a:rPr>
                        <a:t>data</a:t>
                      </a:r>
                      <a:r>
                        <a:rPr lang="nb-NO" sz="1400" dirty="0">
                          <a:effectLst/>
                        </a:rPr>
                        <a:t> </a:t>
                      </a:r>
                      <a:endParaRPr lang="nb-NO" sz="1200" dirty="0">
                        <a:effectLst/>
                        <a:latin typeface="Times New Roman" panose="02020603050405020304" pitchFamily="18" charset="0"/>
                        <a:ea typeface="Calibri" panose="020F0502020204030204" pitchFamily="34" charset="0"/>
                      </a:endParaRPr>
                    </a:p>
                  </a:txBody>
                  <a:tcPr marL="58251" marR="58251" marT="0" marB="0"/>
                </a:tc>
                <a:tc>
                  <a:txBody>
                    <a:bodyPr/>
                    <a:lstStyle/>
                    <a:p>
                      <a:pPr>
                        <a:lnSpc>
                          <a:spcPct val="115000"/>
                        </a:lnSpc>
                        <a:spcAft>
                          <a:spcPts val="0"/>
                        </a:spcAft>
                      </a:pPr>
                      <a:r>
                        <a:rPr lang="nb-NO" sz="1000" dirty="0" smtClean="0">
                          <a:effectLst/>
                        </a:rPr>
                        <a:t>Regionansvarlig/</a:t>
                      </a:r>
                      <a:r>
                        <a:rPr lang="nb-NO" sz="1000" dirty="0" err="1" smtClean="0">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000">
                          <a:effectLst/>
                        </a:rPr>
                        <a:t>Etter work-shop 1</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1 og 2: </a:t>
                      </a:r>
                      <a:r>
                        <a:rPr lang="nb-NO" sz="1400" dirty="0" smtClean="0">
                          <a:effectLst/>
                        </a:rPr>
                        <a:t>Analysedel</a:t>
                      </a:r>
                    </a:p>
                  </a:txBody>
                  <a:tcPr marL="58251" marR="58251" marT="0" marB="0"/>
                </a:tc>
                <a:tc>
                  <a:txBody>
                    <a:bodyPr/>
                    <a:lstStyle/>
                    <a:p>
                      <a:pPr>
                        <a:lnSpc>
                          <a:spcPct val="115000"/>
                        </a:lnSpc>
                        <a:spcAft>
                          <a:spcPts val="0"/>
                        </a:spcAft>
                      </a:pPr>
                      <a:r>
                        <a:rPr lang="nb-NO" sz="1000">
                          <a:effectLst/>
                        </a:rPr>
                        <a:t>Barnehagemyndighet</a:t>
                      </a:r>
                      <a:endParaRPr lang="nb-NO" sz="900">
                        <a:effectLst/>
                      </a:endParaRPr>
                    </a:p>
                    <a:p>
                      <a:pPr>
                        <a:lnSpc>
                          <a:spcPct val="115000"/>
                        </a:lnSpc>
                        <a:spcAft>
                          <a:spcPts val="0"/>
                        </a:spcAft>
                      </a:pPr>
                      <a:r>
                        <a:rPr lang="nb-NO" sz="1000">
                          <a:effectLst/>
                        </a:rPr>
                        <a:t>SePU og styrere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a:effectLst/>
                        </a:rPr>
                        <a:t>De som skal være med på kompetansepakkene.</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812836">
                <a:tc>
                  <a:txBody>
                    <a:bodyPr/>
                    <a:lstStyle/>
                    <a:p>
                      <a:pPr>
                        <a:lnSpc>
                          <a:spcPct val="115000"/>
                        </a:lnSpc>
                        <a:spcAft>
                          <a:spcPts val="0"/>
                        </a:spcAft>
                      </a:pPr>
                      <a:r>
                        <a:rPr lang="nb-NO" sz="1000" dirty="0">
                          <a:effectLst/>
                        </a:rPr>
                        <a:t>Mars/</a:t>
                      </a:r>
                      <a:endParaRPr lang="nb-NO" sz="900" dirty="0">
                        <a:effectLst/>
                      </a:endParaRPr>
                    </a:p>
                    <a:p>
                      <a:pPr>
                        <a:lnSpc>
                          <a:spcPct val="115000"/>
                        </a:lnSpc>
                        <a:spcAft>
                          <a:spcPts val="0"/>
                        </a:spcAft>
                      </a:pPr>
                      <a:r>
                        <a:rPr lang="nb-NO" sz="1000" dirty="0">
                          <a:effectLst/>
                        </a:rPr>
                        <a:t>April</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b="1" dirty="0" smtClean="0">
                          <a:effectLst/>
                        </a:rPr>
                        <a:t>Regionsamling</a:t>
                      </a:r>
                    </a:p>
                    <a:p>
                      <a:pPr>
                        <a:lnSpc>
                          <a:spcPct val="115000"/>
                        </a:lnSpc>
                        <a:spcAft>
                          <a:spcPts val="0"/>
                        </a:spcAft>
                      </a:pPr>
                      <a:r>
                        <a:rPr lang="nb-NO" sz="1400" dirty="0" smtClean="0">
                          <a:effectLst/>
                        </a:rPr>
                        <a:t>Workshop </a:t>
                      </a:r>
                      <a:r>
                        <a:rPr lang="nb-NO" sz="1400" dirty="0">
                          <a:effectLst/>
                        </a:rPr>
                        <a:t>2: Rapport, tiltaksutvikling og implementering</a:t>
                      </a:r>
                      <a:endParaRPr lang="nb-NO" sz="1200" dirty="0">
                        <a:effectLst/>
                      </a:endParaRPr>
                    </a:p>
                    <a:p>
                      <a:pPr>
                        <a:lnSpc>
                          <a:spcPct val="115000"/>
                        </a:lnSpc>
                        <a:spcAft>
                          <a:spcPts val="0"/>
                        </a:spcAft>
                      </a:pPr>
                      <a:r>
                        <a:rPr lang="nb-NO" sz="1400" dirty="0">
                          <a:effectLst/>
                        </a:rPr>
                        <a:t> </a:t>
                      </a:r>
                      <a:endParaRPr lang="nb-NO" sz="1200" dirty="0">
                        <a:effectLst/>
                      </a:endParaRPr>
                    </a:p>
                  </a:txBody>
                  <a:tcPr marL="58251" marR="58251" marT="0" marB="0"/>
                </a:tc>
                <a:tc>
                  <a:txBody>
                    <a:bodyPr/>
                    <a:lstStyle/>
                    <a:p>
                      <a:pPr>
                        <a:lnSpc>
                          <a:spcPct val="115000"/>
                        </a:lnSpc>
                        <a:spcAft>
                          <a:spcPts val="0"/>
                        </a:spcAft>
                      </a:pPr>
                      <a:r>
                        <a:rPr lang="nb-NO" sz="1000" dirty="0">
                          <a:effectLst/>
                        </a:rPr>
                        <a:t>Regionsansvarlig/ </a:t>
                      </a:r>
                      <a:r>
                        <a:rPr lang="nb-NO" sz="1000" dirty="0" err="1" smtClean="0">
                          <a:effectLst/>
                        </a:rPr>
                        <a:t>SePU</a:t>
                      </a:r>
                      <a:endParaRPr lang="nb-NO" sz="900" dirty="0">
                        <a:effectLst/>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000">
                          <a:effectLst/>
                        </a:rPr>
                        <a:t>Etter work-shop 2</a:t>
                      </a:r>
                      <a:endParaRPr lang="nb-NO" sz="90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400" dirty="0">
                          <a:effectLst/>
                        </a:rPr>
                        <a:t>Arbeid med kompetansepakken modul 3 og 4: </a:t>
                      </a:r>
                      <a:r>
                        <a:rPr lang="nb-NO" sz="1400" dirty="0" smtClean="0">
                          <a:effectLst/>
                        </a:rPr>
                        <a:t>Strategi </a:t>
                      </a:r>
                      <a:r>
                        <a:rPr lang="nb-NO" sz="1400" dirty="0">
                          <a:effectLst/>
                        </a:rPr>
                        <a:t>og tiltaksdel</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Barnehagemyndighet</a:t>
                      </a:r>
                      <a:endParaRPr lang="nb-NO" sz="900" dirty="0">
                        <a:effectLst/>
                      </a:endParaRPr>
                    </a:p>
                    <a:p>
                      <a:pPr>
                        <a:lnSpc>
                          <a:spcPct val="115000"/>
                        </a:lnSpc>
                        <a:spcAft>
                          <a:spcPts val="0"/>
                        </a:spcAft>
                      </a:pPr>
                      <a:r>
                        <a:rPr lang="nb-NO" sz="1000" dirty="0" err="1" smtClean="0">
                          <a:effectLst/>
                        </a:rPr>
                        <a:t>SePU</a:t>
                      </a:r>
                      <a:r>
                        <a:rPr lang="nb-NO" sz="1000" dirty="0" smtClean="0">
                          <a:effectLst/>
                        </a:rPr>
                        <a:t> og styrerne</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000" dirty="0">
                          <a:effectLst/>
                        </a:rPr>
                        <a:t>De som skal være med på kompetansepakkene.</a:t>
                      </a:r>
                      <a:endParaRPr lang="nb-NO" sz="900" dirty="0">
                        <a:effectLst/>
                      </a:endParaRPr>
                    </a:p>
                    <a:p>
                      <a:pPr>
                        <a:lnSpc>
                          <a:spcPct val="115000"/>
                        </a:lnSpc>
                        <a:spcAft>
                          <a:spcPts val="0"/>
                        </a:spcAft>
                      </a:pPr>
                      <a:r>
                        <a:rPr lang="nb-NO" sz="1000" dirty="0">
                          <a:effectLst/>
                        </a:rPr>
                        <a:t> </a:t>
                      </a: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r h="503591">
                <a:tc>
                  <a:txBody>
                    <a:bodyPr/>
                    <a:lstStyle/>
                    <a:p>
                      <a:pPr>
                        <a:lnSpc>
                          <a:spcPct val="115000"/>
                        </a:lnSpc>
                        <a:spcAft>
                          <a:spcPts val="0"/>
                        </a:spcAft>
                      </a:pPr>
                      <a:r>
                        <a:rPr lang="nb-NO" sz="1400" b="1" dirty="0" smtClean="0">
                          <a:effectLst/>
                          <a:latin typeface="Calibri" panose="020F0502020204030204" pitchFamily="34" charset="0"/>
                          <a:ea typeface="Calibri" panose="020F0502020204030204" pitchFamily="34" charset="0"/>
                          <a:cs typeface="Times New Roman" panose="02020603050405020304" pitchFamily="18" charset="0"/>
                        </a:rPr>
                        <a:t>Høsten 2018</a:t>
                      </a:r>
                      <a:endParaRPr lang="nb-N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r>
                        <a:rPr lang="nb-NO" sz="1600" b="1" dirty="0" smtClean="0">
                          <a:effectLst/>
                          <a:latin typeface="Calibri" panose="020F0502020204030204" pitchFamily="34" charset="0"/>
                          <a:ea typeface="Calibri" panose="020F0502020204030204" pitchFamily="34" charset="0"/>
                          <a:cs typeface="Times New Roman" panose="02020603050405020304" pitchFamily="18" charset="0"/>
                        </a:rPr>
                        <a:t>Starter kompetanseheving for alle ansatte</a:t>
                      </a:r>
                      <a:endParaRPr lang="nb-NO"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c>
                  <a:txBody>
                    <a:bodyPr/>
                    <a:lstStyle/>
                    <a:p>
                      <a:pPr>
                        <a:lnSpc>
                          <a:spcPct val="115000"/>
                        </a:lnSpc>
                        <a:spcAft>
                          <a:spcPts val="0"/>
                        </a:spcAft>
                      </a:pPr>
                      <a:endParaRPr lang="nb-N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251" marR="58251" marT="0" marB="0"/>
                </a:tc>
              </a:tr>
            </a:tbl>
          </a:graphicData>
        </a:graphic>
      </p:graphicFrame>
    </p:spTree>
    <p:extLst>
      <p:ext uri="{BB962C8B-B14F-4D97-AF65-F5344CB8AC3E}">
        <p14:creationId xmlns:p14="http://schemas.microsoft.com/office/powerpoint/2010/main" val="33800502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ISPRING_RESOURCE_PATHS_HASH_PRESENTER" val="29de7a15182baab31a221cb384f50bd717197e1"/>
</p:tagLst>
</file>

<file path=ppt/theme/theme1.xml><?xml version="1.0" encoding="utf-8"?>
<a:theme xmlns:a="http://schemas.openxmlformats.org/drawingml/2006/main" name="PPT mal HINN">
  <a:themeElements>
    <a:clrScheme name="Custom 3">
      <a:dk1>
        <a:srgbClr val="050505"/>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548DD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mal HINN</Template>
  <TotalTime>662</TotalTime>
  <Words>3621</Words>
  <Application>Microsoft Office PowerPoint</Application>
  <PresentationFormat>Skjermfremvisning (16:9)</PresentationFormat>
  <Paragraphs>484</Paragraphs>
  <Slides>53</Slides>
  <Notes>19</Notes>
  <HiddenSlides>0</HiddenSlides>
  <MMClips>0</MMClips>
  <ScaleCrop>false</ScaleCrop>
  <HeadingPairs>
    <vt:vector size="8" baseType="variant">
      <vt:variant>
        <vt:lpstr>Brukte skrifter</vt:lpstr>
      </vt:variant>
      <vt:variant>
        <vt:i4>6</vt:i4>
      </vt:variant>
      <vt:variant>
        <vt:lpstr>Tema</vt:lpstr>
      </vt:variant>
      <vt:variant>
        <vt:i4>1</vt:i4>
      </vt:variant>
      <vt:variant>
        <vt:lpstr>Innebygde OLE-servere</vt:lpstr>
      </vt:variant>
      <vt:variant>
        <vt:i4>1</vt:i4>
      </vt:variant>
      <vt:variant>
        <vt:lpstr>Lysbildetitler</vt:lpstr>
      </vt:variant>
      <vt:variant>
        <vt:i4>53</vt:i4>
      </vt:variant>
    </vt:vector>
  </HeadingPairs>
  <TitlesOfParts>
    <vt:vector size="61" baseType="lpstr">
      <vt:lpstr>ＭＳ Ｐゴシック</vt:lpstr>
      <vt:lpstr>Arial</vt:lpstr>
      <vt:lpstr>Calibri</vt:lpstr>
      <vt:lpstr>Tahoma</vt:lpstr>
      <vt:lpstr>Times New Roman</vt:lpstr>
      <vt:lpstr>Wingdings</vt:lpstr>
      <vt:lpstr>PPT mal HINN</vt:lpstr>
      <vt:lpstr>Bilde</vt:lpstr>
      <vt:lpstr>Kultur for læring- barnehage</vt:lpstr>
      <vt:lpstr>Plan for dagen</vt:lpstr>
      <vt:lpstr>PowerPoint-presentasjon</vt:lpstr>
      <vt:lpstr>Kultur for læring</vt:lpstr>
      <vt:lpstr>Hva er kultur for læring?</vt:lpstr>
      <vt:lpstr>PowerPoint-presentasjon</vt:lpstr>
      <vt:lpstr>Kultur for læring – overordnede målsettinger FoU:</vt:lpstr>
      <vt:lpstr>Fremdriftsplan høsten 2017</vt:lpstr>
      <vt:lpstr>Fremdriftsplan våren 2018</vt:lpstr>
      <vt:lpstr>PowerPoint-presentasjon</vt:lpstr>
      <vt:lpstr>PowerPoint-presentasjon</vt:lpstr>
      <vt:lpstr>PowerPoint-presentasjon</vt:lpstr>
      <vt:lpstr>Strategier for kollektiv kompetanseutvikling</vt:lpstr>
      <vt:lpstr>PowerPoint-presentasjon</vt:lpstr>
      <vt:lpstr>Ontario, Canada – en multisystem strategi </vt:lpstr>
      <vt:lpstr>Ontario: En effektiv multisystem strategi krever følgende elementer:</vt:lpstr>
      <vt:lpstr>PowerPoint-presentasjon</vt:lpstr>
      <vt:lpstr>«Utviklingshjul for institusjoner i bevegelse» Irgens (2010). </vt:lpstr>
      <vt:lpstr>Refleksjonsoppgave</vt:lpstr>
      <vt:lpstr>Utviklingsprosess i faser  (Fullan 2007)</vt:lpstr>
      <vt:lpstr>Initieringsfase </vt:lpstr>
      <vt:lpstr>Implementeringsfase</vt:lpstr>
      <vt:lpstr>Institusjonalisering/videreføringsfase</vt:lpstr>
      <vt:lpstr>Utvikle kulturen i barnehagen</vt:lpstr>
      <vt:lpstr>PowerPoint-presentasjon</vt:lpstr>
      <vt:lpstr>Samarbeid og kollegialitet</vt:lpstr>
      <vt:lpstr>Refleksjonsoppgave</vt:lpstr>
      <vt:lpstr>PowerPoint-presentasjon</vt:lpstr>
      <vt:lpstr>Kartleggingsundersøkelser</vt:lpstr>
      <vt:lpstr>Kartleggingsundersøkelse forts… </vt:lpstr>
      <vt:lpstr>           Arbeidsoppgave før den 16.10.2017 Infoskriv: Informasjon om barns deltakelse i spørreundersøkelsen og samtykkeerklæring </vt:lpstr>
      <vt:lpstr>Samtykkeerklæringen</vt:lpstr>
      <vt:lpstr>Forberedelser fra og med den 16.10.17 Infoskriv: Informasjon om spørreundersøkelsen. Til koordinator</vt:lpstr>
      <vt:lpstr>Forberedelse barn, pedagogisk leder og 4. – 5 åringsforeldre undersøkelser</vt:lpstr>
      <vt:lpstr>Excellisten</vt:lpstr>
      <vt:lpstr>Forberedelse forts…</vt:lpstr>
      <vt:lpstr>Gjennomføring av de ulike undersøkelsene</vt:lpstr>
      <vt:lpstr>Spørreskjema til barna</vt:lpstr>
      <vt:lpstr>Gjennomføring - barneundersøkelsen</vt:lpstr>
      <vt:lpstr>Spørreskjema til pedagogisk leder</vt:lpstr>
      <vt:lpstr>Gjennomføring – pedagogisk leder undersøkelsen</vt:lpstr>
      <vt:lpstr>Spørreskjema til ansatte</vt:lpstr>
      <vt:lpstr>Gjennomføring - ansatte</vt:lpstr>
      <vt:lpstr>Spørreskjema til foreldre/foresatte</vt:lpstr>
      <vt:lpstr>Gjennomføring - foreldre</vt:lpstr>
      <vt:lpstr>Spørreskjema til styrer/leder</vt:lpstr>
      <vt:lpstr>Rammeplanen og kartlegging i KFL</vt:lpstr>
      <vt:lpstr>Resultatportal</vt:lpstr>
      <vt:lpstr>PowerPoint-presentasjon</vt:lpstr>
      <vt:lpstr>Variasjon i barnehagene på trivsel</vt:lpstr>
      <vt:lpstr>PowerPoint-presentasjon</vt:lpstr>
      <vt:lpstr>Ansatte - barnehage</vt:lpstr>
      <vt:lpstr>Foreldre - barnehage</vt:lpstr>
    </vt:vector>
  </TitlesOfParts>
  <Company>Høgskolen i Hedmark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mal</dc:title>
  <dc:creator>Anne-Karin Sunnevåg</dc:creator>
  <cp:lastModifiedBy>Anne-Karin Sunnevåg</cp:lastModifiedBy>
  <cp:revision>69</cp:revision>
  <dcterms:created xsi:type="dcterms:W3CDTF">2017-04-30T10:03:19Z</dcterms:created>
  <dcterms:modified xsi:type="dcterms:W3CDTF">2017-09-22T06:56:32Z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97700152-97F3-490E-AFCD-1144198DCED1</vt:lpwstr>
  </property>
  <property fmtid="{D5CDD505-2E9C-101B-9397-08002B2CF9AE}" pid="3" name="ArticulatePath">
    <vt:lpwstr>Presentation1</vt:lpwstr>
  </property>
</Properties>
</file>