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39" r:id="rId2"/>
  </p:sldMasterIdLst>
  <p:notesMasterIdLst>
    <p:notesMasterId r:id="rId24"/>
  </p:notesMasterIdLst>
  <p:handoutMasterIdLst>
    <p:handoutMasterId r:id="rId25"/>
  </p:handoutMasterIdLst>
  <p:sldIdLst>
    <p:sldId id="401" r:id="rId3"/>
    <p:sldId id="397" r:id="rId4"/>
    <p:sldId id="398" r:id="rId5"/>
    <p:sldId id="400" r:id="rId6"/>
    <p:sldId id="377" r:id="rId7"/>
    <p:sldId id="378" r:id="rId8"/>
    <p:sldId id="379" r:id="rId9"/>
    <p:sldId id="396" r:id="rId10"/>
    <p:sldId id="382" r:id="rId11"/>
    <p:sldId id="428" r:id="rId12"/>
    <p:sldId id="427" r:id="rId13"/>
    <p:sldId id="408" r:id="rId14"/>
    <p:sldId id="411" r:id="rId15"/>
    <p:sldId id="412" r:id="rId16"/>
    <p:sldId id="420" r:id="rId17"/>
    <p:sldId id="422" r:id="rId18"/>
    <p:sldId id="423" r:id="rId19"/>
    <p:sldId id="424" r:id="rId20"/>
    <p:sldId id="425" r:id="rId21"/>
    <p:sldId id="429" r:id="rId22"/>
    <p:sldId id="381" r:id="rId23"/>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8" autoAdjust="0"/>
    <p:restoredTop sz="77136" autoAdjust="0"/>
  </p:normalViewPr>
  <p:slideViewPr>
    <p:cSldViewPr>
      <p:cViewPr>
        <p:scale>
          <a:sx n="82" d="100"/>
          <a:sy n="82" d="100"/>
        </p:scale>
        <p:origin x="-1478" y="50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0" d="100"/>
          <a:sy n="60" d="100"/>
        </p:scale>
        <p:origin x="-2670"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19050-9640-43CB-8D77-1FD0C56F442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b-NO"/>
        </a:p>
      </dgm:t>
    </dgm:pt>
    <dgm:pt modelId="{CB288280-C002-45A5-A957-7C4B5E03887F}">
      <dgm:prSet phldrT="[Tekst]" custT="1"/>
      <dgm:spPr/>
      <dgm:t>
        <a:bodyPr lIns="216000"/>
        <a:lstStyle/>
        <a:p>
          <a:endParaRPr lang="nb-NO" sz="1400" dirty="0"/>
        </a:p>
      </dgm:t>
    </dgm:pt>
    <dgm:pt modelId="{C21350FA-B113-47CD-A8EB-24F87C80BAD6}" type="parTrans" cxnId="{D4BED4D8-E832-45FA-995C-709123E6E2E2}">
      <dgm:prSet/>
      <dgm:spPr/>
      <dgm:t>
        <a:bodyPr/>
        <a:lstStyle/>
        <a:p>
          <a:endParaRPr lang="nb-NO"/>
        </a:p>
      </dgm:t>
    </dgm:pt>
    <dgm:pt modelId="{1C4B59DC-8290-40D3-9EB5-D3C1DEA8D68F}" type="sibTrans" cxnId="{D4BED4D8-E832-45FA-995C-709123E6E2E2}">
      <dgm:prSet/>
      <dgm:spPr/>
      <dgm:t>
        <a:bodyPr/>
        <a:lstStyle/>
        <a:p>
          <a:endParaRPr lang="nb-NO"/>
        </a:p>
      </dgm:t>
    </dgm:pt>
    <dgm:pt modelId="{EFD711EA-7F6D-4643-BAED-272ECBF450D4}">
      <dgm:prSet phldrT="[Tekst]"/>
      <dgm:spPr/>
      <dgm:t>
        <a:bodyPr/>
        <a:lstStyle/>
        <a:p>
          <a:endParaRPr lang="nb-NO" dirty="0"/>
        </a:p>
      </dgm:t>
    </dgm:pt>
    <dgm:pt modelId="{C919C602-9C64-4E8D-9764-E647D466649C}" type="parTrans" cxnId="{7C71189B-B4D3-4386-A9A1-919553ACAEC7}">
      <dgm:prSet/>
      <dgm:spPr/>
      <dgm:t>
        <a:bodyPr/>
        <a:lstStyle/>
        <a:p>
          <a:endParaRPr lang="nb-NO"/>
        </a:p>
      </dgm:t>
    </dgm:pt>
    <dgm:pt modelId="{3A7E1688-B8B9-412D-A4BA-53B8820837DC}" type="sibTrans" cxnId="{7C71189B-B4D3-4386-A9A1-919553ACAEC7}">
      <dgm:prSet/>
      <dgm:spPr/>
      <dgm:t>
        <a:bodyPr/>
        <a:lstStyle/>
        <a:p>
          <a:endParaRPr lang="nb-NO"/>
        </a:p>
      </dgm:t>
    </dgm:pt>
    <dgm:pt modelId="{598BAD5D-725C-41BC-803A-48742E341C31}">
      <dgm:prSet phldrT="[Tekst]"/>
      <dgm:spPr/>
      <dgm:t>
        <a:bodyPr/>
        <a:lstStyle/>
        <a:p>
          <a:endParaRPr lang="nb-NO" dirty="0"/>
        </a:p>
      </dgm:t>
    </dgm:pt>
    <dgm:pt modelId="{99ED9F68-ECE1-45E0-B99C-C2D18CFD41E7}" type="parTrans" cxnId="{7374F5FD-E8CC-4864-A7FE-C5488C8DDBD0}">
      <dgm:prSet/>
      <dgm:spPr/>
      <dgm:t>
        <a:bodyPr/>
        <a:lstStyle/>
        <a:p>
          <a:endParaRPr lang="nb-NO"/>
        </a:p>
      </dgm:t>
    </dgm:pt>
    <dgm:pt modelId="{3563B86F-CC97-4C9B-BF6B-533DBA389D01}" type="sibTrans" cxnId="{7374F5FD-E8CC-4864-A7FE-C5488C8DDBD0}">
      <dgm:prSet/>
      <dgm:spPr/>
      <dgm:t>
        <a:bodyPr/>
        <a:lstStyle/>
        <a:p>
          <a:endParaRPr lang="nb-NO"/>
        </a:p>
      </dgm:t>
    </dgm:pt>
    <dgm:pt modelId="{0EE6F66D-730A-441B-A5FC-B21F22B39110}">
      <dgm:prSet phldrT="[Tekst]" custT="1"/>
      <dgm:spPr/>
      <dgm:t>
        <a:bodyPr/>
        <a:lstStyle/>
        <a:p>
          <a:r>
            <a:rPr lang="nb-NO" sz="2800" dirty="0"/>
            <a:t>Familie</a:t>
          </a:r>
        </a:p>
      </dgm:t>
    </dgm:pt>
    <dgm:pt modelId="{99C7905C-8073-42DB-BD2B-493BB8C062B7}" type="parTrans" cxnId="{8DAE8DE6-D5ED-4EF2-822E-F64AB12E99C3}">
      <dgm:prSet/>
      <dgm:spPr/>
      <dgm:t>
        <a:bodyPr/>
        <a:lstStyle/>
        <a:p>
          <a:endParaRPr lang="nb-NO"/>
        </a:p>
      </dgm:t>
    </dgm:pt>
    <dgm:pt modelId="{C00B4D1E-ECB8-4909-AE28-A8DAC8D882B7}" type="sibTrans" cxnId="{8DAE8DE6-D5ED-4EF2-822E-F64AB12E99C3}">
      <dgm:prSet/>
      <dgm:spPr/>
      <dgm:t>
        <a:bodyPr/>
        <a:lstStyle/>
        <a:p>
          <a:endParaRPr lang="nb-NO"/>
        </a:p>
      </dgm:t>
    </dgm:pt>
    <dgm:pt modelId="{004AFFCB-D63C-4E0B-9B4A-E6A62F11E1C3}" type="pres">
      <dgm:prSet presAssocID="{47E19050-9640-43CB-8D77-1FD0C56F4424}" presName="Name0" presStyleCnt="0">
        <dgm:presLayoutVars>
          <dgm:chMax val="7"/>
          <dgm:resizeHandles val="exact"/>
        </dgm:presLayoutVars>
      </dgm:prSet>
      <dgm:spPr/>
      <dgm:t>
        <a:bodyPr/>
        <a:lstStyle/>
        <a:p>
          <a:endParaRPr lang="nb-NO"/>
        </a:p>
      </dgm:t>
    </dgm:pt>
    <dgm:pt modelId="{21B00EB6-851D-46A4-8726-52CC38E6A217}" type="pres">
      <dgm:prSet presAssocID="{47E19050-9640-43CB-8D77-1FD0C56F4424}" presName="comp1" presStyleCnt="0"/>
      <dgm:spPr/>
    </dgm:pt>
    <dgm:pt modelId="{8287A5EE-760C-4BE2-90BB-0559D5218268}" type="pres">
      <dgm:prSet presAssocID="{47E19050-9640-43CB-8D77-1FD0C56F4424}" presName="circle1" presStyleLbl="node1" presStyleIdx="0" presStyleCnt="4" custLinFactNeighborX="-194" custLinFactNeighborY="-1152"/>
      <dgm:spPr/>
      <dgm:t>
        <a:bodyPr/>
        <a:lstStyle/>
        <a:p>
          <a:endParaRPr lang="nb-NO"/>
        </a:p>
      </dgm:t>
    </dgm:pt>
    <dgm:pt modelId="{D56A45DE-3703-453C-A8CE-65AB91EB3E4C}" type="pres">
      <dgm:prSet presAssocID="{47E19050-9640-43CB-8D77-1FD0C56F4424}" presName="c1text" presStyleLbl="node1" presStyleIdx="0" presStyleCnt="4">
        <dgm:presLayoutVars>
          <dgm:bulletEnabled val="1"/>
        </dgm:presLayoutVars>
      </dgm:prSet>
      <dgm:spPr/>
      <dgm:t>
        <a:bodyPr/>
        <a:lstStyle/>
        <a:p>
          <a:endParaRPr lang="nb-NO"/>
        </a:p>
      </dgm:t>
    </dgm:pt>
    <dgm:pt modelId="{1F2EBE04-A5DD-4085-9449-80CB70D4CD82}" type="pres">
      <dgm:prSet presAssocID="{47E19050-9640-43CB-8D77-1FD0C56F4424}" presName="comp2" presStyleCnt="0"/>
      <dgm:spPr/>
    </dgm:pt>
    <dgm:pt modelId="{2D0DD3B5-FEA2-4269-B477-24C5B30ECE23}" type="pres">
      <dgm:prSet presAssocID="{47E19050-9640-43CB-8D77-1FD0C56F4424}" presName="circle2" presStyleLbl="node1" presStyleIdx="1" presStyleCnt="4"/>
      <dgm:spPr/>
      <dgm:t>
        <a:bodyPr/>
        <a:lstStyle/>
        <a:p>
          <a:endParaRPr lang="nb-NO"/>
        </a:p>
      </dgm:t>
    </dgm:pt>
    <dgm:pt modelId="{9CA95AFD-8475-449B-8861-A9236AD8F8E7}" type="pres">
      <dgm:prSet presAssocID="{47E19050-9640-43CB-8D77-1FD0C56F4424}" presName="c2text" presStyleLbl="node1" presStyleIdx="1" presStyleCnt="4">
        <dgm:presLayoutVars>
          <dgm:bulletEnabled val="1"/>
        </dgm:presLayoutVars>
      </dgm:prSet>
      <dgm:spPr/>
      <dgm:t>
        <a:bodyPr/>
        <a:lstStyle/>
        <a:p>
          <a:endParaRPr lang="nb-NO"/>
        </a:p>
      </dgm:t>
    </dgm:pt>
    <dgm:pt modelId="{00B4C4A9-6E78-4565-B9E7-A646962538EE}" type="pres">
      <dgm:prSet presAssocID="{47E19050-9640-43CB-8D77-1FD0C56F4424}" presName="comp3" presStyleCnt="0"/>
      <dgm:spPr/>
    </dgm:pt>
    <dgm:pt modelId="{5F78BEDA-50EE-414A-98BD-6080613D1962}" type="pres">
      <dgm:prSet presAssocID="{47E19050-9640-43CB-8D77-1FD0C56F4424}" presName="circle3" presStyleLbl="node1" presStyleIdx="2" presStyleCnt="4"/>
      <dgm:spPr/>
      <dgm:t>
        <a:bodyPr/>
        <a:lstStyle/>
        <a:p>
          <a:endParaRPr lang="nb-NO"/>
        </a:p>
      </dgm:t>
    </dgm:pt>
    <dgm:pt modelId="{8F68AB9D-8F48-4EDF-8932-23FE55F7D842}" type="pres">
      <dgm:prSet presAssocID="{47E19050-9640-43CB-8D77-1FD0C56F4424}" presName="c3text" presStyleLbl="node1" presStyleIdx="2" presStyleCnt="4">
        <dgm:presLayoutVars>
          <dgm:bulletEnabled val="1"/>
        </dgm:presLayoutVars>
      </dgm:prSet>
      <dgm:spPr/>
      <dgm:t>
        <a:bodyPr/>
        <a:lstStyle/>
        <a:p>
          <a:endParaRPr lang="nb-NO"/>
        </a:p>
      </dgm:t>
    </dgm:pt>
    <dgm:pt modelId="{B12C0EF4-83F6-45D3-9FE5-141B58017BA2}" type="pres">
      <dgm:prSet presAssocID="{47E19050-9640-43CB-8D77-1FD0C56F4424}" presName="comp4" presStyleCnt="0"/>
      <dgm:spPr/>
    </dgm:pt>
    <dgm:pt modelId="{82E84D5D-54ED-486A-AD9B-C4F516B435F9}" type="pres">
      <dgm:prSet presAssocID="{47E19050-9640-43CB-8D77-1FD0C56F4424}" presName="circle4" presStyleLbl="node1" presStyleIdx="3" presStyleCnt="4" custScaleX="128033"/>
      <dgm:spPr/>
      <dgm:t>
        <a:bodyPr/>
        <a:lstStyle/>
        <a:p>
          <a:endParaRPr lang="nb-NO"/>
        </a:p>
      </dgm:t>
    </dgm:pt>
    <dgm:pt modelId="{A085D50C-C6A6-485F-81F1-27E4BB08FD8E}" type="pres">
      <dgm:prSet presAssocID="{47E19050-9640-43CB-8D77-1FD0C56F4424}" presName="c4text" presStyleLbl="node1" presStyleIdx="3" presStyleCnt="4">
        <dgm:presLayoutVars>
          <dgm:bulletEnabled val="1"/>
        </dgm:presLayoutVars>
      </dgm:prSet>
      <dgm:spPr/>
      <dgm:t>
        <a:bodyPr/>
        <a:lstStyle/>
        <a:p>
          <a:endParaRPr lang="nb-NO"/>
        </a:p>
      </dgm:t>
    </dgm:pt>
  </dgm:ptLst>
  <dgm:cxnLst>
    <dgm:cxn modelId="{EB1B176A-4EC7-4C46-A4E3-229E3CAE12A5}" type="presOf" srcId="{CB288280-C002-45A5-A957-7C4B5E03887F}" destId="{8287A5EE-760C-4BE2-90BB-0559D5218268}" srcOrd="0" destOrd="0" presId="urn:microsoft.com/office/officeart/2005/8/layout/venn2"/>
    <dgm:cxn modelId="{D4BED4D8-E832-45FA-995C-709123E6E2E2}" srcId="{47E19050-9640-43CB-8D77-1FD0C56F4424}" destId="{CB288280-C002-45A5-A957-7C4B5E03887F}" srcOrd="0" destOrd="0" parTransId="{C21350FA-B113-47CD-A8EB-24F87C80BAD6}" sibTransId="{1C4B59DC-8290-40D3-9EB5-D3C1DEA8D68F}"/>
    <dgm:cxn modelId="{AC736162-1674-4B92-B7C8-39D52FD83F95}" type="presOf" srcId="{0EE6F66D-730A-441B-A5FC-B21F22B39110}" destId="{82E84D5D-54ED-486A-AD9B-C4F516B435F9}" srcOrd="0" destOrd="0" presId="urn:microsoft.com/office/officeart/2005/8/layout/venn2"/>
    <dgm:cxn modelId="{8B488CE2-737E-47B7-A243-D6BDE8AFB391}" type="presOf" srcId="{598BAD5D-725C-41BC-803A-48742E341C31}" destId="{5F78BEDA-50EE-414A-98BD-6080613D1962}" srcOrd="0" destOrd="0" presId="urn:microsoft.com/office/officeart/2005/8/layout/venn2"/>
    <dgm:cxn modelId="{95645A34-5D46-4816-8273-671E8864AF47}" type="presOf" srcId="{EFD711EA-7F6D-4643-BAED-272ECBF450D4}" destId="{2D0DD3B5-FEA2-4269-B477-24C5B30ECE23}" srcOrd="0" destOrd="0" presId="urn:microsoft.com/office/officeart/2005/8/layout/venn2"/>
    <dgm:cxn modelId="{F734B965-896B-425B-BD47-A6F0E1B373C6}" type="presOf" srcId="{47E19050-9640-43CB-8D77-1FD0C56F4424}" destId="{004AFFCB-D63C-4E0B-9B4A-E6A62F11E1C3}" srcOrd="0" destOrd="0" presId="urn:microsoft.com/office/officeart/2005/8/layout/venn2"/>
    <dgm:cxn modelId="{AE9F6C62-571A-4B26-A025-3D4DE08D05CC}" type="presOf" srcId="{CB288280-C002-45A5-A957-7C4B5E03887F}" destId="{D56A45DE-3703-453C-A8CE-65AB91EB3E4C}" srcOrd="1" destOrd="0" presId="urn:microsoft.com/office/officeart/2005/8/layout/venn2"/>
    <dgm:cxn modelId="{858CF8D5-BB2D-44D6-8E1C-855C50986C60}" type="presOf" srcId="{EFD711EA-7F6D-4643-BAED-272ECBF450D4}" destId="{9CA95AFD-8475-449B-8861-A9236AD8F8E7}" srcOrd="1" destOrd="0" presId="urn:microsoft.com/office/officeart/2005/8/layout/venn2"/>
    <dgm:cxn modelId="{484901E7-D622-482D-9BCF-EEBAFDF638DE}" type="presOf" srcId="{598BAD5D-725C-41BC-803A-48742E341C31}" destId="{8F68AB9D-8F48-4EDF-8932-23FE55F7D842}" srcOrd="1" destOrd="0" presId="urn:microsoft.com/office/officeart/2005/8/layout/venn2"/>
    <dgm:cxn modelId="{8DAE8DE6-D5ED-4EF2-822E-F64AB12E99C3}" srcId="{47E19050-9640-43CB-8D77-1FD0C56F4424}" destId="{0EE6F66D-730A-441B-A5FC-B21F22B39110}" srcOrd="3" destOrd="0" parTransId="{99C7905C-8073-42DB-BD2B-493BB8C062B7}" sibTransId="{C00B4D1E-ECB8-4909-AE28-A8DAC8D882B7}"/>
    <dgm:cxn modelId="{12E029DF-12EE-476A-82BB-5B9B23BB7E8F}" type="presOf" srcId="{0EE6F66D-730A-441B-A5FC-B21F22B39110}" destId="{A085D50C-C6A6-485F-81F1-27E4BB08FD8E}" srcOrd="1" destOrd="0" presId="urn:microsoft.com/office/officeart/2005/8/layout/venn2"/>
    <dgm:cxn modelId="{7374F5FD-E8CC-4864-A7FE-C5488C8DDBD0}" srcId="{47E19050-9640-43CB-8D77-1FD0C56F4424}" destId="{598BAD5D-725C-41BC-803A-48742E341C31}" srcOrd="2" destOrd="0" parTransId="{99ED9F68-ECE1-45E0-B99C-C2D18CFD41E7}" sibTransId="{3563B86F-CC97-4C9B-BF6B-533DBA389D01}"/>
    <dgm:cxn modelId="{7C71189B-B4D3-4386-A9A1-919553ACAEC7}" srcId="{47E19050-9640-43CB-8D77-1FD0C56F4424}" destId="{EFD711EA-7F6D-4643-BAED-272ECBF450D4}" srcOrd="1" destOrd="0" parTransId="{C919C602-9C64-4E8D-9764-E647D466649C}" sibTransId="{3A7E1688-B8B9-412D-A4BA-53B8820837DC}"/>
    <dgm:cxn modelId="{D352F10D-3E0D-47F6-8CA1-0160F25A3383}" type="presParOf" srcId="{004AFFCB-D63C-4E0B-9B4A-E6A62F11E1C3}" destId="{21B00EB6-851D-46A4-8726-52CC38E6A217}" srcOrd="0" destOrd="0" presId="urn:microsoft.com/office/officeart/2005/8/layout/venn2"/>
    <dgm:cxn modelId="{FEBE09BC-BA12-47A1-A8E9-DC17523A44C1}" type="presParOf" srcId="{21B00EB6-851D-46A4-8726-52CC38E6A217}" destId="{8287A5EE-760C-4BE2-90BB-0559D5218268}" srcOrd="0" destOrd="0" presId="urn:microsoft.com/office/officeart/2005/8/layout/venn2"/>
    <dgm:cxn modelId="{75E73CB8-1DB2-428C-B681-4F40410B4462}" type="presParOf" srcId="{21B00EB6-851D-46A4-8726-52CC38E6A217}" destId="{D56A45DE-3703-453C-A8CE-65AB91EB3E4C}" srcOrd="1" destOrd="0" presId="urn:microsoft.com/office/officeart/2005/8/layout/venn2"/>
    <dgm:cxn modelId="{EED8D023-DABD-486B-8407-D9DE4DA42634}" type="presParOf" srcId="{004AFFCB-D63C-4E0B-9B4A-E6A62F11E1C3}" destId="{1F2EBE04-A5DD-4085-9449-80CB70D4CD82}" srcOrd="1" destOrd="0" presId="urn:microsoft.com/office/officeart/2005/8/layout/venn2"/>
    <dgm:cxn modelId="{FDCC94DC-C2E6-4BE8-98BD-C5FA711DFEC2}" type="presParOf" srcId="{1F2EBE04-A5DD-4085-9449-80CB70D4CD82}" destId="{2D0DD3B5-FEA2-4269-B477-24C5B30ECE23}" srcOrd="0" destOrd="0" presId="urn:microsoft.com/office/officeart/2005/8/layout/venn2"/>
    <dgm:cxn modelId="{883BCF0F-B118-405E-B6DA-EADE73E44CEF}" type="presParOf" srcId="{1F2EBE04-A5DD-4085-9449-80CB70D4CD82}" destId="{9CA95AFD-8475-449B-8861-A9236AD8F8E7}" srcOrd="1" destOrd="0" presId="urn:microsoft.com/office/officeart/2005/8/layout/venn2"/>
    <dgm:cxn modelId="{C35591A8-1A35-4AD9-84CB-4F885C99E86A}" type="presParOf" srcId="{004AFFCB-D63C-4E0B-9B4A-E6A62F11E1C3}" destId="{00B4C4A9-6E78-4565-B9E7-A646962538EE}" srcOrd="2" destOrd="0" presId="urn:microsoft.com/office/officeart/2005/8/layout/venn2"/>
    <dgm:cxn modelId="{FD5EA6F2-C2AF-4FC6-9425-495C993A433D}" type="presParOf" srcId="{00B4C4A9-6E78-4565-B9E7-A646962538EE}" destId="{5F78BEDA-50EE-414A-98BD-6080613D1962}" srcOrd="0" destOrd="0" presId="urn:microsoft.com/office/officeart/2005/8/layout/venn2"/>
    <dgm:cxn modelId="{9E55F1B0-BCEF-444B-8ADF-B088DAB16F56}" type="presParOf" srcId="{00B4C4A9-6E78-4565-B9E7-A646962538EE}" destId="{8F68AB9D-8F48-4EDF-8932-23FE55F7D842}" srcOrd="1" destOrd="0" presId="urn:microsoft.com/office/officeart/2005/8/layout/venn2"/>
    <dgm:cxn modelId="{76E3E3A9-E306-4DBF-AAD3-F6B91AD677A1}" type="presParOf" srcId="{004AFFCB-D63C-4E0B-9B4A-E6A62F11E1C3}" destId="{B12C0EF4-83F6-45D3-9FE5-141B58017BA2}" srcOrd="3" destOrd="0" presId="urn:microsoft.com/office/officeart/2005/8/layout/venn2"/>
    <dgm:cxn modelId="{5328A7C9-C1BB-411B-B82D-CD253E69FA37}" type="presParOf" srcId="{B12C0EF4-83F6-45D3-9FE5-141B58017BA2}" destId="{82E84D5D-54ED-486A-AD9B-C4F516B435F9}" srcOrd="0" destOrd="0" presId="urn:microsoft.com/office/officeart/2005/8/layout/venn2"/>
    <dgm:cxn modelId="{B08D9CAB-88A4-47C3-842A-6D6B9F815BCE}" type="presParOf" srcId="{B12C0EF4-83F6-45D3-9FE5-141B58017BA2}" destId="{A085D50C-C6A6-485F-81F1-27E4BB08FD8E}"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7A5EE-760C-4BE2-90BB-0559D5218268}">
      <dsp:nvSpPr>
        <dsp:cNvPr id="0" name=""/>
        <dsp:cNvSpPr/>
      </dsp:nvSpPr>
      <dsp:spPr>
        <a:xfrm>
          <a:off x="975166" y="0"/>
          <a:ext cx="4129644" cy="41296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000" tIns="99568" rIns="99568" bIns="99568" numCol="1" spcCol="1270" anchor="ctr" anchorCtr="0">
          <a:noAutofit/>
        </a:bodyPr>
        <a:lstStyle/>
        <a:p>
          <a:pPr lvl="0" algn="ctr" defTabSz="622300">
            <a:lnSpc>
              <a:spcPct val="90000"/>
            </a:lnSpc>
            <a:spcBef>
              <a:spcPct val="0"/>
            </a:spcBef>
            <a:spcAft>
              <a:spcPct val="35000"/>
            </a:spcAft>
          </a:pPr>
          <a:endParaRPr lang="nb-NO" sz="1400" kern="1200" dirty="0"/>
        </a:p>
      </dsp:txBody>
      <dsp:txXfrm>
        <a:off x="2462664" y="206482"/>
        <a:ext cx="1154648" cy="619446"/>
      </dsp:txXfrm>
    </dsp:sp>
    <dsp:sp modelId="{2D0DD3B5-FEA2-4269-B477-24C5B30ECE23}">
      <dsp:nvSpPr>
        <dsp:cNvPr id="0" name=""/>
        <dsp:cNvSpPr/>
      </dsp:nvSpPr>
      <dsp:spPr>
        <a:xfrm>
          <a:off x="1396142" y="825928"/>
          <a:ext cx="3303715" cy="3303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nb-NO" sz="2100" kern="1200" dirty="0"/>
        </a:p>
      </dsp:txBody>
      <dsp:txXfrm>
        <a:off x="2470675" y="1024151"/>
        <a:ext cx="1154648" cy="594668"/>
      </dsp:txXfrm>
    </dsp:sp>
    <dsp:sp modelId="{5F78BEDA-50EE-414A-98BD-6080613D1962}">
      <dsp:nvSpPr>
        <dsp:cNvPr id="0" name=""/>
        <dsp:cNvSpPr/>
      </dsp:nvSpPr>
      <dsp:spPr>
        <a:xfrm>
          <a:off x="1809106" y="1651857"/>
          <a:ext cx="2477786" cy="2477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nb-NO" sz="1900" kern="1200" dirty="0"/>
        </a:p>
      </dsp:txBody>
      <dsp:txXfrm>
        <a:off x="2470675" y="1837691"/>
        <a:ext cx="1154648" cy="557501"/>
      </dsp:txXfrm>
    </dsp:sp>
    <dsp:sp modelId="{82E84D5D-54ED-486A-AD9B-C4F516B435F9}">
      <dsp:nvSpPr>
        <dsp:cNvPr id="0" name=""/>
        <dsp:cNvSpPr/>
      </dsp:nvSpPr>
      <dsp:spPr>
        <a:xfrm>
          <a:off x="1990538" y="2477786"/>
          <a:ext cx="2114922" cy="16518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nb-NO" sz="2800" kern="1200" dirty="0"/>
            <a:t>Familie</a:t>
          </a:r>
        </a:p>
      </dsp:txBody>
      <dsp:txXfrm>
        <a:off x="2300261" y="2890750"/>
        <a:ext cx="1495476" cy="82592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8EA01FD-788B-FC41-AADD-B11CDD0F678B}" type="datetimeFigureOut">
              <a:rPr lang="en-US" smtClean="0"/>
              <a:t>9/1/2017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FF95F66-7220-FF4F-B1DA-026F78201AE8}" type="slidenum">
              <a:rPr lang="en-US" smtClean="0"/>
              <a:t>‹#›</a:t>
            </a:fld>
            <a:endParaRPr lang="en-US"/>
          </a:p>
        </p:txBody>
      </p:sp>
    </p:spTree>
    <p:extLst>
      <p:ext uri="{BB962C8B-B14F-4D97-AF65-F5344CB8AC3E}">
        <p14:creationId xmlns:p14="http://schemas.microsoft.com/office/powerpoint/2010/main" val="1834402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9307998-3AAC-4010-B2D1-77F957F003D6}" type="datetimeFigureOut">
              <a:rPr lang="nb-NO" smtClean="0"/>
              <a:pPr/>
              <a:t>01.09.2017</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2EBB142-710E-4EE3-AEA9-5C5A08D4A2AE}" type="slidenum">
              <a:rPr lang="nb-NO" smtClean="0"/>
              <a:pPr/>
              <a:t>‹#›</a:t>
            </a:fld>
            <a:endParaRPr lang="nb-NO"/>
          </a:p>
        </p:txBody>
      </p:sp>
    </p:spTree>
    <p:extLst>
      <p:ext uri="{BB962C8B-B14F-4D97-AF65-F5344CB8AC3E}">
        <p14:creationId xmlns:p14="http://schemas.microsoft.com/office/powerpoint/2010/main" val="18667160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1" dirty="0"/>
              <a:t>En </a:t>
            </a:r>
            <a:r>
              <a:rPr lang="nb-NO" sz="1200" i="1" dirty="0" err="1"/>
              <a:t>ska</a:t>
            </a:r>
            <a:r>
              <a:rPr lang="nb-NO" sz="1200" i="1" dirty="0"/>
              <a:t> </a:t>
            </a:r>
            <a:r>
              <a:rPr lang="nb-NO" sz="1200" i="1" dirty="0" err="1"/>
              <a:t>itte</a:t>
            </a:r>
            <a:r>
              <a:rPr lang="nb-NO" sz="1200" i="1" dirty="0"/>
              <a:t> setta seg og vente på å få det bra, en </a:t>
            </a:r>
            <a:r>
              <a:rPr lang="nb-NO" sz="1200" i="1" dirty="0" err="1"/>
              <a:t>ska</a:t>
            </a:r>
            <a:r>
              <a:rPr lang="nb-NO" sz="1200" i="1" dirty="0"/>
              <a:t> hjelpe tel det en </a:t>
            </a:r>
            <a:r>
              <a:rPr lang="nb-NO" sz="1200" i="1" dirty="0" err="1"/>
              <a:t>kæin</a:t>
            </a:r>
            <a:r>
              <a:rPr lang="nb-NO" sz="1200" i="1" dirty="0"/>
              <a:t> for å få vara med på livet, skrev Alf Prøysen.</a:t>
            </a:r>
          </a:p>
          <a:p>
            <a:endParaRPr lang="nb-NO" sz="1200" dirty="0"/>
          </a:p>
          <a:p>
            <a:endParaRPr lang="nb-NO" sz="1200" dirty="0"/>
          </a:p>
          <a:p>
            <a:r>
              <a:rPr lang="nb-NO" sz="1200" kern="1200" baseline="0" dirty="0">
                <a:solidFill>
                  <a:schemeClr val="tx1"/>
                </a:solidFill>
                <a:effectLst/>
                <a:latin typeface="+mn-lt"/>
                <a:ea typeface="+mn-ea"/>
                <a:cs typeface="+mn-cs"/>
              </a:rPr>
              <a:t>Prøysens sitat - </a:t>
            </a:r>
            <a:r>
              <a:rPr lang="nb-NO" sz="1200" i="1" kern="1200" baseline="0" dirty="0">
                <a:solidFill>
                  <a:schemeClr val="tx1"/>
                </a:solidFill>
                <a:effectLst/>
                <a:latin typeface="+mn-lt"/>
                <a:ea typeface="+mn-ea"/>
                <a:cs typeface="+mn-cs"/>
              </a:rPr>
              <a:t>Kultur for læring </a:t>
            </a:r>
            <a:r>
              <a:rPr lang="nb-NO" sz="1200" kern="1200" baseline="0" dirty="0">
                <a:solidFill>
                  <a:schemeClr val="tx1"/>
                </a:solidFill>
                <a:effectLst/>
                <a:latin typeface="+mn-lt"/>
                <a:ea typeface="+mn-ea"/>
                <a:cs typeface="+mn-cs"/>
              </a:rPr>
              <a:t>– det er hva det handler om. Vi  skal gi dere en forståelse av hva vi</a:t>
            </a:r>
            <a:r>
              <a:rPr lang="nb-NO" sz="1200" kern="1200" dirty="0">
                <a:solidFill>
                  <a:schemeClr val="tx1"/>
                </a:solidFill>
                <a:effectLst/>
                <a:latin typeface="+mn-lt"/>
                <a:ea typeface="+mn-ea"/>
                <a:cs typeface="+mn-cs"/>
              </a:rPr>
              <a:t> mener med </a:t>
            </a:r>
            <a:r>
              <a:rPr lang="nb-NO" sz="1200" i="1" kern="1200" dirty="0">
                <a:solidFill>
                  <a:schemeClr val="tx1"/>
                </a:solidFill>
                <a:effectLst/>
                <a:latin typeface="+mn-lt"/>
                <a:ea typeface="+mn-ea"/>
                <a:cs typeface="+mn-cs"/>
              </a:rPr>
              <a:t>Kultur for læring</a:t>
            </a:r>
            <a:r>
              <a:rPr lang="nb-NO" sz="1200" kern="1200" dirty="0">
                <a:solidFill>
                  <a:schemeClr val="tx1"/>
                </a:solidFill>
                <a:effectLst/>
                <a:latin typeface="+mn-lt"/>
                <a:ea typeface="+mn-ea"/>
                <a:cs typeface="+mn-cs"/>
              </a:rPr>
              <a:t>, det vil si hva vi legger i det og hvordan vi jobber med det i</a:t>
            </a:r>
            <a:r>
              <a:rPr lang="nb-NO" sz="1200" kern="1200" baseline="0" dirty="0">
                <a:solidFill>
                  <a:schemeClr val="tx1"/>
                </a:solidFill>
                <a:effectLst/>
                <a:latin typeface="+mn-lt"/>
                <a:ea typeface="+mn-ea"/>
                <a:cs typeface="+mn-cs"/>
              </a:rPr>
              <a:t> Hedmark. </a:t>
            </a:r>
          </a:p>
          <a:p>
            <a:r>
              <a:rPr lang="nb-NO" sz="1200" kern="1200" baseline="0" dirty="0">
                <a:solidFill>
                  <a:schemeClr val="tx1"/>
                </a:solidFill>
                <a:effectLst/>
                <a:latin typeface="+mn-lt"/>
                <a:ea typeface="+mn-ea"/>
                <a:cs typeface="+mn-cs"/>
              </a:rPr>
              <a:t>Vi mener nemlig at om barn og unge vokser opp i en </a:t>
            </a:r>
            <a:r>
              <a:rPr lang="nb-NO" sz="1200" i="1" kern="1200" baseline="0" dirty="0">
                <a:solidFill>
                  <a:schemeClr val="tx1"/>
                </a:solidFill>
                <a:effectLst/>
                <a:latin typeface="+mn-lt"/>
                <a:ea typeface="+mn-ea"/>
                <a:cs typeface="+mn-cs"/>
              </a:rPr>
              <a:t>kultur for læring</a:t>
            </a:r>
            <a:r>
              <a:rPr lang="nb-NO" sz="1200" i="0" kern="1200" baseline="0" dirty="0">
                <a:solidFill>
                  <a:schemeClr val="tx1"/>
                </a:solidFill>
                <a:effectLst/>
                <a:latin typeface="+mn-lt"/>
                <a:ea typeface="+mn-ea"/>
                <a:cs typeface="+mn-cs"/>
              </a:rPr>
              <a:t>, vil de som voksne </a:t>
            </a:r>
            <a:r>
              <a:rPr lang="nb-NO" sz="1200" i="1" kern="1200" baseline="0" dirty="0">
                <a:solidFill>
                  <a:schemeClr val="tx1"/>
                </a:solidFill>
                <a:effectLst/>
                <a:latin typeface="+mn-lt"/>
                <a:ea typeface="+mn-ea"/>
                <a:cs typeface="+mn-cs"/>
              </a:rPr>
              <a:t>bidra det de </a:t>
            </a:r>
            <a:r>
              <a:rPr lang="nb-NO" sz="1200" i="1" kern="1200" baseline="0" dirty="0" err="1">
                <a:solidFill>
                  <a:schemeClr val="tx1"/>
                </a:solidFill>
                <a:effectLst/>
                <a:latin typeface="+mn-lt"/>
                <a:ea typeface="+mn-ea"/>
                <a:cs typeface="+mn-cs"/>
              </a:rPr>
              <a:t>kæin</a:t>
            </a:r>
            <a:r>
              <a:rPr lang="nb-NO" sz="1200" i="1" kern="1200" baseline="0" dirty="0">
                <a:solidFill>
                  <a:schemeClr val="tx1"/>
                </a:solidFill>
                <a:effectLst/>
                <a:latin typeface="+mn-lt"/>
                <a:ea typeface="+mn-ea"/>
                <a:cs typeface="+mn-cs"/>
              </a:rPr>
              <a:t> for å få vara med på livet</a:t>
            </a:r>
            <a:r>
              <a:rPr lang="nb-NO" sz="1200" i="0" kern="1200" baseline="0" dirty="0">
                <a:solidFill>
                  <a:schemeClr val="tx1"/>
                </a:solidFill>
                <a:effectLst/>
                <a:latin typeface="+mn-lt"/>
                <a:ea typeface="+mn-ea"/>
                <a:cs typeface="+mn-cs"/>
              </a:rPr>
              <a:t>.</a:t>
            </a: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2</a:t>
            </a:fld>
            <a:endParaRPr lang="nb-NO"/>
          </a:p>
        </p:txBody>
      </p:sp>
    </p:spTree>
    <p:extLst>
      <p:ext uri="{BB962C8B-B14F-4D97-AF65-F5344CB8AC3E}">
        <p14:creationId xmlns:p14="http://schemas.microsoft.com/office/powerpoint/2010/main" val="482528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 1"/>
          <p:cNvSpPr>
            <a:spLocks noGrp="1" noRot="1" noChangeAspect="1" noTextEdit="1"/>
          </p:cNvSpPr>
          <p:nvPr>
            <p:ph type="sldImg"/>
          </p:nvPr>
        </p:nvSpPr>
        <p:spPr>
          <a:ln/>
        </p:spPr>
      </p:sp>
      <p:sp>
        <p:nvSpPr>
          <p:cNvPr id="2560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nb-NO" dirty="0" smtClean="0">
                <a:latin typeface="Tahoma" charset="0"/>
              </a:rPr>
              <a:t>Bildet: spørsmålene</a:t>
            </a:r>
            <a:r>
              <a:rPr lang="nb-NO" baseline="0" dirty="0" smtClean="0">
                <a:latin typeface="Tahoma" charset="0"/>
              </a:rPr>
              <a:t> blir lest opp av en stemme og barna trykker på det smilefjeset de menes er svaret på spørsmålet. Deretter trykker de videre på den grønne pilen og neste spørsmål blir lest opp. Hver spørsmål har en illustrasjon lagt ved. </a:t>
            </a:r>
            <a:endParaRPr lang="nb-NO" dirty="0">
              <a:latin typeface="Tahoma" charset="0"/>
            </a:endParaRPr>
          </a:p>
        </p:txBody>
      </p:sp>
      <p:sp>
        <p:nvSpPr>
          <p:cNvPr id="2560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Tahoma" charset="0"/>
              </a:defRPr>
            </a:lvl1pPr>
            <a:lvl2pPr marL="742889" indent="-285726">
              <a:defRPr>
                <a:solidFill>
                  <a:schemeClr val="tx1"/>
                </a:solidFill>
                <a:latin typeface="Tahoma" charset="0"/>
                <a:ea typeface="Tahoma" charset="0"/>
                <a:cs typeface="Tahoma" charset="0"/>
              </a:defRPr>
            </a:lvl2pPr>
            <a:lvl3pPr marL="1142907" indent="-228581">
              <a:defRPr>
                <a:solidFill>
                  <a:schemeClr val="tx1"/>
                </a:solidFill>
                <a:latin typeface="Tahoma" charset="0"/>
                <a:ea typeface="Tahoma" charset="0"/>
                <a:cs typeface="Tahoma" charset="0"/>
              </a:defRPr>
            </a:lvl3pPr>
            <a:lvl4pPr marL="1600070" indent="-228581">
              <a:defRPr>
                <a:solidFill>
                  <a:schemeClr val="tx1"/>
                </a:solidFill>
                <a:latin typeface="Tahoma" charset="0"/>
                <a:ea typeface="Tahoma" charset="0"/>
                <a:cs typeface="Tahoma" charset="0"/>
              </a:defRPr>
            </a:lvl4pPr>
            <a:lvl5pPr marL="2057232" indent="-228581">
              <a:defRPr>
                <a:solidFill>
                  <a:schemeClr val="tx1"/>
                </a:solidFill>
                <a:latin typeface="Tahoma" charset="0"/>
                <a:ea typeface="Tahoma" charset="0"/>
                <a:cs typeface="Tahoma" charset="0"/>
              </a:defRPr>
            </a:lvl5pPr>
            <a:lvl6pPr marL="2514395" indent="-228581" eaLnBrk="0" fontAlgn="base" hangingPunct="0">
              <a:spcBef>
                <a:spcPct val="0"/>
              </a:spcBef>
              <a:spcAft>
                <a:spcPct val="0"/>
              </a:spcAft>
              <a:defRPr>
                <a:solidFill>
                  <a:schemeClr val="tx1"/>
                </a:solidFill>
                <a:latin typeface="Tahoma" charset="0"/>
                <a:ea typeface="Tahoma" charset="0"/>
                <a:cs typeface="Tahoma" charset="0"/>
              </a:defRPr>
            </a:lvl6pPr>
            <a:lvl7pPr marL="2971559" indent="-228581" eaLnBrk="0" fontAlgn="base" hangingPunct="0">
              <a:spcBef>
                <a:spcPct val="0"/>
              </a:spcBef>
              <a:spcAft>
                <a:spcPct val="0"/>
              </a:spcAft>
              <a:defRPr>
                <a:solidFill>
                  <a:schemeClr val="tx1"/>
                </a:solidFill>
                <a:latin typeface="Tahoma" charset="0"/>
                <a:ea typeface="Tahoma" charset="0"/>
                <a:cs typeface="Tahoma" charset="0"/>
              </a:defRPr>
            </a:lvl7pPr>
            <a:lvl8pPr marL="3428722" indent="-228581" eaLnBrk="0" fontAlgn="base" hangingPunct="0">
              <a:spcBef>
                <a:spcPct val="0"/>
              </a:spcBef>
              <a:spcAft>
                <a:spcPct val="0"/>
              </a:spcAft>
              <a:defRPr>
                <a:solidFill>
                  <a:schemeClr val="tx1"/>
                </a:solidFill>
                <a:latin typeface="Tahoma" charset="0"/>
                <a:ea typeface="Tahoma" charset="0"/>
                <a:cs typeface="Tahoma" charset="0"/>
              </a:defRPr>
            </a:lvl8pPr>
            <a:lvl9pPr marL="3885884" indent="-228581" eaLnBrk="0" fontAlgn="base" hangingPunct="0">
              <a:spcBef>
                <a:spcPct val="0"/>
              </a:spcBef>
              <a:spcAft>
                <a:spcPct val="0"/>
              </a:spcAft>
              <a:defRPr>
                <a:solidFill>
                  <a:schemeClr val="tx1"/>
                </a:solidFill>
                <a:latin typeface="Tahoma" charset="0"/>
                <a:ea typeface="Tahoma" charset="0"/>
                <a:cs typeface="Tahoma" charset="0"/>
              </a:defRPr>
            </a:lvl9pPr>
          </a:lstStyle>
          <a:p>
            <a:fld id="{7224AB48-EC15-424C-BA33-B89561B67F6F}" type="slidenum">
              <a:rPr lang="nb-NO">
                <a:solidFill>
                  <a:prstClr val="black"/>
                </a:solidFill>
              </a:rPr>
              <a:pPr/>
              <a:t>15</a:t>
            </a:fld>
            <a:endParaRPr lang="nb-NO">
              <a:solidFill>
                <a:prstClr val="black"/>
              </a:solidFill>
            </a:endParaRPr>
          </a:p>
        </p:txBody>
      </p:sp>
    </p:spTree>
    <p:extLst>
      <p:ext uri="{BB962C8B-B14F-4D97-AF65-F5344CB8AC3E}">
        <p14:creationId xmlns:p14="http://schemas.microsoft.com/office/powerpoint/2010/main" val="137972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Bildet</a:t>
            </a:r>
            <a:r>
              <a:rPr lang="nb-NO" baseline="0" dirty="0"/>
              <a:t> viser at de aller fleste fylker har hatt framgang i grunnskolepoeng i denne perioden. Det har blant annet sammenheng med reformen Kunnskapsløftet i 2006 og innføring av valgfag i ungdomsskolen. Disse to faktorene er like for alle fylkene, og Hedmark har sammenlignet med resten av landet en god utvikling i grunnskolepoeng.</a:t>
            </a:r>
            <a:endParaRPr lang="nb-NO" dirty="0"/>
          </a:p>
        </p:txBody>
      </p:sp>
      <p:sp>
        <p:nvSpPr>
          <p:cNvPr id="4" name="Plassholder for lysbildenummer 3"/>
          <p:cNvSpPr>
            <a:spLocks noGrp="1"/>
          </p:cNvSpPr>
          <p:nvPr>
            <p:ph type="sldNum" sz="quarter" idx="10"/>
          </p:nvPr>
        </p:nvSpPr>
        <p:spPr/>
        <p:txBody>
          <a:bodyPr/>
          <a:lstStyle/>
          <a:p>
            <a:fld id="{978DD9EF-0EC4-CF45-A2B1-C40C26B24EAB}" type="slidenum">
              <a:rPr lang="nb-NO" smtClean="0"/>
              <a:t>21</a:t>
            </a:fld>
            <a:endParaRPr lang="nb-NO"/>
          </a:p>
        </p:txBody>
      </p:sp>
    </p:spTree>
    <p:extLst>
      <p:ext uri="{BB962C8B-B14F-4D97-AF65-F5344CB8AC3E}">
        <p14:creationId xmlns:p14="http://schemas.microsoft.com/office/powerpoint/2010/main" val="272070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62533" y="4675334"/>
            <a:ext cx="5574054" cy="4466987"/>
          </a:xfrm>
        </p:spPr>
        <p:txBody>
          <a:bodyPr/>
          <a:lstStyle/>
          <a:p>
            <a:r>
              <a:rPr lang="nb-NO" sz="1400" dirty="0"/>
              <a:t>Ordene i firkantene er </a:t>
            </a:r>
            <a:r>
              <a:rPr lang="nb-NO" sz="1400" dirty="0" smtClean="0"/>
              <a:t>fra kapittel 1 i Rammeplan</a:t>
            </a:r>
            <a:r>
              <a:rPr lang="nb-NO" sz="1400" baseline="0" dirty="0" smtClean="0"/>
              <a:t> for </a:t>
            </a:r>
            <a:r>
              <a:rPr lang="nb-NO" sz="1400" dirty="0" smtClean="0"/>
              <a:t>barnehagen, som omhandler barnehagens verdigrunnlag. </a:t>
            </a:r>
            <a:endParaRPr lang="nb-NO" sz="1400" dirty="0"/>
          </a:p>
          <a:p>
            <a:endParaRPr lang="nb-NO" sz="1400" dirty="0"/>
          </a:p>
          <a:p>
            <a:pPr marL="457200" marR="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nb-NO" sz="1400" i="0" baseline="0" dirty="0" smtClean="0"/>
              <a:t>Rammeplanen sier : </a:t>
            </a:r>
            <a:r>
              <a:rPr lang="nb-NO" sz="1400" dirty="0" smtClean="0"/>
              <a:t>Barnehagen skal gi rom for barnas ulike forutsetninger, perspektiver og erfaringer og bidra til at barna, i fellesskap med andre, utvikler et positivt forhold til seg selv og tro på egne evner. </a:t>
            </a:r>
            <a:r>
              <a:rPr lang="nb-NO" sz="1400" i="0" baseline="0" dirty="0" smtClean="0"/>
              <a:t>Sagt </a:t>
            </a:r>
            <a:r>
              <a:rPr lang="nb-NO" sz="1400" i="0" baseline="0" dirty="0"/>
              <a:t>med andre ord er det </a:t>
            </a:r>
            <a:r>
              <a:rPr lang="nb-NO" sz="1400" dirty="0"/>
              <a:t>behov for barne- og ungdomsmiljøer der det er attraktivt å være flink på skolen, og der skolearbeid blir verdsatt</a:t>
            </a:r>
            <a:r>
              <a:rPr lang="nb-NO" sz="1400" baseline="0" dirty="0"/>
              <a:t> – og hvor det </a:t>
            </a:r>
            <a:r>
              <a:rPr lang="nb-NO" sz="1400" baseline="0" dirty="0" smtClean="0"/>
              <a:t>gis barn </a:t>
            </a:r>
            <a:r>
              <a:rPr lang="nb-NO" sz="1400" baseline="0" dirty="0"/>
              <a:t>et best mulig læringsløp hvor en best mulig får realisert sine forutsetninger</a:t>
            </a:r>
            <a:r>
              <a:rPr lang="nb-NO" sz="1400" baseline="0" dirty="0" smtClean="0"/>
              <a:t>. </a:t>
            </a:r>
            <a:r>
              <a:rPr lang="nb-NO" sz="1400" i="0" dirty="0" smtClean="0"/>
              <a:t>Det</a:t>
            </a:r>
            <a:r>
              <a:rPr lang="nb-NO" sz="1400" i="0" baseline="0" dirty="0" smtClean="0"/>
              <a:t> betyr at v</a:t>
            </a:r>
            <a:r>
              <a:rPr lang="nb-NO" sz="1400" dirty="0" smtClean="0"/>
              <a:t>i trenger foreldre som engasjert og aktivt bidrar i egne barns barnehage og skolegang</a:t>
            </a:r>
            <a:endParaRPr lang="nb-NO" sz="1400" dirty="0"/>
          </a:p>
          <a:p>
            <a:pPr marL="0" indent="0">
              <a:buFont typeface="Arial" pitchFamily="34" charset="0"/>
              <a:buNone/>
            </a:pPr>
            <a:endParaRPr lang="nb-NO" sz="1400" baseline="0" dirty="0">
              <a:effectLst/>
            </a:endParaRPr>
          </a:p>
          <a:p>
            <a:r>
              <a:rPr lang="nb-NO" sz="1400" baseline="0" dirty="0">
                <a:effectLst/>
              </a:rPr>
              <a:t>For å lykkes må barnehagen/skolen jobbe sammen </a:t>
            </a:r>
            <a:r>
              <a:rPr lang="nb-NO" sz="1400" baseline="0" dirty="0" smtClean="0">
                <a:effectLst/>
              </a:rPr>
              <a:t>med foreldrene. </a:t>
            </a:r>
            <a:r>
              <a:rPr lang="nb-NO" sz="1400" baseline="0" dirty="0">
                <a:effectLst/>
              </a:rPr>
              <a:t>Vi må sammen gi barnet en god </a:t>
            </a:r>
            <a:r>
              <a:rPr lang="nb-NO" sz="1400" i="1" baseline="0" dirty="0">
                <a:effectLst/>
              </a:rPr>
              <a:t>kultur for læring</a:t>
            </a:r>
            <a:r>
              <a:rPr lang="nb-NO" sz="1400" i="0" baseline="0" dirty="0">
                <a:effectLst/>
              </a:rPr>
              <a:t>. </a:t>
            </a:r>
            <a:endParaRPr lang="nb-NO" sz="1400" baseline="0" dirty="0">
              <a:effectLst/>
            </a:endParaRPr>
          </a:p>
          <a:p>
            <a:r>
              <a:rPr lang="nb-NO" sz="1400" baseline="0" dirty="0">
                <a:effectLst/>
              </a:rPr>
              <a:t>Det betyr også at idretten, i likhet med speideren, korpset eller hva det måtte være, må settes inn i en større kontekst.</a:t>
            </a:r>
            <a:endParaRPr lang="nb-NO" sz="1400" b="1"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3</a:t>
            </a:fld>
            <a:endParaRPr lang="nb-NO"/>
          </a:p>
        </p:txBody>
      </p:sp>
    </p:spTree>
    <p:extLst>
      <p:ext uri="{BB962C8B-B14F-4D97-AF65-F5344CB8AC3E}">
        <p14:creationId xmlns:p14="http://schemas.microsoft.com/office/powerpoint/2010/main" val="133492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Kultur for læring består av tre støttepilarer. Det er et mål, det er en arbeidsform og det er et FoU-prosjekt, som dere vil bli kjent med den neste halvtimen.</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Målsettingen</a:t>
            </a:r>
            <a:r>
              <a:rPr lang="nb-NO" sz="1200" b="0" kern="1200" dirty="0">
                <a:solidFill>
                  <a:schemeClr val="tx1"/>
                </a:solidFill>
                <a:effectLst/>
                <a:latin typeface="+mn-lt"/>
                <a:ea typeface="+mn-ea"/>
                <a:cs typeface="+mn-cs"/>
              </a:rPr>
              <a:t>: Det er ikke gitt at alle vokser opp i den beste kulturen for læring i dag, derfor er det et omfangsrikt mål at alle skal kunne vokse opp i den beste kulturen for læring.</a:t>
            </a:r>
            <a:endParaRPr lang="nb-NO" sz="1200" b="1"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Arbeidsformen – et viktig arbeid som vi har</a:t>
            </a:r>
            <a:r>
              <a:rPr lang="nb-NO" sz="1200" b="1" kern="1200" baseline="0" dirty="0">
                <a:solidFill>
                  <a:schemeClr val="tx1"/>
                </a:solidFill>
                <a:effectLst/>
                <a:latin typeface="+mn-lt"/>
                <a:ea typeface="+mn-ea"/>
                <a:cs typeface="+mn-cs"/>
              </a:rPr>
              <a:t> utarbeidet sammen med aktørene/kommunene</a:t>
            </a:r>
            <a:endParaRPr lang="nb-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 har et stort arbeid gående i Hedmark, kalt «Kultur for læring». </a:t>
            </a:r>
            <a:r>
              <a:rPr lang="nb-NO" sz="1200" kern="1200" baseline="0" dirty="0">
                <a:solidFill>
                  <a:schemeClr val="tx1"/>
                </a:solidFill>
                <a:effectLst/>
                <a:latin typeface="+mn-lt"/>
                <a:ea typeface="+mn-ea"/>
                <a:cs typeface="+mn-cs"/>
              </a:rPr>
              <a:t>Fylkesmannen tar i dette arbeidet på seg rollen med å være både pådriver og aktør for å møte de utfordringene vi har </a:t>
            </a:r>
            <a:r>
              <a:rPr lang="nb-NO" sz="1200" kern="1200" baseline="0" dirty="0" smtClean="0">
                <a:solidFill>
                  <a:schemeClr val="tx1"/>
                </a:solidFill>
                <a:effectLst/>
                <a:latin typeface="+mn-lt"/>
                <a:ea typeface="+mn-ea"/>
                <a:cs typeface="+mn-cs"/>
              </a:rPr>
              <a:t>i barnehage og skole-Hedmark </a:t>
            </a:r>
            <a:r>
              <a:rPr lang="nb-NO" sz="1200" kern="1200" baseline="0" dirty="0">
                <a:solidFill>
                  <a:schemeClr val="tx1"/>
                </a:solidFill>
                <a:effectLst/>
                <a:latin typeface="+mn-lt"/>
                <a:ea typeface="+mn-ea"/>
                <a:cs typeface="+mn-cs"/>
              </a:rPr>
              <a:t>– og der vi også skal være en statlig aktør for å samhandle bedre på kryss mellom blant annet oppvekstfeltet og helse- og sosialfeltet. </a:t>
            </a:r>
          </a:p>
          <a:p>
            <a:endParaRPr lang="nb-NO"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Det viktigste med arbeidsformen er at aktørene skal jobbe sammen og ikke ved siden av hverandre, slik at 1 + 1 &gt; 2.</a:t>
            </a:r>
          </a:p>
          <a:p>
            <a:r>
              <a:rPr lang="nb-NO" sz="1200" kern="1200" baseline="0" dirty="0">
                <a:solidFill>
                  <a:schemeClr val="tx1"/>
                </a:solidFill>
                <a:effectLst/>
                <a:latin typeface="+mn-lt"/>
                <a:ea typeface="+mn-ea"/>
                <a:cs typeface="+mn-cs"/>
              </a:rPr>
              <a:t>Måten det jobbes på er at ett og ett tema løftes frem, før det utvikles sammen av alle med «aksjer» mot oppvekstfeltet. </a:t>
            </a:r>
            <a:endParaRPr lang="nb-NO" sz="1200" kern="1200" baseline="0" dirty="0" smtClean="0">
              <a:solidFill>
                <a:schemeClr val="tx1"/>
              </a:solidFill>
              <a:effectLst/>
              <a:latin typeface="+mn-lt"/>
              <a:ea typeface="+mn-ea"/>
              <a:cs typeface="+mn-cs"/>
            </a:endParaRP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Eks</a:t>
            </a:r>
            <a:r>
              <a:rPr lang="nb-NO" sz="1200" kern="1200" baseline="0" dirty="0">
                <a:solidFill>
                  <a:schemeClr val="tx1"/>
                </a:solidFill>
                <a:effectLst/>
                <a:latin typeface="+mn-lt"/>
                <a:ea typeface="+mn-ea"/>
                <a:cs typeface="+mn-cs"/>
              </a:rPr>
              <a:t>: foreldresamarbeid, arbeid mot mobbing, </a:t>
            </a:r>
          </a:p>
          <a:p>
            <a:pPr algn="l"/>
            <a:r>
              <a:rPr lang="nb-NO" sz="1200" kern="1200" baseline="0" dirty="0">
                <a:solidFill>
                  <a:schemeClr val="tx1"/>
                </a:solidFill>
                <a:effectLst/>
                <a:latin typeface="+mn-lt"/>
                <a:ea typeface="+mn-ea"/>
                <a:cs typeface="+mn-cs"/>
              </a:rPr>
              <a:t>Oppvekstforum er det organisatoriske navet. Der sitter representanter fra kommuner, organisasjoner og andre med særskilte aksjer innen oppvekstfeltet i Hedmark (jamfør lysbilde 5). Representantene der arbeider deretter med disse temaene i de organisasjonene de representerer. </a:t>
            </a:r>
            <a:r>
              <a:rPr lang="nb-NO" sz="1200" dirty="0"/>
              <a:t>Oppvekstforum skal diskutere strategier og iverksette tiltak som kan bedre kulturen for læring i Hedmark.</a:t>
            </a:r>
          </a:p>
          <a:p>
            <a:pPr algn="l"/>
            <a:r>
              <a:rPr lang="nb-NO" sz="1200" dirty="0"/>
              <a:t> </a:t>
            </a:r>
          </a:p>
          <a:p>
            <a:pPr algn="l"/>
            <a:r>
              <a:rPr lang="nb-NO" sz="1200" dirty="0"/>
              <a:t>Forumet skal drøfte utfordringer og foreslå tiltak som kan bidra til:</a:t>
            </a:r>
            <a:br>
              <a:rPr lang="nb-NO" sz="1200" dirty="0"/>
            </a:br>
            <a:r>
              <a:rPr lang="nb-NO" sz="1200" dirty="0"/>
              <a:t>- økt kvalitet</a:t>
            </a:r>
            <a:br>
              <a:rPr lang="nb-NO" sz="1200" dirty="0"/>
            </a:br>
            <a:r>
              <a:rPr lang="nb-NO" sz="1200" dirty="0"/>
              <a:t>- kompetanseheving (ansatte, foreldre, barnehageeiere, skoleeiere og aktuelle parter)</a:t>
            </a:r>
            <a:br>
              <a:rPr lang="nb-NO" sz="1200" dirty="0"/>
            </a:br>
            <a:r>
              <a:rPr lang="nb-NO" sz="1200" dirty="0"/>
              <a:t>- samordning og koordinering av tiltak, innsatser, prosjekter</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Arbeidsform: vi jobber sammen slik at alle blir «mange nok» til å lykkes.</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Så over til </a:t>
            </a:r>
            <a:r>
              <a:rPr lang="nb-NO" sz="1200" kern="1200" baseline="0" dirty="0" smtClean="0">
                <a:solidFill>
                  <a:schemeClr val="tx1"/>
                </a:solidFill>
                <a:effectLst/>
                <a:latin typeface="+mn-lt"/>
                <a:ea typeface="+mn-ea"/>
                <a:cs typeface="+mn-cs"/>
              </a:rPr>
              <a:t>FoU-prosjektet </a:t>
            </a:r>
            <a:r>
              <a:rPr lang="nb-NO" sz="1200" kern="1200" baseline="0" dirty="0">
                <a:solidFill>
                  <a:schemeClr val="tx1"/>
                </a:solidFill>
                <a:effectLst/>
                <a:latin typeface="+mn-lt"/>
                <a:ea typeface="+mn-ea"/>
                <a:cs typeface="+mn-cs"/>
              </a:rPr>
              <a:t>(forsknings- og utviklingsprosjektet) </a:t>
            </a:r>
            <a:r>
              <a:rPr lang="nb-NO" sz="1200" i="1" kern="1200" baseline="0" dirty="0">
                <a:solidFill>
                  <a:schemeClr val="tx1"/>
                </a:solidFill>
                <a:effectLst/>
                <a:latin typeface="+mn-lt"/>
                <a:ea typeface="+mn-ea"/>
                <a:cs typeface="+mn-cs"/>
              </a:rPr>
              <a:t>Kultur for læring.</a:t>
            </a:r>
            <a:endParaRPr lang="nb-NO" sz="1200" kern="1200" baseline="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4</a:t>
            </a:fld>
            <a:endParaRPr lang="nb-NO"/>
          </a:p>
        </p:txBody>
      </p:sp>
    </p:spTree>
    <p:extLst>
      <p:ext uri="{BB962C8B-B14F-4D97-AF65-F5344CB8AC3E}">
        <p14:creationId xmlns:p14="http://schemas.microsoft.com/office/powerpoint/2010/main" val="234891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a:t>
            </a:r>
            <a:r>
              <a:rPr lang="nb-NO" baseline="0" dirty="0"/>
              <a:t> er med på Kultur for læring.</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5</a:t>
            </a:fld>
            <a:endParaRPr lang="nb-NO"/>
          </a:p>
        </p:txBody>
      </p:sp>
    </p:spTree>
    <p:extLst>
      <p:ext uri="{BB962C8B-B14F-4D97-AF65-F5344CB8AC3E}">
        <p14:creationId xmlns:p14="http://schemas.microsoft.com/office/powerpoint/2010/main" val="249045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Viser sammenhengen mellom grunnskolepoeng og gjennomføring i videregående</a:t>
            </a:r>
            <a:r>
              <a:rPr lang="nb-NO" baseline="0" dirty="0"/>
              <a:t> opplæring.</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8</a:t>
            </a:fld>
            <a:endParaRPr lang="nb-NO"/>
          </a:p>
        </p:txBody>
      </p:sp>
    </p:spTree>
    <p:extLst>
      <p:ext uri="{BB962C8B-B14F-4D97-AF65-F5344CB8AC3E}">
        <p14:creationId xmlns:p14="http://schemas.microsoft.com/office/powerpoint/2010/main" val="198643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9</a:t>
            </a:fld>
            <a:endParaRPr lang="nb-NO"/>
          </a:p>
        </p:txBody>
      </p:sp>
    </p:spTree>
    <p:extLst>
      <p:ext uri="{BB962C8B-B14F-4D97-AF65-F5344CB8AC3E}">
        <p14:creationId xmlns:p14="http://schemas.microsoft.com/office/powerpoint/2010/main" val="372946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få til</a:t>
            </a:r>
            <a:r>
              <a:rPr lang="nb-NO" baseline="0" dirty="0"/>
              <a:t> dette kollektive løftet i Hedmark, er vi helt avhengig av ditt bidrag!</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10</a:t>
            </a:fld>
            <a:endParaRPr lang="nb-NO"/>
          </a:p>
        </p:txBody>
      </p:sp>
    </p:spTree>
    <p:extLst>
      <p:ext uri="{BB962C8B-B14F-4D97-AF65-F5344CB8AC3E}">
        <p14:creationId xmlns:p14="http://schemas.microsoft.com/office/powerpoint/2010/main" val="341420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Forskningsbaserte data betyr at kartleggingsundersøkelsene er bygget opp med utgangspunkt i forskning</a:t>
            </a:r>
            <a:r>
              <a:rPr lang="nb-NO" baseline="0" dirty="0" smtClean="0"/>
              <a:t> på</a:t>
            </a:r>
            <a:r>
              <a:rPr lang="nb-NO" dirty="0" smtClean="0"/>
              <a:t> de ulike områdene som alle informantgruppene svarer på. Videre</a:t>
            </a:r>
            <a:r>
              <a:rPr lang="nb-NO" baseline="0" dirty="0" smtClean="0"/>
              <a:t> betyr det at alle spørsmål innenfor et området (måleinstrument) er prøvd ut i mange andre undersøkelser og fungerer slik de er tenkt og tilfredsstiller alle krav som settes til bruk av ulike måleinstrumenter. </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11</a:t>
            </a:fld>
            <a:endParaRPr lang="nb-NO"/>
          </a:p>
        </p:txBody>
      </p:sp>
    </p:spTree>
    <p:extLst>
      <p:ext uri="{BB962C8B-B14F-4D97-AF65-F5344CB8AC3E}">
        <p14:creationId xmlns:p14="http://schemas.microsoft.com/office/powerpoint/2010/main" val="236444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Samtykkeerklæringen</a:t>
            </a:r>
            <a:r>
              <a:rPr lang="nb-NO" baseline="0" dirty="0" smtClean="0"/>
              <a:t> skal gis til foreldre av 4 og 5 åringene som skal delta i barneundersøkelsen.</a:t>
            </a:r>
          </a:p>
          <a:p>
            <a:r>
              <a:rPr lang="nb-NO" baseline="0" dirty="0" smtClean="0"/>
              <a:t>Alle andre voksne samtykker ved å delta, men kan når som helst trekke seg. Dette står i informasjonsskriv som deles ut til alle informantgruppene i forkant av nettportalens åpning 16.10.2017</a:t>
            </a:r>
            <a:endParaRPr lang="nb-NO" dirty="0" smtClean="0"/>
          </a:p>
          <a:p>
            <a:r>
              <a:rPr lang="nb-NO" dirty="0" smtClean="0"/>
              <a:t>Det arbeides med å få til en digitalløsning hvor foreldre/foresatte kan samtykke over telefon, men den er ikke pr. medio august klar.</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13</a:t>
            </a:fld>
            <a:endParaRPr lang="nb-NO"/>
          </a:p>
        </p:txBody>
      </p:sp>
    </p:spTree>
    <p:extLst>
      <p:ext uri="{BB962C8B-B14F-4D97-AF65-F5344CB8AC3E}">
        <p14:creationId xmlns:p14="http://schemas.microsoft.com/office/powerpoint/2010/main" val="139941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60000"/>
            <a:ext cx="8229600" cy="900000"/>
          </a:xfrm>
        </p:spPr>
        <p:txBody>
          <a:bodyPr/>
          <a:lstStyle/>
          <a:p>
            <a:r>
              <a:rPr lang="nb-NO"/>
              <a:t>Klikk for å redigere tittelstil</a:t>
            </a:r>
            <a:endParaRPr lang="en-US"/>
          </a:p>
        </p:txBody>
      </p:sp>
      <p:sp>
        <p:nvSpPr>
          <p:cNvPr id="3" name="Subtitle 2"/>
          <p:cNvSpPr>
            <a:spLocks noGrp="1"/>
          </p:cNvSpPr>
          <p:nvPr>
            <p:ph type="subTitle" idx="1"/>
          </p:nvPr>
        </p:nvSpPr>
        <p:spPr>
          <a:xfrm>
            <a:off x="457200" y="2160000"/>
            <a:ext cx="8229600" cy="39600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E65DDD3-6E0D-E34A-BFEA-4F6211488533}" type="datetime1">
              <a:rPr lang="en-US" smtClean="0"/>
              <a:t>9/1/2017</a:t>
            </a:fld>
            <a:endParaRPr lang="nb-NO"/>
          </a:p>
        </p:txBody>
      </p:sp>
      <p:sp>
        <p:nvSpPr>
          <p:cNvPr id="6" name="Slide Number Placeholder 5"/>
          <p:cNvSpPr>
            <a:spLocks noGrp="1"/>
          </p:cNvSpPr>
          <p:nvPr>
            <p:ph type="sldNum" sz="quarter" idx="12"/>
          </p:nvPr>
        </p:nvSpPr>
        <p:spPr/>
        <p:txBody>
          <a:bodyPr/>
          <a:lstStyle/>
          <a:p>
            <a:fld id="{42550D8D-EAD4-2745-A156-997888D3D10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2"/>
          <p:cNvSpPr>
            <a:spLocks noGrp="1" noChangeArrowheads="1"/>
          </p:cNvSpPr>
          <p:nvPr>
            <p:ph type="dt" sz="half" idx="10"/>
          </p:nvPr>
        </p:nvSpPr>
        <p:spPr>
          <a:ln/>
        </p:spPr>
        <p:txBody>
          <a:bodyPr/>
          <a:lstStyle>
            <a:lvl1pPr>
              <a:defRPr/>
            </a:lvl1pPr>
          </a:lstStyle>
          <a:p>
            <a:fld id="{E9DD93DA-8F32-6E41-B990-5EC48A98BF22}" type="datetime1">
              <a:rPr lang="nb-NO" smtClean="0">
                <a:solidFill>
                  <a:srgbClr val="000000"/>
                </a:solidFill>
              </a:rPr>
              <a:pPr/>
              <a:t>01.09.2017</a:t>
            </a:fld>
            <a:endParaRPr lang="nb-NO">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6"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399950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2"/>
          <p:cNvSpPr>
            <a:spLocks noGrp="1" noChangeArrowheads="1"/>
          </p:cNvSpPr>
          <p:nvPr>
            <p:ph type="dt" sz="half" idx="10"/>
          </p:nvPr>
        </p:nvSpPr>
        <p:spPr>
          <a:ln/>
        </p:spPr>
        <p:txBody>
          <a:bodyPr/>
          <a:lstStyle>
            <a:lvl1pPr>
              <a:defRPr/>
            </a:lvl1pPr>
          </a:lstStyle>
          <a:p>
            <a:fld id="{B8563D1B-0E56-0943-85F8-94711ED4318E}" type="datetime1">
              <a:rPr lang="nb-NO" smtClean="0">
                <a:solidFill>
                  <a:srgbClr val="000000"/>
                </a:solidFill>
              </a:rPr>
              <a:pPr/>
              <a:t>01.09.2017</a:t>
            </a:fld>
            <a:endParaRPr lang="nb-NO">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6"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250561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58775" y="1349375"/>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549775" y="1349375"/>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2"/>
          <p:cNvSpPr>
            <a:spLocks noGrp="1" noChangeArrowheads="1"/>
          </p:cNvSpPr>
          <p:nvPr>
            <p:ph type="dt" sz="half" idx="10"/>
          </p:nvPr>
        </p:nvSpPr>
        <p:spPr>
          <a:ln/>
        </p:spPr>
        <p:txBody>
          <a:bodyPr/>
          <a:lstStyle>
            <a:lvl1pPr>
              <a:defRPr/>
            </a:lvl1pPr>
          </a:lstStyle>
          <a:p>
            <a:fld id="{9D08C0F3-FBFC-634A-9052-43A1EAF23C7A}" type="datetime1">
              <a:rPr lang="nb-NO" smtClean="0">
                <a:solidFill>
                  <a:srgbClr val="000000"/>
                </a:solidFill>
              </a:rPr>
              <a:pPr/>
              <a:t>01.09.2017</a:t>
            </a:fld>
            <a:endParaRPr lang="nb-NO">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7"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30852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2"/>
          <p:cNvSpPr>
            <a:spLocks noGrp="1" noChangeArrowheads="1"/>
          </p:cNvSpPr>
          <p:nvPr>
            <p:ph type="dt" sz="half" idx="10"/>
          </p:nvPr>
        </p:nvSpPr>
        <p:spPr>
          <a:ln/>
        </p:spPr>
        <p:txBody>
          <a:bodyPr/>
          <a:lstStyle>
            <a:lvl1pPr>
              <a:defRPr/>
            </a:lvl1pPr>
          </a:lstStyle>
          <a:p>
            <a:fld id="{152724A9-3D06-F649-85CD-98A56F781F10}" type="datetime1">
              <a:rPr lang="nb-NO" smtClean="0">
                <a:solidFill>
                  <a:srgbClr val="000000"/>
                </a:solidFill>
              </a:rPr>
              <a:pPr/>
              <a:t>01.09.2017</a:t>
            </a:fld>
            <a:endParaRPr lang="nb-NO">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9"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2289141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2"/>
          <p:cNvSpPr>
            <a:spLocks noGrp="1" noChangeArrowheads="1"/>
          </p:cNvSpPr>
          <p:nvPr>
            <p:ph type="dt" sz="half" idx="10"/>
          </p:nvPr>
        </p:nvSpPr>
        <p:spPr>
          <a:ln/>
        </p:spPr>
        <p:txBody>
          <a:bodyPr/>
          <a:lstStyle>
            <a:lvl1pPr>
              <a:defRPr/>
            </a:lvl1pPr>
          </a:lstStyle>
          <a:p>
            <a:fld id="{56B631F6-68FE-924F-835B-7A4632C8F32A}" type="datetime1">
              <a:rPr lang="nb-NO" smtClean="0">
                <a:solidFill>
                  <a:srgbClr val="000000"/>
                </a:solidFill>
              </a:rPr>
              <a:pPr/>
              <a:t>01.09.2017</a:t>
            </a:fld>
            <a:endParaRPr lang="nb-NO">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5"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2588788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fld id="{BE3F6D71-B617-6149-9D86-3306E11B47E3}" type="datetime1">
              <a:rPr lang="nb-NO" smtClean="0">
                <a:solidFill>
                  <a:srgbClr val="000000"/>
                </a:solidFill>
              </a:rPr>
              <a:pPr/>
              <a:t>01.09.2017</a:t>
            </a:fld>
            <a:endParaRPr lang="nb-NO">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4"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2132523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2"/>
          <p:cNvSpPr>
            <a:spLocks noGrp="1" noChangeArrowheads="1"/>
          </p:cNvSpPr>
          <p:nvPr>
            <p:ph type="dt" sz="half" idx="10"/>
          </p:nvPr>
        </p:nvSpPr>
        <p:spPr>
          <a:ln/>
        </p:spPr>
        <p:txBody>
          <a:bodyPr/>
          <a:lstStyle>
            <a:lvl1pPr>
              <a:defRPr/>
            </a:lvl1pPr>
          </a:lstStyle>
          <a:p>
            <a:fld id="{CFA85409-403F-D04E-A5EE-0A34EEC09679}" type="datetime1">
              <a:rPr lang="nb-NO" smtClean="0">
                <a:solidFill>
                  <a:srgbClr val="000000"/>
                </a:solidFill>
              </a:rPr>
              <a:pPr/>
              <a:t>01.09.2017</a:t>
            </a:fld>
            <a:endParaRPr lang="nb-NO">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7"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1321272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Dra bildet til plassholderen eller klikk ikonet for å legge til</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2"/>
          <p:cNvSpPr>
            <a:spLocks noGrp="1" noChangeArrowheads="1"/>
          </p:cNvSpPr>
          <p:nvPr>
            <p:ph type="dt" sz="half" idx="10"/>
          </p:nvPr>
        </p:nvSpPr>
        <p:spPr>
          <a:ln/>
        </p:spPr>
        <p:txBody>
          <a:bodyPr/>
          <a:lstStyle>
            <a:lvl1pPr>
              <a:defRPr/>
            </a:lvl1pPr>
          </a:lstStyle>
          <a:p>
            <a:fld id="{9FCA23EB-4FE2-2449-9C1C-8CA1A7CC5611}" type="datetime1">
              <a:rPr lang="nb-NO" smtClean="0">
                <a:solidFill>
                  <a:srgbClr val="000000"/>
                </a:solidFill>
              </a:rPr>
              <a:pPr/>
              <a:t>01.09.2017</a:t>
            </a:fld>
            <a:endParaRPr lang="nb-NO">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7"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297658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2"/>
          <p:cNvSpPr>
            <a:spLocks noGrp="1" noChangeArrowheads="1"/>
          </p:cNvSpPr>
          <p:nvPr>
            <p:ph type="dt" sz="half" idx="10"/>
          </p:nvPr>
        </p:nvSpPr>
        <p:spPr>
          <a:ln/>
        </p:spPr>
        <p:txBody>
          <a:bodyPr/>
          <a:lstStyle>
            <a:lvl1pPr>
              <a:defRPr/>
            </a:lvl1pPr>
          </a:lstStyle>
          <a:p>
            <a:fld id="{148DBDAB-5636-5745-8BE6-A5F03F1A0E2A}" type="datetime1">
              <a:rPr lang="nb-NO" smtClean="0">
                <a:solidFill>
                  <a:srgbClr val="000000"/>
                </a:solidFill>
              </a:rPr>
              <a:pPr/>
              <a:t>01.09.2017</a:t>
            </a:fld>
            <a:endParaRPr lang="nb-NO">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6"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2499344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30975" y="358775"/>
            <a:ext cx="2057400" cy="5668963"/>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8775" y="358775"/>
            <a:ext cx="6019800" cy="5668963"/>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2"/>
          <p:cNvSpPr>
            <a:spLocks noGrp="1" noChangeArrowheads="1"/>
          </p:cNvSpPr>
          <p:nvPr>
            <p:ph type="dt" sz="half" idx="10"/>
          </p:nvPr>
        </p:nvSpPr>
        <p:spPr>
          <a:ln/>
        </p:spPr>
        <p:txBody>
          <a:bodyPr/>
          <a:lstStyle>
            <a:lvl1pPr>
              <a:defRPr/>
            </a:lvl1pPr>
          </a:lstStyle>
          <a:p>
            <a:fld id="{3B924A23-D8A4-3545-857D-9BC825A8B467}" type="datetime1">
              <a:rPr lang="nb-NO" smtClean="0">
                <a:solidFill>
                  <a:srgbClr val="000000"/>
                </a:solidFill>
              </a:rPr>
              <a:pPr/>
              <a:t>01.09.2017</a:t>
            </a:fld>
            <a:endParaRPr lang="nb-NO">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6"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392331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73E34AD-7A3C-034C-8A0B-669EC73B52C1}" type="datetime1">
              <a:rPr lang="en-US" smtClean="0"/>
              <a:t>9/1/2017</a:t>
            </a:fld>
            <a:endParaRPr lang="nb-NO"/>
          </a:p>
        </p:txBody>
      </p:sp>
      <p:sp>
        <p:nvSpPr>
          <p:cNvPr id="6" name="Slide Number Placeholder 5"/>
          <p:cNvSpPr>
            <a:spLocks noGrp="1"/>
          </p:cNvSpPr>
          <p:nvPr>
            <p:ph type="sldNum" sz="quarter" idx="12"/>
          </p:nvPr>
        </p:nvSpPr>
        <p:spPr/>
        <p:txBody>
          <a:bodyPr/>
          <a:lstStyle/>
          <a:p>
            <a:fld id="{22FE405C-EF35-4BD7-A3F6-6F8923A08905}" type="slidenum">
              <a:rPr lang="nb-NO" smtClean="0"/>
              <a:pPr/>
              <a:t>‹#›</a:t>
            </a:fld>
            <a:endParaRPr lang="nb-N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tel og innhold">
    <p:spTree>
      <p:nvGrpSpPr>
        <p:cNvPr id="1" name=""/>
        <p:cNvGrpSpPr/>
        <p:nvPr/>
      </p:nvGrpSpPr>
      <p:grpSpPr>
        <a:xfrm>
          <a:off x="0" y="0"/>
          <a:ext cx="0" cy="0"/>
          <a:chOff x="0" y="0"/>
          <a:chExt cx="0" cy="0"/>
        </a:xfrm>
      </p:grpSpPr>
      <p:pic>
        <p:nvPicPr>
          <p:cNvPr id="4" name="Bild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innhold 2"/>
          <p:cNvSpPr>
            <a:spLocks noGrp="1"/>
          </p:cNvSpPr>
          <p:nvPr>
            <p:ph idx="1"/>
          </p:nvPr>
        </p:nvSpPr>
        <p:spPr>
          <a:xfrm>
            <a:off x="1331913" y="1600201"/>
            <a:ext cx="7416800" cy="4349749"/>
          </a:xfrm>
        </p:spPr>
        <p:txBody>
          <a:bodyPr>
            <a:normAutofit/>
          </a:bodyPr>
          <a:lstStyle>
            <a:lvl1pPr marL="285750" indent="-285750">
              <a:buFont typeface="Arial" pitchFamily="34" charset="0"/>
              <a:buChar char="•"/>
              <a:defRPr sz="3200">
                <a:solidFill>
                  <a:srgbClr val="333333"/>
                </a:solidFill>
                <a:latin typeface="+mn-lt"/>
                <a:ea typeface="Verdana" pitchFamily="34" charset="0"/>
                <a:cs typeface="Verdana" pitchFamily="34" charset="0"/>
              </a:defRPr>
            </a:lvl1pPr>
            <a:lvl2pPr marL="800100" indent="-342900">
              <a:buFont typeface="Arial" pitchFamily="34" charset="0"/>
              <a:buChar char="•"/>
              <a:defRPr sz="2800">
                <a:latin typeface="+mn-lt"/>
                <a:ea typeface="Verdana" pitchFamily="34" charset="0"/>
                <a:cs typeface="Verdana" pitchFamily="34" charset="0"/>
              </a:defRPr>
            </a:lvl2pPr>
            <a:lvl3pPr marL="1200150" indent="-285750">
              <a:buFont typeface="Arial" pitchFamily="34" charset="0"/>
              <a:buChar char="•"/>
              <a:defRPr sz="2400">
                <a:latin typeface="+mn-lt"/>
                <a:ea typeface="Verdana" pitchFamily="34" charset="0"/>
                <a:cs typeface="Verdana" pitchFamily="34" charset="0"/>
              </a:defRPr>
            </a:lvl3pPr>
            <a:lvl4pPr>
              <a:defRPr sz="2000">
                <a:latin typeface="Verdana" pitchFamily="34" charset="0"/>
                <a:ea typeface="Verdana" pitchFamily="34" charset="0"/>
                <a:cs typeface="Verdana" pitchFamily="34" charset="0"/>
              </a:defRPr>
            </a:lvl4pPr>
            <a:lvl5pPr>
              <a:defRPr sz="2000">
                <a:latin typeface="Verdana" pitchFamily="34" charset="0"/>
                <a:ea typeface="Verdana" pitchFamily="34" charset="0"/>
                <a:cs typeface="Verdana"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8" name="Tittel 1"/>
          <p:cNvSpPr>
            <a:spLocks noGrp="1"/>
          </p:cNvSpPr>
          <p:nvPr>
            <p:ph type="title"/>
          </p:nvPr>
        </p:nvSpPr>
        <p:spPr>
          <a:xfrm>
            <a:off x="1331913" y="274638"/>
            <a:ext cx="7416800" cy="1143000"/>
          </a:xfrm>
        </p:spPr>
        <p:txBody>
          <a:bodyPr>
            <a:normAutofit/>
          </a:bodyPr>
          <a:lstStyle>
            <a:lvl1pPr algn="l">
              <a:defRPr sz="4400">
                <a:solidFill>
                  <a:srgbClr val="333333"/>
                </a:solidFill>
                <a:latin typeface="+mj-lt"/>
                <a:ea typeface="Verdana" pitchFamily="34" charset="0"/>
                <a:cs typeface="Verdana" pitchFamily="34" charset="0"/>
              </a:defRPr>
            </a:lvl1pPr>
          </a:lstStyle>
          <a:p>
            <a:r>
              <a:rPr lang="nb-NO"/>
              <a:t>Klikk for å redigere tittelstil</a:t>
            </a:r>
            <a:endParaRPr lang="nb-NO" dirty="0"/>
          </a:p>
        </p:txBody>
      </p:sp>
      <p:sp>
        <p:nvSpPr>
          <p:cNvPr id="5" name="Plassholder for lysbildenummer 5"/>
          <p:cNvSpPr>
            <a:spLocks noGrp="1"/>
          </p:cNvSpPr>
          <p:nvPr>
            <p:ph type="sldNum" sz="quarter" idx="10"/>
          </p:nvPr>
        </p:nvSpPr>
        <p:spPr>
          <a:xfrm>
            <a:off x="8378825" y="6519863"/>
            <a:ext cx="514350" cy="222250"/>
          </a:xfrm>
        </p:spPr>
        <p:txBody>
          <a:bodyPr/>
          <a:lstStyle>
            <a:lvl1pPr>
              <a:defRPr sz="700">
                <a:latin typeface="Verdana" charset="0"/>
                <a:cs typeface="Verdana" charset="0"/>
              </a:defRPr>
            </a:lvl1pPr>
          </a:lstStyle>
          <a:p>
            <a:pPr>
              <a:defRPr/>
            </a:pPr>
            <a:fld id="{BC6A91FD-DDEF-2E49-9B36-4671E93D47CB}"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143595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457200" y="2160000"/>
            <a:ext cx="4038600" cy="3960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48200" y="2159999"/>
            <a:ext cx="4038600" cy="3960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DFD2536-7EE1-B147-AE98-0F3CDC6E33CD}" type="datetime1">
              <a:rPr lang="en-US" smtClean="0"/>
              <a:t>9/1/2017</a:t>
            </a:fld>
            <a:endParaRPr lang="nb-NO"/>
          </a:p>
        </p:txBody>
      </p:sp>
      <p:sp>
        <p:nvSpPr>
          <p:cNvPr id="7" name="Slide Number Placeholder 6"/>
          <p:cNvSpPr>
            <a:spLocks noGrp="1"/>
          </p:cNvSpPr>
          <p:nvPr>
            <p:ph type="sldNum" sz="quarter" idx="12"/>
          </p:nvPr>
        </p:nvSpPr>
        <p:spPr/>
        <p:txBody>
          <a:bodyPr/>
          <a:lstStyle/>
          <a:p>
            <a:fld id="{22FE405C-EF35-4BD7-A3F6-6F8923A08905}"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2160000"/>
            <a:ext cx="4040188" cy="533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45025" y="2160000"/>
            <a:ext cx="4041775" cy="533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22DADE56-31B4-8345-9C63-5D4045F4C136}" type="datetime1">
              <a:rPr lang="en-US" smtClean="0"/>
              <a:t>9/1/2017</a:t>
            </a:fld>
            <a:endParaRPr lang="nb-NO"/>
          </a:p>
        </p:txBody>
      </p:sp>
      <p:sp>
        <p:nvSpPr>
          <p:cNvPr id="9" name="Slide Number Placeholder 8"/>
          <p:cNvSpPr>
            <a:spLocks noGrp="1"/>
          </p:cNvSpPr>
          <p:nvPr>
            <p:ph type="sldNum" sz="quarter" idx="12"/>
          </p:nvPr>
        </p:nvSpPr>
        <p:spPr/>
        <p:txBody>
          <a:bodyPr/>
          <a:lstStyle/>
          <a:p>
            <a:fld id="{22FE405C-EF35-4BD7-A3F6-6F8923A08905}"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A227CC61-B39E-7540-B945-384580A42DBE}" type="datetime1">
              <a:rPr lang="en-US" smtClean="0"/>
              <a:t>9/1/2017</a:t>
            </a:fld>
            <a:endParaRPr lang="nb-NO"/>
          </a:p>
        </p:txBody>
      </p:sp>
      <p:sp>
        <p:nvSpPr>
          <p:cNvPr id="5" name="Slide Number Placeholder 4"/>
          <p:cNvSpPr>
            <a:spLocks noGrp="1"/>
          </p:cNvSpPr>
          <p:nvPr>
            <p:ph type="sldNum" sz="quarter" idx="12"/>
          </p:nvPr>
        </p:nvSpPr>
        <p:spPr/>
        <p:txBody>
          <a:bodyPr/>
          <a:lstStyle/>
          <a:p>
            <a:fld id="{22FE405C-EF35-4BD7-A3F6-6F8923A08905}"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CE1A1-E2F3-AC49-A24E-5B797F5D50C6}" type="datetime1">
              <a:rPr lang="en-US" smtClean="0"/>
              <a:t>9/1/2017</a:t>
            </a:fld>
            <a:endParaRPr lang="nb-NO"/>
          </a:p>
        </p:txBody>
      </p:sp>
      <p:sp>
        <p:nvSpPr>
          <p:cNvPr id="4" name="Slide Number Placeholder 3"/>
          <p:cNvSpPr>
            <a:spLocks noGrp="1"/>
          </p:cNvSpPr>
          <p:nvPr>
            <p:ph type="sldNum" sz="quarter" idx="12"/>
          </p:nvPr>
        </p:nvSpPr>
        <p:spPr/>
        <p:txBody>
          <a:bodyPr/>
          <a:lstStyle/>
          <a:p>
            <a:fld id="{22FE405C-EF35-4BD7-A3F6-6F8923A08905}"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000"/>
            <a:ext cx="3008313" cy="1162050"/>
          </a:xfrm>
        </p:spPr>
        <p:txBody>
          <a:bodyPr anchor="b"/>
          <a:lstStyle>
            <a:lvl1pPr algn="l">
              <a:defRPr sz="2000" b="1"/>
            </a:lvl1pPr>
          </a:lstStyle>
          <a:p>
            <a:r>
              <a:rPr lang="nb-NO"/>
              <a:t>Klikk for å redigere tittelstil</a:t>
            </a:r>
            <a:endParaRPr lang="en-US" dirty="0"/>
          </a:p>
        </p:txBody>
      </p:sp>
      <p:sp>
        <p:nvSpPr>
          <p:cNvPr id="3" name="Content Placeholder 2"/>
          <p:cNvSpPr>
            <a:spLocks noGrp="1"/>
          </p:cNvSpPr>
          <p:nvPr>
            <p:ph idx="1"/>
          </p:nvPr>
        </p:nvSpPr>
        <p:spPr>
          <a:xfrm>
            <a:off x="3575050" y="1260000"/>
            <a:ext cx="5111750" cy="510540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57200" y="2438400"/>
            <a:ext cx="3008313" cy="3962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52162548-5DA1-4A40-A841-C6950F02C1E6}" type="datetime1">
              <a:rPr lang="en-US" smtClean="0"/>
              <a:t>9/1/2017</a:t>
            </a:fld>
            <a:endParaRPr lang="nb-NO"/>
          </a:p>
        </p:txBody>
      </p:sp>
      <p:sp>
        <p:nvSpPr>
          <p:cNvPr id="7" name="Slide Number Placeholder 6"/>
          <p:cNvSpPr>
            <a:spLocks noGrp="1"/>
          </p:cNvSpPr>
          <p:nvPr>
            <p:ph type="sldNum" sz="quarter" idx="12"/>
          </p:nvPr>
        </p:nvSpPr>
        <p:spPr/>
        <p:txBody>
          <a:bodyPr/>
          <a:lstStyle/>
          <a:p>
            <a:fld id="{42550D8D-EAD4-2745-A156-997888D3D1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33400"/>
          </a:xfrm>
        </p:spPr>
        <p:txBody>
          <a:bodyPr anchor="b"/>
          <a:lstStyle>
            <a:lvl1pPr algn="l">
              <a:defRPr sz="2000" b="1"/>
            </a:lvl1pPr>
          </a:lstStyle>
          <a:p>
            <a:r>
              <a:rPr lang="nb-NO"/>
              <a:t>Klikk for å redigere tittelstil</a:t>
            </a:r>
            <a:endParaRPr lang="en-US" dirty="0"/>
          </a:p>
        </p:txBody>
      </p:sp>
      <p:sp>
        <p:nvSpPr>
          <p:cNvPr id="3" name="Picture Placeholder 2"/>
          <p:cNvSpPr>
            <a:spLocks noGrp="1"/>
          </p:cNvSpPr>
          <p:nvPr>
            <p:ph type="pic" idx="1"/>
          </p:nvPr>
        </p:nvSpPr>
        <p:spPr>
          <a:xfrm>
            <a:off x="1792288" y="1260000"/>
            <a:ext cx="5486400" cy="3845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a:p>
        </p:txBody>
      </p:sp>
      <p:sp>
        <p:nvSpPr>
          <p:cNvPr id="4" name="Text Placeholder 3"/>
          <p:cNvSpPr>
            <a:spLocks noGrp="1"/>
          </p:cNvSpPr>
          <p:nvPr>
            <p:ph type="body" sz="half" idx="2"/>
          </p:nvPr>
        </p:nvSpPr>
        <p:spPr>
          <a:xfrm>
            <a:off x="1792288" y="5638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F1EACAF5-2938-6247-8FED-C6F1F9E8475F}" type="datetime1">
              <a:rPr lang="en-US" smtClean="0"/>
              <a:t>9/1/2017</a:t>
            </a:fld>
            <a:endParaRPr lang="nb-NO"/>
          </a:p>
        </p:txBody>
      </p:sp>
      <p:sp>
        <p:nvSpPr>
          <p:cNvPr id="7" name="Slide Number Placeholder 6"/>
          <p:cNvSpPr>
            <a:spLocks noGrp="1"/>
          </p:cNvSpPr>
          <p:nvPr>
            <p:ph type="sldNum" sz="quarter" idx="12"/>
          </p:nvPr>
        </p:nvSpPr>
        <p:spPr/>
        <p:txBody>
          <a:bodyPr/>
          <a:lstStyle/>
          <a:p>
            <a:fld id="{22FE405C-EF35-4BD7-A3F6-6F8923A08905}"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4" name="Picture 2" descr="bg_tittel_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5749925"/>
            <a:ext cx="13525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55638" y="3213100"/>
            <a:ext cx="7772400" cy="1204913"/>
          </a:xfrm>
        </p:spPr>
        <p:txBody>
          <a:bodyPr anchor="ctr"/>
          <a:lstStyle>
            <a:lvl1pPr algn="ctr">
              <a:defRPr sz="3600"/>
            </a:lvl1pPr>
          </a:lstStyle>
          <a:p>
            <a:r>
              <a:rPr lang="nb-NO"/>
              <a:t>Klikk for å redigere tittelstil</a:t>
            </a:r>
          </a:p>
        </p:txBody>
      </p:sp>
      <p:sp>
        <p:nvSpPr>
          <p:cNvPr id="5124" name="Rectangle 4"/>
          <p:cNvSpPr>
            <a:spLocks noGrp="1" noChangeArrowheads="1"/>
          </p:cNvSpPr>
          <p:nvPr>
            <p:ph type="subTitle" idx="1"/>
          </p:nvPr>
        </p:nvSpPr>
        <p:spPr>
          <a:xfrm>
            <a:off x="1344613" y="4570413"/>
            <a:ext cx="6400800" cy="582612"/>
          </a:xfrm>
        </p:spPr>
        <p:txBody>
          <a:bodyPr/>
          <a:lstStyle>
            <a:lvl1pPr marL="0" indent="0" algn="ctr">
              <a:buFontTx/>
              <a:buNone/>
              <a:defRPr sz="2400">
                <a:solidFill>
                  <a:schemeClr val="tx1"/>
                </a:solidFill>
              </a:defRPr>
            </a:lvl1pPr>
          </a:lstStyle>
          <a:p>
            <a:r>
              <a:rPr lang="nb-NO"/>
              <a:t>Klikk for å redigere undertittelstil i malen</a:t>
            </a:r>
          </a:p>
        </p:txBody>
      </p:sp>
      <p:sp>
        <p:nvSpPr>
          <p:cNvPr id="6" name="Rectangle 5"/>
          <p:cNvSpPr>
            <a:spLocks noGrp="1" noChangeArrowheads="1"/>
          </p:cNvSpPr>
          <p:nvPr>
            <p:ph type="dt" sz="half" idx="10"/>
          </p:nvPr>
        </p:nvSpPr>
        <p:spPr/>
        <p:txBody>
          <a:bodyPr/>
          <a:lstStyle>
            <a:lvl1pPr>
              <a:defRPr/>
            </a:lvl1pPr>
          </a:lstStyle>
          <a:p>
            <a:fld id="{DD5AC2CF-737A-D741-80F3-0BF83954E04B}" type="datetime1">
              <a:rPr lang="nb-NO" smtClean="0">
                <a:solidFill>
                  <a:srgbClr val="000000"/>
                </a:solidFill>
              </a:rPr>
              <a:pPr/>
              <a:t>01.09.2017</a:t>
            </a:fld>
            <a:endParaRPr lang="nb-NO">
              <a:solidFill>
                <a:srgbClr val="000000"/>
              </a:solidFill>
            </a:endParaRPr>
          </a:p>
        </p:txBody>
      </p:sp>
      <p:sp>
        <p:nvSpPr>
          <p:cNvPr id="7" name="Rectangle 6"/>
          <p:cNvSpPr>
            <a:spLocks noGrp="1" noChangeArrowheads="1"/>
          </p:cNvSpPr>
          <p:nvPr>
            <p:ph type="sldNum" sz="quarter" idx="11"/>
          </p:nvPr>
        </p:nvSpPr>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49246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_bakgrunn.jpg"/>
          <p:cNvPicPr>
            <a:picLocks noChangeAspect="1"/>
          </p:cNvPicPr>
          <p:nvPr/>
        </p:nvPicPr>
        <p:blipFill>
          <a:blip r:embed="rId10"/>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60000"/>
            <a:ext cx="8229600" cy="900000"/>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457200" y="2159999"/>
            <a:ext cx="8229600" cy="3960000"/>
          </a:xfrm>
          <a:prstGeom prst="rect">
            <a:avLst/>
          </a:prstGeom>
        </p:spPr>
        <p:txBody>
          <a:bodyPr vert="horz" wrap="square"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57200" y="6477000"/>
            <a:ext cx="2133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AEE8972C-7B74-6749-A70F-69E754EC7278}" type="datetime1">
              <a:rPr lang="en-US" smtClean="0"/>
              <a:t>9/1/2017</a:t>
            </a:fld>
            <a:endParaRPr lang="nb-NO" dirty="0"/>
          </a:p>
        </p:txBody>
      </p:sp>
      <p:sp>
        <p:nvSpPr>
          <p:cNvPr id="6" name="Slide Number Placeholder 5"/>
          <p:cNvSpPr>
            <a:spLocks noGrp="1"/>
          </p:cNvSpPr>
          <p:nvPr>
            <p:ph type="sldNum" sz="quarter" idx="4"/>
          </p:nvPr>
        </p:nvSpPr>
        <p:spPr>
          <a:xfrm>
            <a:off x="6553200" y="6477000"/>
            <a:ext cx="21336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22FE405C-EF35-4BD7-A3F6-6F8923A08905}"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3" r:id="rId3"/>
    <p:sldLayoutId id="2147483734" r:id="rId4"/>
    <p:sldLayoutId id="2147483735" r:id="rId5"/>
    <p:sldLayoutId id="2147483736" r:id="rId6"/>
    <p:sldLayoutId id="2147483737" r:id="rId7"/>
    <p:sldLayoutId id="2147483738" r:id="rId8"/>
  </p:sldLayoutIdLst>
  <p:hf sldNum="0" hdr="0" ftr="0" dt="0"/>
  <p:txStyles>
    <p:titleStyle>
      <a:lvl1pPr algn="ctr"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b="0" i="0" kern="1200" spc="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ahoma" charset="0"/>
                <a:cs typeface="Tahoma" charset="0"/>
              </a:defRPr>
            </a:lvl1pPr>
          </a:lstStyle>
          <a:p>
            <a:pPr defTabSz="457200"/>
            <a:fld id="{DFFEC5A5-8DD1-9A4A-A419-583096AD0584}" type="datetime1">
              <a:rPr lang="nb-NO" smtClean="0">
                <a:solidFill>
                  <a:srgbClr val="000000"/>
                </a:solidFill>
              </a:rPr>
              <a:pPr defTabSz="457200"/>
              <a:t>01.09.2017</a:t>
            </a:fld>
            <a:endParaRPr lang="nb-NO">
              <a:solidFill>
                <a:srgbClr val="000000"/>
              </a:solidFill>
            </a:endParaRPr>
          </a:p>
        </p:txBody>
      </p:sp>
      <p:sp>
        <p:nvSpPr>
          <p:cNvPr id="4099" name="Rectangle 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cs typeface="Tahoma" charset="0"/>
              </a:defRPr>
            </a:lvl1pPr>
          </a:lstStyle>
          <a:p>
            <a:pPr defTabSz="457200"/>
            <a:fld id="{1F0D96DC-6450-8541-A9ED-A98C29D60AD5}" type="slidenum">
              <a:rPr lang="nb-NO" smtClean="0">
                <a:solidFill>
                  <a:srgbClr val="000000"/>
                </a:solidFill>
              </a:rPr>
              <a:pPr defTabSz="457200"/>
              <a:t>‹#›</a:t>
            </a:fld>
            <a:endParaRPr lang="nb-NO">
              <a:solidFill>
                <a:srgbClr val="000000"/>
              </a:solidFill>
            </a:endParaRPr>
          </a:p>
        </p:txBody>
      </p:sp>
      <p:pic>
        <p:nvPicPr>
          <p:cNvPr id="1028" name="Picture 4" descr="bunnlinje_ro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76963"/>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title"/>
          </p:nvPr>
        </p:nvSpPr>
        <p:spPr bwMode="auto">
          <a:xfrm>
            <a:off x="358775" y="358775"/>
            <a:ext cx="8229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b-NO"/>
              <a:t>Klikk for å redigere tittelstil</a:t>
            </a:r>
          </a:p>
        </p:txBody>
      </p:sp>
      <p:sp>
        <p:nvSpPr>
          <p:cNvPr id="1030" name="Rectangle 6"/>
          <p:cNvSpPr>
            <a:spLocks noGrp="1" noChangeArrowheads="1"/>
          </p:cNvSpPr>
          <p:nvPr>
            <p:ph type="body" idx="1"/>
          </p:nvPr>
        </p:nvSpPr>
        <p:spPr bwMode="auto">
          <a:xfrm>
            <a:off x="358775" y="1349375"/>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103" name="Rectangle 7"/>
          <p:cNvSpPr>
            <a:spLocks noGrp="1" noChangeArrowheads="1"/>
          </p:cNvSpPr>
          <p:nvPr>
            <p:ph type="ftr" sz="quarter" idx="3"/>
          </p:nvPr>
        </p:nvSpPr>
        <p:spPr bwMode="auto">
          <a:xfrm>
            <a:off x="358775" y="6376988"/>
            <a:ext cx="5541963" cy="265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200">
                <a:solidFill>
                  <a:schemeClr val="bg1"/>
                </a:solidFill>
                <a:latin typeface="+mn-lt"/>
                <a:ea typeface="+mn-ea"/>
                <a:cs typeface="+mn-cs"/>
              </a:defRPr>
            </a:lvl1pPr>
          </a:lstStyle>
          <a:p>
            <a:pPr defTabSz="457200"/>
            <a:r>
              <a:rPr lang="nb-NO">
                <a:solidFill>
                  <a:srgbClr val="FFFFFF"/>
                </a:solidFill>
              </a:rPr>
              <a:t>www.sepu.no</a:t>
            </a:r>
          </a:p>
        </p:txBody>
      </p:sp>
    </p:spTree>
    <p:extLst>
      <p:ext uri="{BB962C8B-B14F-4D97-AF65-F5344CB8AC3E}">
        <p14:creationId xmlns:p14="http://schemas.microsoft.com/office/powerpoint/2010/main" val="319487115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dt="0"/>
  <p:txStyles>
    <p:titleStyle>
      <a:lvl1pPr algn="l" rtl="0" eaLnBrk="1" fontAlgn="base" hangingPunct="1">
        <a:spcBef>
          <a:spcPct val="0"/>
        </a:spcBef>
        <a:spcAft>
          <a:spcPct val="0"/>
        </a:spcAft>
        <a:defRPr sz="2400" b="1">
          <a:solidFill>
            <a:schemeClr val="tx2"/>
          </a:solidFill>
          <a:latin typeface="+mj-lt"/>
          <a:ea typeface="ＭＳ Ｐゴシック" charset="0"/>
          <a:cs typeface="+mj-cs"/>
        </a:defRPr>
      </a:lvl1pPr>
      <a:lvl2pPr algn="l" rtl="0" eaLnBrk="1" fontAlgn="base" hangingPunct="1">
        <a:spcBef>
          <a:spcPct val="0"/>
        </a:spcBef>
        <a:spcAft>
          <a:spcPct val="0"/>
        </a:spcAft>
        <a:defRPr sz="2400" b="1">
          <a:solidFill>
            <a:schemeClr val="tx2"/>
          </a:solidFill>
          <a:latin typeface="Tahoma" pitchFamily="34" charset="0"/>
          <a:ea typeface="ＭＳ Ｐゴシック" charset="0"/>
          <a:cs typeface="Tahoma" pitchFamily="34" charset="0"/>
        </a:defRPr>
      </a:lvl2pPr>
      <a:lvl3pPr algn="l" rtl="0" eaLnBrk="1" fontAlgn="base" hangingPunct="1">
        <a:spcBef>
          <a:spcPct val="0"/>
        </a:spcBef>
        <a:spcAft>
          <a:spcPct val="0"/>
        </a:spcAft>
        <a:defRPr sz="2400" b="1">
          <a:solidFill>
            <a:schemeClr val="tx2"/>
          </a:solidFill>
          <a:latin typeface="Tahoma" pitchFamily="34" charset="0"/>
          <a:ea typeface="ＭＳ Ｐゴシック" charset="0"/>
          <a:cs typeface="Tahoma" pitchFamily="34" charset="0"/>
        </a:defRPr>
      </a:lvl3pPr>
      <a:lvl4pPr algn="l" rtl="0" eaLnBrk="1" fontAlgn="base" hangingPunct="1">
        <a:spcBef>
          <a:spcPct val="0"/>
        </a:spcBef>
        <a:spcAft>
          <a:spcPct val="0"/>
        </a:spcAft>
        <a:defRPr sz="2400" b="1">
          <a:solidFill>
            <a:schemeClr val="tx2"/>
          </a:solidFill>
          <a:latin typeface="Tahoma" pitchFamily="34" charset="0"/>
          <a:ea typeface="ＭＳ Ｐゴシック" charset="0"/>
          <a:cs typeface="Tahoma" pitchFamily="34" charset="0"/>
        </a:defRPr>
      </a:lvl4pPr>
      <a:lvl5pPr algn="l" rtl="0" eaLnBrk="1" fontAlgn="base" hangingPunct="1">
        <a:spcBef>
          <a:spcPct val="0"/>
        </a:spcBef>
        <a:spcAft>
          <a:spcPct val="0"/>
        </a:spcAft>
        <a:defRPr sz="2400" b="1">
          <a:solidFill>
            <a:schemeClr val="tx2"/>
          </a:solidFill>
          <a:latin typeface="Tahoma" pitchFamily="34" charset="0"/>
          <a:ea typeface="ＭＳ Ｐゴシック" charset="0"/>
          <a:cs typeface="Tahoma" pitchFamily="34" charset="0"/>
        </a:defRPr>
      </a:lvl5pPr>
      <a:lvl6pPr marL="457200" algn="l" rtl="0" eaLnBrk="1" fontAlgn="base" hangingPunct="1">
        <a:spcBef>
          <a:spcPct val="0"/>
        </a:spcBef>
        <a:spcAft>
          <a:spcPct val="0"/>
        </a:spcAft>
        <a:defRPr sz="2400" b="1">
          <a:solidFill>
            <a:schemeClr val="tx2"/>
          </a:solidFill>
          <a:latin typeface="Tahoma" pitchFamily="34" charset="0"/>
          <a:cs typeface="Tahoma" pitchFamily="34" charset="0"/>
        </a:defRPr>
      </a:lvl6pPr>
      <a:lvl7pPr marL="914400" algn="l" rtl="0" eaLnBrk="1" fontAlgn="base" hangingPunct="1">
        <a:spcBef>
          <a:spcPct val="0"/>
        </a:spcBef>
        <a:spcAft>
          <a:spcPct val="0"/>
        </a:spcAft>
        <a:defRPr sz="2400" b="1">
          <a:solidFill>
            <a:schemeClr val="tx2"/>
          </a:solidFill>
          <a:latin typeface="Tahoma" pitchFamily="34" charset="0"/>
          <a:cs typeface="Tahoma" pitchFamily="34" charset="0"/>
        </a:defRPr>
      </a:lvl7pPr>
      <a:lvl8pPr marL="1371600" algn="l" rtl="0" eaLnBrk="1" fontAlgn="base" hangingPunct="1">
        <a:spcBef>
          <a:spcPct val="0"/>
        </a:spcBef>
        <a:spcAft>
          <a:spcPct val="0"/>
        </a:spcAft>
        <a:defRPr sz="2400" b="1">
          <a:solidFill>
            <a:schemeClr val="tx2"/>
          </a:solidFill>
          <a:latin typeface="Tahoma" pitchFamily="34" charset="0"/>
          <a:cs typeface="Tahoma" pitchFamily="34" charset="0"/>
        </a:defRPr>
      </a:lvl8pPr>
      <a:lvl9pPr marL="1828800" algn="l" rtl="0" eaLnBrk="1" fontAlgn="base" hangingPunct="1">
        <a:spcBef>
          <a:spcPct val="0"/>
        </a:spcBef>
        <a:spcAft>
          <a:spcPct val="0"/>
        </a:spcAft>
        <a:defRPr sz="2400" b="1">
          <a:solidFill>
            <a:schemeClr val="tx2"/>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Clr>
          <a:schemeClr val="accent1"/>
        </a:buClr>
        <a:buChar char="•"/>
        <a:defRPr sz="2100">
          <a:solidFill>
            <a:schemeClr val="bg2"/>
          </a:solidFill>
          <a:latin typeface="+mn-lt"/>
          <a:ea typeface="ＭＳ Ｐゴシック" charset="0"/>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bg2"/>
          </a:solidFill>
          <a:latin typeface="+mn-lt"/>
          <a:ea typeface="Tahoma" charset="0"/>
          <a:cs typeface="+mn-cs"/>
        </a:defRPr>
      </a:lvl2pPr>
      <a:lvl3pPr marL="1143000" indent="-228600" algn="l" rtl="0" eaLnBrk="1" fontAlgn="base" hangingPunct="1">
        <a:spcBef>
          <a:spcPct val="20000"/>
        </a:spcBef>
        <a:spcAft>
          <a:spcPct val="0"/>
        </a:spcAft>
        <a:buClr>
          <a:schemeClr val="accent1"/>
        </a:buClr>
        <a:buFont typeface="Tahoma" charset="0"/>
        <a:buChar char="‒"/>
        <a:defRPr sz="1400">
          <a:solidFill>
            <a:schemeClr val="bg2"/>
          </a:solidFill>
          <a:latin typeface="+mn-lt"/>
          <a:ea typeface="Tahoma" charset="0"/>
          <a:cs typeface="+mn-cs"/>
        </a:defRPr>
      </a:lvl3pPr>
      <a:lvl4pPr marL="1600200" indent="-228600" algn="l" rtl="0" eaLnBrk="1" fontAlgn="base" hangingPunct="1">
        <a:spcBef>
          <a:spcPct val="20000"/>
        </a:spcBef>
        <a:spcAft>
          <a:spcPct val="0"/>
        </a:spcAft>
        <a:buClr>
          <a:schemeClr val="accent1"/>
        </a:buClr>
        <a:buFont typeface="Tahoma" charset="0"/>
        <a:buChar char="‒"/>
        <a:defRPr sz="1400">
          <a:solidFill>
            <a:schemeClr val="bg2"/>
          </a:solidFill>
          <a:latin typeface="+mn-lt"/>
          <a:ea typeface="Tahoma" charset="0"/>
          <a:cs typeface="+mn-cs"/>
        </a:defRPr>
      </a:lvl4pPr>
      <a:lvl5pPr marL="2057400" indent="-228600" algn="l" rtl="0" eaLnBrk="1" fontAlgn="base" hangingPunct="1">
        <a:spcBef>
          <a:spcPct val="20000"/>
        </a:spcBef>
        <a:spcAft>
          <a:spcPct val="0"/>
        </a:spcAft>
        <a:buClr>
          <a:schemeClr val="accent1"/>
        </a:buClr>
        <a:buFont typeface="Tahoma" charset="0"/>
        <a:buChar char="‒"/>
        <a:defRPr sz="1400">
          <a:solidFill>
            <a:schemeClr val="bg2"/>
          </a:solidFill>
          <a:latin typeface="+mn-lt"/>
          <a:ea typeface="Tahoma" charset="0"/>
          <a:cs typeface="+mn-cs"/>
        </a:defRPr>
      </a:lvl5pPr>
      <a:lvl6pPr marL="2514600" indent="-228600" algn="l" rtl="0" eaLnBrk="1" fontAlgn="base" hangingPunct="1">
        <a:spcBef>
          <a:spcPct val="20000"/>
        </a:spcBef>
        <a:spcAft>
          <a:spcPct val="0"/>
        </a:spcAft>
        <a:buClr>
          <a:schemeClr val="accent1"/>
        </a:buClr>
        <a:buFont typeface="Tahoma" pitchFamily="34" charset="0"/>
        <a:buChar char="‒"/>
        <a:defRPr sz="1400">
          <a:solidFill>
            <a:schemeClr val="bg2"/>
          </a:solidFill>
          <a:latin typeface="+mn-lt"/>
          <a:cs typeface="+mn-cs"/>
        </a:defRPr>
      </a:lvl6pPr>
      <a:lvl7pPr marL="2971800" indent="-228600" algn="l" rtl="0" eaLnBrk="1" fontAlgn="base" hangingPunct="1">
        <a:spcBef>
          <a:spcPct val="20000"/>
        </a:spcBef>
        <a:spcAft>
          <a:spcPct val="0"/>
        </a:spcAft>
        <a:buClr>
          <a:schemeClr val="accent1"/>
        </a:buClr>
        <a:buFont typeface="Tahoma" pitchFamily="34" charset="0"/>
        <a:buChar char="‒"/>
        <a:defRPr sz="1400">
          <a:solidFill>
            <a:schemeClr val="bg2"/>
          </a:solidFill>
          <a:latin typeface="+mn-lt"/>
          <a:cs typeface="+mn-cs"/>
        </a:defRPr>
      </a:lvl7pPr>
      <a:lvl8pPr marL="3429000" indent="-228600" algn="l" rtl="0" eaLnBrk="1" fontAlgn="base" hangingPunct="1">
        <a:spcBef>
          <a:spcPct val="20000"/>
        </a:spcBef>
        <a:spcAft>
          <a:spcPct val="0"/>
        </a:spcAft>
        <a:buClr>
          <a:schemeClr val="accent1"/>
        </a:buClr>
        <a:buFont typeface="Tahoma" pitchFamily="34" charset="0"/>
        <a:buChar char="‒"/>
        <a:defRPr sz="1400">
          <a:solidFill>
            <a:schemeClr val="bg2"/>
          </a:solidFill>
          <a:latin typeface="+mn-lt"/>
          <a:cs typeface="+mn-cs"/>
        </a:defRPr>
      </a:lvl8pPr>
      <a:lvl9pPr marL="3886200" indent="-228600" algn="l" rtl="0" eaLnBrk="1" fontAlgn="base" hangingPunct="1">
        <a:spcBef>
          <a:spcPct val="20000"/>
        </a:spcBef>
        <a:spcAft>
          <a:spcPct val="0"/>
        </a:spcAft>
        <a:buClr>
          <a:schemeClr val="accent1"/>
        </a:buClr>
        <a:buFont typeface="Tahoma" pitchFamily="34" charset="0"/>
        <a:buChar char="‒"/>
        <a:defRPr sz="1400">
          <a:solidFill>
            <a:schemeClr val="bg2"/>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ylkesmannen.no/kf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no/url?sa=i&amp;source=images&amp;cd=&amp;docid=ZT2CIIqr-fSVQM&amp;tbnid=PCelvmJOq7dRYM&amp;ved=0CAgQjRw&amp;url=http://beintoft.framtiden.no/&amp;ei=iXR0U6aUBaLk4QT1i4GQCw&amp;psig=AFQjCNGt07z1XC22wx4sf1SVFxmg1Ia5pQ&amp;ust=1400227337164447"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google.no/url?sa=i&amp;source=images&amp;cd=&amp;cad=rja&amp;uact=8&amp;docid=ZT2CIIqr-fSVQM&amp;tbnid=PCelvmJOq7dRYM&amp;ved=0CAgQjRw&amp;url=http://beintoft.framtiden.no/&amp;ei=iXR0U6aUBaLk4QT1i4GQCw&amp;psig=AFQjCNGt07z1XC22wx4sf1SVFxmg1Ia5pQ&amp;ust=1400227337164447" TargetMode="External"/><Relationship Id="rId4" Type="http://schemas.openxmlformats.org/officeDocument/2006/relationships/diagramLayout" Target="../diagrams/layout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Om presentasjonen</a:t>
            </a:r>
          </a:p>
        </p:txBody>
      </p:sp>
      <p:sp>
        <p:nvSpPr>
          <p:cNvPr id="3" name="Undertittel 2"/>
          <p:cNvSpPr>
            <a:spLocks noGrp="1"/>
          </p:cNvSpPr>
          <p:nvPr>
            <p:ph type="subTitle" idx="1"/>
          </p:nvPr>
        </p:nvSpPr>
        <p:spPr/>
        <p:txBody>
          <a:bodyPr>
            <a:normAutofit lnSpcReduction="10000"/>
          </a:bodyPr>
          <a:lstStyle/>
          <a:p>
            <a:r>
              <a:rPr lang="nb-NO" dirty="0">
                <a:solidFill>
                  <a:schemeClr val="tx1"/>
                </a:solidFill>
              </a:rPr>
              <a:t>Presentasjonen er bygget opp på følgende måte:</a:t>
            </a:r>
          </a:p>
          <a:p>
            <a:r>
              <a:rPr lang="nb-NO" dirty="0">
                <a:solidFill>
                  <a:schemeClr val="tx1"/>
                </a:solidFill>
              </a:rPr>
              <a:t>Lysbilde </a:t>
            </a:r>
            <a:r>
              <a:rPr lang="nb-NO" dirty="0" smtClean="0">
                <a:solidFill>
                  <a:schemeClr val="tx1"/>
                </a:solidFill>
              </a:rPr>
              <a:t>2-5: </a:t>
            </a:r>
            <a:r>
              <a:rPr lang="nb-NO" dirty="0">
                <a:solidFill>
                  <a:schemeClr val="tx1"/>
                </a:solidFill>
              </a:rPr>
              <a:t>Om Kultur for læring. Vi mener det er vesentlig å ta med dette for å si noe om konteksten.</a:t>
            </a:r>
          </a:p>
          <a:p>
            <a:r>
              <a:rPr lang="nb-NO" dirty="0">
                <a:solidFill>
                  <a:schemeClr val="tx1"/>
                </a:solidFill>
              </a:rPr>
              <a:t>Lysbilde </a:t>
            </a:r>
            <a:r>
              <a:rPr lang="nb-NO" dirty="0" smtClean="0">
                <a:solidFill>
                  <a:schemeClr val="tx1"/>
                </a:solidFill>
              </a:rPr>
              <a:t>6-16</a:t>
            </a:r>
            <a:r>
              <a:rPr lang="nb-NO" dirty="0">
                <a:solidFill>
                  <a:schemeClr val="tx1"/>
                </a:solidFill>
              </a:rPr>
              <a:t>: Om FoU-prosjektet. Det er en spesifikk beskrivelse av hvorfor og hvordan.</a:t>
            </a:r>
          </a:p>
          <a:p>
            <a:r>
              <a:rPr lang="nb-NO" dirty="0">
                <a:solidFill>
                  <a:schemeClr val="tx1"/>
                </a:solidFill>
              </a:rPr>
              <a:t>Lysbilde 17-23: Viser områdene foreldrene må besvare spørsmål på, samt statistikk som sier noe om hvordan Hedmark er på riktig vei (lysbilde 23). Dere må selv vurdere om dere vil bruke tid på det, eller om dere vil hente det frem ved eventuelle spørsmål.</a:t>
            </a:r>
          </a:p>
          <a:p>
            <a:endParaRPr lang="nb-NO" dirty="0">
              <a:solidFill>
                <a:schemeClr val="tx1"/>
              </a:solidFill>
            </a:endParaRPr>
          </a:p>
          <a:p>
            <a:r>
              <a:rPr lang="nb-NO" dirty="0">
                <a:solidFill>
                  <a:schemeClr val="tx1"/>
                </a:solidFill>
              </a:rPr>
              <a:t>Vi har lagt til utfyllende tekst i notat-feltet på mange av lysbildene, som dere også kan velge å bruke.</a:t>
            </a:r>
          </a:p>
          <a:p>
            <a:endParaRPr lang="nb-NO" dirty="0">
              <a:solidFill>
                <a:schemeClr val="tx1"/>
              </a:solidFill>
            </a:endParaRPr>
          </a:p>
          <a:p>
            <a:endParaRPr lang="nb-NO" dirty="0"/>
          </a:p>
        </p:txBody>
      </p:sp>
    </p:spTree>
    <p:extLst>
      <p:ext uri="{BB962C8B-B14F-4D97-AF65-F5344CB8AC3E}">
        <p14:creationId xmlns:p14="http://schemas.microsoft.com/office/powerpoint/2010/main" val="340488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algn="ctr"/>
            <a:endParaRPr lang="nb-NO" dirty="0"/>
          </a:p>
          <a:p>
            <a:pPr marL="0" indent="0" algn="ctr">
              <a:buNone/>
            </a:pPr>
            <a:r>
              <a:rPr lang="nb-NO" sz="2800" dirty="0"/>
              <a:t>Les mer om Kultur for læring i Hedmark på </a:t>
            </a:r>
            <a:r>
              <a:rPr lang="nb-NO" dirty="0">
                <a:hlinkClick r:id="rId3"/>
              </a:rPr>
              <a:t>https://www.fylkesmannen.no/kfl/</a:t>
            </a:r>
            <a:r>
              <a:rPr lang="nb-NO" dirty="0"/>
              <a:t> </a:t>
            </a:r>
          </a:p>
          <a:p>
            <a:pPr algn="ctr"/>
            <a:endParaRPr lang="nb-NO" dirty="0"/>
          </a:p>
        </p:txBody>
      </p:sp>
    </p:spTree>
    <p:extLst>
      <p:ext uri="{BB962C8B-B14F-4D97-AF65-F5344CB8AC3E}">
        <p14:creationId xmlns:p14="http://schemas.microsoft.com/office/powerpoint/2010/main" val="161738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t>Kartleggingsundersøkelser</a:t>
            </a:r>
          </a:p>
        </p:txBody>
      </p:sp>
      <p:sp>
        <p:nvSpPr>
          <p:cNvPr id="3" name="Plassholder for innhold 2"/>
          <p:cNvSpPr>
            <a:spLocks noGrp="1"/>
          </p:cNvSpPr>
          <p:nvPr>
            <p:ph idx="1"/>
          </p:nvPr>
        </p:nvSpPr>
        <p:spPr>
          <a:xfrm>
            <a:off x="242726" y="1052736"/>
            <a:ext cx="8461697" cy="5040560"/>
          </a:xfrm>
        </p:spPr>
        <p:txBody>
          <a:bodyPr/>
          <a:lstStyle/>
          <a:p>
            <a:r>
              <a:rPr lang="nb-NO" altLang="nb-NO" sz="2800" dirty="0">
                <a:solidFill>
                  <a:schemeClr val="tx1"/>
                </a:solidFill>
                <a:latin typeface="Calibri" panose="020F0502020204030204" pitchFamily="34" charset="0"/>
              </a:rPr>
              <a:t>Senter for praksisrettet utdanningsforskning (</a:t>
            </a:r>
            <a:r>
              <a:rPr lang="nb-NO" altLang="nb-NO" sz="2800" dirty="0" err="1">
                <a:solidFill>
                  <a:schemeClr val="tx1"/>
                </a:solidFill>
                <a:latin typeface="Calibri" panose="020F0502020204030204" pitchFamily="34" charset="0"/>
              </a:rPr>
              <a:t>SePU</a:t>
            </a:r>
            <a:r>
              <a:rPr lang="nb-NO" altLang="nb-NO" sz="2800" dirty="0" smtClean="0">
                <a:solidFill>
                  <a:schemeClr val="tx1"/>
                </a:solidFill>
                <a:latin typeface="Calibri" panose="020F0502020204030204" pitchFamily="34" charset="0"/>
              </a:rPr>
              <a:t>) har ansvaret for gjennomføring av </a:t>
            </a:r>
            <a:r>
              <a:rPr lang="nb-NO" sz="2800" dirty="0" smtClean="0">
                <a:solidFill>
                  <a:schemeClr val="tx1"/>
                </a:solidFill>
                <a:latin typeface="Calibri" panose="020F0502020204030204" pitchFamily="34" charset="0"/>
                <a:cs typeface="Tahoma" charset="0"/>
              </a:rPr>
              <a:t>tre </a:t>
            </a:r>
            <a:r>
              <a:rPr lang="nb-NO" sz="2800" dirty="0">
                <a:solidFill>
                  <a:schemeClr val="tx1"/>
                </a:solidFill>
                <a:latin typeface="Calibri" panose="020F0502020204030204" pitchFamily="34" charset="0"/>
                <a:cs typeface="Tahoma" charset="0"/>
              </a:rPr>
              <a:t>kartleggingsundersøkelser i løpet av prosjektperioden 2017 - 2021. </a:t>
            </a:r>
          </a:p>
          <a:p>
            <a:r>
              <a:rPr lang="nb-NO" sz="2800" dirty="0">
                <a:solidFill>
                  <a:schemeClr val="tx1"/>
                </a:solidFill>
                <a:latin typeface="Calibri" panose="020F0502020204030204" pitchFamily="34" charset="0"/>
                <a:cs typeface="Tahoma" charset="0"/>
              </a:rPr>
              <a:t>Hensikten med undersøkelsene er å kunne videreutvikle </a:t>
            </a:r>
            <a:r>
              <a:rPr lang="nb-NO" sz="2800" dirty="0" smtClean="0">
                <a:solidFill>
                  <a:schemeClr val="tx1"/>
                </a:solidFill>
                <a:latin typeface="Calibri" panose="020F0502020204030204" pitchFamily="34" charset="0"/>
                <a:cs typeface="Tahoma" charset="0"/>
              </a:rPr>
              <a:t>barnehagens pedagogiske praksis blant annet på </a:t>
            </a:r>
            <a:r>
              <a:rPr lang="nb-NO" sz="2800" dirty="0">
                <a:solidFill>
                  <a:schemeClr val="tx1"/>
                </a:solidFill>
                <a:latin typeface="Calibri" panose="020F0502020204030204" pitchFamily="34" charset="0"/>
                <a:cs typeface="Tahoma" charset="0"/>
              </a:rPr>
              <a:t>bakgrunn av forskningsbaserte data.</a:t>
            </a:r>
          </a:p>
          <a:p>
            <a:pPr lvl="1"/>
            <a:r>
              <a:rPr lang="nb-NO" sz="2400" dirty="0">
                <a:solidFill>
                  <a:schemeClr val="tx1"/>
                </a:solidFill>
                <a:latin typeface="Calibri" panose="020F0502020204030204" pitchFamily="34" charset="0"/>
                <a:cs typeface="Tahoma" charset="0"/>
              </a:rPr>
              <a:t>Den første gjennomføres høst 2017 i perioden 16/10 - 30/11 og har til hensikt å gi et bilde av viktige områder ved barnehagen som bidrar til barnas trivsel, læring og utvikling.</a:t>
            </a:r>
          </a:p>
          <a:p>
            <a:pPr lvl="1"/>
            <a:r>
              <a:rPr lang="nb-NO" sz="2400" dirty="0">
                <a:solidFill>
                  <a:schemeClr val="tx1"/>
                </a:solidFill>
                <a:latin typeface="Calibri" panose="020F0502020204030204" pitchFamily="34" charset="0"/>
                <a:cs typeface="Tahoma" charset="0"/>
              </a:rPr>
              <a:t>Den andre og tredje gjennomføres høsten 2019 og 2021 og her kan barnehagen se den utvikling som har skjedd.</a:t>
            </a:r>
            <a:endParaRPr lang="nb-NO" sz="1800" dirty="0">
              <a:solidFill>
                <a:schemeClr val="tx1"/>
              </a:solidFill>
              <a:latin typeface="Calibri" panose="020F0502020204030204" pitchFamily="34" charset="0"/>
              <a:cs typeface="Tahoma" charset="0"/>
            </a:endParaRPr>
          </a:p>
          <a:p>
            <a:endParaRPr lang="nb-NO" dirty="0"/>
          </a:p>
        </p:txBody>
      </p:sp>
      <p:sp>
        <p:nvSpPr>
          <p:cNvPr id="4" name="Plassholder for bunntekst 3"/>
          <p:cNvSpPr>
            <a:spLocks noGrp="1"/>
          </p:cNvSpPr>
          <p:nvPr>
            <p:ph type="ftr" sz="quarter" idx="12"/>
          </p:nvPr>
        </p:nvSpPr>
        <p:spPr/>
        <p:txBody>
          <a:bodyPr/>
          <a:lstStyle/>
          <a:p>
            <a:r>
              <a:rPr lang="nb-NO" smtClean="0">
                <a:solidFill>
                  <a:srgbClr val="FFFFFF"/>
                </a:solidFill>
              </a:rPr>
              <a:t>www.sepu.no</a:t>
            </a:r>
            <a:endParaRPr lang="nb-NO">
              <a:solidFill>
                <a:srgbClr val="FFFFFF"/>
              </a:solidFill>
            </a:endParaRPr>
          </a:p>
        </p:txBody>
      </p:sp>
    </p:spTree>
    <p:extLst>
      <p:ext uri="{BB962C8B-B14F-4D97-AF65-F5344CB8AC3E}">
        <p14:creationId xmlns:p14="http://schemas.microsoft.com/office/powerpoint/2010/main" val="1424471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358775" y="358775"/>
            <a:ext cx="8229600" cy="641350"/>
          </a:xfrm>
        </p:spPr>
        <p:txBody>
          <a:bodyPr/>
          <a:lstStyle/>
          <a:p>
            <a:r>
              <a:rPr lang="nb-NO" sz="3200" dirty="0" smtClean="0">
                <a:latin typeface="Calibri" panose="020F0502020204030204" pitchFamily="34" charset="0"/>
                <a:cs typeface="Tahoma" charset="0"/>
              </a:rPr>
              <a:t>Kartleggingsundersøkelse forts… </a:t>
            </a:r>
            <a:endParaRPr lang="nb-NO" sz="3200" dirty="0">
              <a:latin typeface="Calibri" panose="020F0502020204030204" pitchFamily="34" charset="0"/>
              <a:cs typeface="Tahoma" charset="0"/>
            </a:endParaRPr>
          </a:p>
        </p:txBody>
      </p:sp>
      <p:sp>
        <p:nvSpPr>
          <p:cNvPr id="16387" name="Plassholder for innhold 2"/>
          <p:cNvSpPr>
            <a:spLocks noGrp="1"/>
          </p:cNvSpPr>
          <p:nvPr>
            <p:ph idx="1"/>
          </p:nvPr>
        </p:nvSpPr>
        <p:spPr>
          <a:xfrm>
            <a:off x="358775" y="1268760"/>
            <a:ext cx="8229600" cy="4758978"/>
          </a:xfrm>
        </p:spPr>
        <p:txBody>
          <a:bodyPr/>
          <a:lstStyle/>
          <a:p>
            <a:r>
              <a:rPr lang="nb-NO" sz="2400" dirty="0" smtClean="0">
                <a:solidFill>
                  <a:schemeClr val="tx1"/>
                </a:solidFill>
                <a:latin typeface="Calibri" panose="020F0502020204030204" pitchFamily="34" charset="0"/>
                <a:cs typeface="Tahoma" charset="0"/>
              </a:rPr>
              <a:t>Den </a:t>
            </a:r>
            <a:r>
              <a:rPr lang="nb-NO" sz="2400" dirty="0">
                <a:solidFill>
                  <a:schemeClr val="tx1"/>
                </a:solidFill>
                <a:latin typeface="Calibri" panose="020F0502020204030204" pitchFamily="34" charset="0"/>
                <a:cs typeface="Tahoma" charset="0"/>
              </a:rPr>
              <a:t>enkelte </a:t>
            </a:r>
            <a:r>
              <a:rPr lang="nb-NO" sz="2400" dirty="0" smtClean="0">
                <a:solidFill>
                  <a:schemeClr val="tx1"/>
                </a:solidFill>
                <a:latin typeface="Calibri" panose="020F0502020204030204" pitchFamily="34" charset="0"/>
                <a:cs typeface="Tahoma" charset="0"/>
              </a:rPr>
              <a:t>barnehage </a:t>
            </a:r>
            <a:r>
              <a:rPr lang="nb-NO" sz="2400" dirty="0">
                <a:solidFill>
                  <a:schemeClr val="tx1"/>
                </a:solidFill>
                <a:latin typeface="Calibri" panose="020F0502020204030204" pitchFamily="34" charset="0"/>
                <a:cs typeface="Tahoma" charset="0"/>
              </a:rPr>
              <a:t>får tilbakemelding på en rekke sentrale områder tilknyttet:</a:t>
            </a:r>
          </a:p>
          <a:p>
            <a:pPr lvl="1"/>
            <a:r>
              <a:rPr lang="nb-NO" sz="2400" dirty="0" smtClean="0">
                <a:solidFill>
                  <a:schemeClr val="tx1"/>
                </a:solidFill>
                <a:latin typeface="Calibri" panose="020F0502020204030204" pitchFamily="34" charset="0"/>
                <a:cs typeface="Tahoma" charset="0"/>
              </a:rPr>
              <a:t>Barnas  vurdering av egen trivsel og relasjoner til voksne og barn</a:t>
            </a:r>
            <a:endParaRPr lang="nb-NO" sz="2400" dirty="0">
              <a:solidFill>
                <a:schemeClr val="tx1"/>
              </a:solidFill>
              <a:latin typeface="Calibri" panose="020F0502020204030204" pitchFamily="34" charset="0"/>
              <a:cs typeface="Tahoma" charset="0"/>
            </a:endParaRPr>
          </a:p>
          <a:p>
            <a:pPr lvl="1"/>
            <a:r>
              <a:rPr lang="nb-NO" sz="2400" dirty="0" smtClean="0">
                <a:solidFill>
                  <a:schemeClr val="tx1"/>
                </a:solidFill>
                <a:latin typeface="Calibri" panose="020F0502020204030204" pitchFamily="34" charset="0"/>
                <a:cs typeface="Tahoma" charset="0"/>
              </a:rPr>
              <a:t>Pedagogisk leders vurdering av barnas sosiale, språklige og motoriske ferdigheter</a:t>
            </a:r>
            <a:endParaRPr lang="nb-NO" sz="2400" dirty="0">
              <a:solidFill>
                <a:schemeClr val="tx1"/>
              </a:solidFill>
              <a:latin typeface="Calibri" panose="020F0502020204030204" pitchFamily="34" charset="0"/>
              <a:cs typeface="Tahoma" charset="0"/>
            </a:endParaRPr>
          </a:p>
          <a:p>
            <a:pPr lvl="1"/>
            <a:r>
              <a:rPr lang="nb-NO" sz="2400" dirty="0">
                <a:solidFill>
                  <a:schemeClr val="tx1"/>
                </a:solidFill>
                <a:latin typeface="Calibri" panose="020F0502020204030204" pitchFamily="34" charset="0"/>
                <a:cs typeface="Tahoma" charset="0"/>
              </a:rPr>
              <a:t>D</a:t>
            </a:r>
            <a:r>
              <a:rPr lang="nb-NO" sz="2400" dirty="0" smtClean="0">
                <a:solidFill>
                  <a:schemeClr val="tx1"/>
                </a:solidFill>
                <a:latin typeface="Calibri" panose="020F0502020204030204" pitchFamily="34" charset="0"/>
                <a:cs typeface="Tahoma" charset="0"/>
              </a:rPr>
              <a:t>e </a:t>
            </a:r>
            <a:r>
              <a:rPr lang="nb-NO" sz="2400" dirty="0">
                <a:solidFill>
                  <a:schemeClr val="tx1"/>
                </a:solidFill>
                <a:latin typeface="Calibri" panose="020F0502020204030204" pitchFamily="34" charset="0"/>
                <a:cs typeface="Tahoma" charset="0"/>
              </a:rPr>
              <a:t>ansatte </a:t>
            </a:r>
            <a:r>
              <a:rPr lang="nb-NO" sz="2400" dirty="0" smtClean="0">
                <a:solidFill>
                  <a:schemeClr val="tx1"/>
                </a:solidFill>
                <a:latin typeface="Calibri" panose="020F0502020204030204" pitchFamily="34" charset="0"/>
                <a:cs typeface="Tahoma" charset="0"/>
              </a:rPr>
              <a:t>vurdering </a:t>
            </a:r>
            <a:r>
              <a:rPr lang="nb-NO" sz="2400" dirty="0">
                <a:solidFill>
                  <a:schemeClr val="tx1"/>
                </a:solidFill>
                <a:latin typeface="Calibri" panose="020F0502020204030204" pitchFamily="34" charset="0"/>
                <a:cs typeface="Tahoma" charset="0"/>
              </a:rPr>
              <a:t>av egen arbeidsplass </a:t>
            </a:r>
          </a:p>
          <a:p>
            <a:pPr lvl="1"/>
            <a:r>
              <a:rPr lang="nb-NO" sz="2400" dirty="0">
                <a:solidFill>
                  <a:schemeClr val="tx1"/>
                </a:solidFill>
                <a:latin typeface="Calibri" panose="020F0502020204030204" pitchFamily="34" charset="0"/>
                <a:cs typeface="Tahoma" charset="0"/>
              </a:rPr>
              <a:t>F</a:t>
            </a:r>
            <a:r>
              <a:rPr lang="nb-NO" sz="2400" dirty="0" smtClean="0">
                <a:solidFill>
                  <a:schemeClr val="tx1"/>
                </a:solidFill>
                <a:latin typeface="Calibri" panose="020F0502020204030204" pitchFamily="34" charset="0"/>
                <a:cs typeface="Tahoma" charset="0"/>
              </a:rPr>
              <a:t>oreldrenes vurdering </a:t>
            </a:r>
            <a:r>
              <a:rPr lang="nb-NO" sz="2400" dirty="0">
                <a:solidFill>
                  <a:schemeClr val="tx1"/>
                </a:solidFill>
                <a:latin typeface="Calibri" panose="020F0502020204030204" pitchFamily="34" charset="0"/>
                <a:cs typeface="Tahoma" charset="0"/>
              </a:rPr>
              <a:t>av </a:t>
            </a:r>
            <a:r>
              <a:rPr lang="nb-NO" sz="2400" dirty="0" smtClean="0">
                <a:solidFill>
                  <a:schemeClr val="tx1"/>
                </a:solidFill>
                <a:latin typeface="Calibri" panose="020F0502020204030204" pitchFamily="34" charset="0"/>
                <a:cs typeface="Tahoma" charset="0"/>
              </a:rPr>
              <a:t>og samarbeidet med barnehagen</a:t>
            </a:r>
          </a:p>
          <a:p>
            <a:pPr lvl="1"/>
            <a:r>
              <a:rPr lang="nb-NO" sz="2400" dirty="0" smtClean="0">
                <a:solidFill>
                  <a:schemeClr val="tx1"/>
                </a:solidFill>
                <a:latin typeface="Calibri" panose="020F0502020204030204" pitchFamily="34" charset="0"/>
                <a:cs typeface="Tahoma" charset="0"/>
              </a:rPr>
              <a:t>Styrer/ledelsens vurdering av egen arbeidsplass og samarbeid med ansatte og barnehagemyndighet</a:t>
            </a:r>
            <a:endParaRPr lang="nb-NO" sz="2400" dirty="0">
              <a:solidFill>
                <a:schemeClr val="tx1"/>
              </a:solidFill>
              <a:latin typeface="Calibri" panose="020F0502020204030204" pitchFamily="34" charset="0"/>
              <a:cs typeface="Tahoma" charset="0"/>
            </a:endParaRPr>
          </a:p>
          <a:p>
            <a:endParaRPr lang="nb-NO" sz="2400" dirty="0">
              <a:latin typeface="Tahoma" charset="0"/>
              <a:cs typeface="Tahoma" charset="0"/>
            </a:endParaRPr>
          </a:p>
        </p:txBody>
      </p:sp>
      <p:sp>
        <p:nvSpPr>
          <p:cNvPr id="16388" name="Plassholder for bunntekst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bg2"/>
                </a:solidFill>
                <a:latin typeface="Tahoma" charset="0"/>
                <a:ea typeface="ＭＳ Ｐゴシック" charset="0"/>
                <a:cs typeface="Tahoma" charset="0"/>
              </a:defRPr>
            </a:lvl1pPr>
            <a:lvl2pPr>
              <a:defRPr sz="2800">
                <a:solidFill>
                  <a:schemeClr val="bg2"/>
                </a:solidFill>
                <a:latin typeface="Tahoma" charset="0"/>
                <a:ea typeface="Tahoma" charset="0"/>
                <a:cs typeface="Tahoma" charset="0"/>
              </a:defRPr>
            </a:lvl2pPr>
            <a:lvl3pPr>
              <a:defRPr sz="1400">
                <a:solidFill>
                  <a:schemeClr val="bg2"/>
                </a:solidFill>
                <a:latin typeface="Tahoma" charset="0"/>
                <a:ea typeface="Tahoma" charset="0"/>
                <a:cs typeface="Tahoma" charset="0"/>
              </a:defRPr>
            </a:lvl3pPr>
            <a:lvl4pPr>
              <a:defRPr sz="1400">
                <a:solidFill>
                  <a:schemeClr val="bg2"/>
                </a:solidFill>
                <a:latin typeface="Tahoma" charset="0"/>
                <a:ea typeface="Tahoma" charset="0"/>
                <a:cs typeface="Tahoma" charset="0"/>
              </a:defRPr>
            </a:lvl4pPr>
            <a:lvl5pPr>
              <a:defRPr sz="1400">
                <a:solidFill>
                  <a:schemeClr val="bg2"/>
                </a:solidFill>
                <a:latin typeface="Tahoma" charset="0"/>
                <a:ea typeface="Tahoma" charset="0"/>
                <a:cs typeface="Tahoma" charset="0"/>
              </a:defRPr>
            </a:lvl5pPr>
            <a:lvl6pPr eaLnBrk="0" hangingPunct="0">
              <a:buFont typeface="Tahoma" charset="0"/>
              <a:defRPr sz="1400">
                <a:solidFill>
                  <a:schemeClr val="bg2"/>
                </a:solidFill>
                <a:latin typeface="Tahoma" charset="0"/>
                <a:ea typeface="Tahoma" charset="0"/>
                <a:cs typeface="Tahoma" charset="0"/>
              </a:defRPr>
            </a:lvl6pPr>
            <a:lvl7pPr eaLnBrk="0" hangingPunct="0">
              <a:buFont typeface="Tahoma" charset="0"/>
              <a:defRPr sz="1400">
                <a:solidFill>
                  <a:schemeClr val="bg2"/>
                </a:solidFill>
                <a:latin typeface="Tahoma" charset="0"/>
                <a:ea typeface="Tahoma" charset="0"/>
                <a:cs typeface="Tahoma" charset="0"/>
              </a:defRPr>
            </a:lvl7pPr>
            <a:lvl8pPr eaLnBrk="0" hangingPunct="0">
              <a:buFont typeface="Tahoma" charset="0"/>
              <a:defRPr sz="1400">
                <a:solidFill>
                  <a:schemeClr val="bg2"/>
                </a:solidFill>
                <a:latin typeface="Tahoma" charset="0"/>
                <a:ea typeface="Tahoma" charset="0"/>
                <a:cs typeface="Tahoma" charset="0"/>
              </a:defRPr>
            </a:lvl8pPr>
            <a:lvl9pPr eaLnBrk="0" hangingPunct="0">
              <a:buFont typeface="Tahoma" charset="0"/>
              <a:defRPr sz="1400">
                <a:solidFill>
                  <a:schemeClr val="bg2"/>
                </a:solidFill>
                <a:latin typeface="Tahoma" charset="0"/>
                <a:ea typeface="Tahoma" charset="0"/>
                <a:cs typeface="Tahoma" charset="0"/>
              </a:defRPr>
            </a:lvl9pPr>
          </a:lstStyle>
          <a:p>
            <a:r>
              <a:rPr lang="nb-NO" sz="1200">
                <a:solidFill>
                  <a:srgbClr val="FFFFFF"/>
                </a:solidFill>
              </a:rPr>
              <a:t>www.sepu.no</a:t>
            </a:r>
          </a:p>
        </p:txBody>
      </p:sp>
    </p:spTree>
    <p:extLst>
      <p:ext uri="{BB962C8B-B14F-4D97-AF65-F5344CB8AC3E}">
        <p14:creationId xmlns:p14="http://schemas.microsoft.com/office/powerpoint/2010/main" val="300385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p:txBody>
          <a:bodyPr/>
          <a:lstStyle/>
          <a:p>
            <a:r>
              <a:rPr lang="nb-NO" sz="2800" dirty="0">
                <a:latin typeface="Calibri" panose="020F0502020204030204" pitchFamily="34" charset="0"/>
                <a:cs typeface="Tahoma" charset="0"/>
              </a:rPr>
              <a:t>Samtykkeerklæring – </a:t>
            </a:r>
            <a:r>
              <a:rPr lang="nb-NO" sz="2800" dirty="0" smtClean="0">
                <a:latin typeface="Calibri" panose="020F0502020204030204" pitchFamily="34" charset="0"/>
                <a:cs typeface="Tahoma" charset="0"/>
              </a:rPr>
              <a:t>barn i alder 4 og 5 år</a:t>
            </a:r>
            <a:r>
              <a:rPr lang="nb-NO" dirty="0">
                <a:latin typeface="Tahoma" charset="0"/>
                <a:cs typeface="Tahoma" charset="0"/>
              </a:rPr>
              <a:t/>
            </a:r>
            <a:br>
              <a:rPr lang="nb-NO" dirty="0">
                <a:latin typeface="Tahoma" charset="0"/>
                <a:cs typeface="Tahoma" charset="0"/>
              </a:rPr>
            </a:br>
            <a:endParaRPr lang="nb-NO" dirty="0">
              <a:latin typeface="Tahoma" charset="0"/>
              <a:cs typeface="Tahoma" charset="0"/>
            </a:endParaRPr>
          </a:p>
        </p:txBody>
      </p:sp>
      <p:sp>
        <p:nvSpPr>
          <p:cNvPr id="3" name="Plassholder for innhold 2"/>
          <p:cNvSpPr>
            <a:spLocks noGrp="1"/>
          </p:cNvSpPr>
          <p:nvPr>
            <p:ph idx="1"/>
          </p:nvPr>
        </p:nvSpPr>
        <p:spPr>
          <a:xfrm>
            <a:off x="358775" y="1349375"/>
            <a:ext cx="8439150" cy="4678363"/>
          </a:xfrm>
        </p:spPr>
        <p:txBody>
          <a:bodyPr/>
          <a:lstStyle/>
          <a:p>
            <a:r>
              <a:rPr lang="nb-NO" dirty="0">
                <a:solidFill>
                  <a:schemeClr val="tx1"/>
                </a:solidFill>
                <a:latin typeface="Tahoma" charset="0"/>
                <a:cs typeface="Tahoma" charset="0"/>
              </a:rPr>
              <a:t>I forbindelse med gjennomføringen av </a:t>
            </a:r>
            <a:r>
              <a:rPr lang="nb-NO" dirty="0" smtClean="0">
                <a:solidFill>
                  <a:schemeClr val="tx1"/>
                </a:solidFill>
                <a:latin typeface="Tahoma" charset="0"/>
                <a:cs typeface="Tahoma" charset="0"/>
              </a:rPr>
              <a:t>kartleggingsundersøkelsen for barna får alle foresatte skriftlig </a:t>
            </a:r>
            <a:r>
              <a:rPr lang="nb-NO" dirty="0">
                <a:solidFill>
                  <a:schemeClr val="tx1"/>
                </a:solidFill>
                <a:latin typeface="Tahoma" charset="0"/>
                <a:cs typeface="Tahoma" charset="0"/>
              </a:rPr>
              <a:t>informasjon </a:t>
            </a:r>
            <a:r>
              <a:rPr lang="nb-NO" dirty="0" smtClean="0">
                <a:solidFill>
                  <a:schemeClr val="tx1"/>
                </a:solidFill>
                <a:latin typeface="Tahoma" charset="0"/>
                <a:cs typeface="Tahoma" charset="0"/>
              </a:rPr>
              <a:t>om undersøkelsen </a:t>
            </a:r>
            <a:r>
              <a:rPr lang="nb-NO" dirty="0">
                <a:solidFill>
                  <a:schemeClr val="tx1"/>
                </a:solidFill>
                <a:latin typeface="Tahoma" charset="0"/>
                <a:cs typeface="Tahoma" charset="0"/>
              </a:rPr>
              <a:t>og </a:t>
            </a:r>
            <a:r>
              <a:rPr lang="nb-NO" dirty="0" smtClean="0">
                <a:solidFill>
                  <a:schemeClr val="tx1"/>
                </a:solidFill>
                <a:latin typeface="Tahoma" charset="0"/>
                <a:cs typeface="Tahoma" charset="0"/>
              </a:rPr>
              <a:t>dere mottar </a:t>
            </a:r>
            <a:r>
              <a:rPr lang="nb-NO" dirty="0">
                <a:solidFill>
                  <a:schemeClr val="tx1"/>
                </a:solidFill>
                <a:latin typeface="Tahoma" charset="0"/>
                <a:cs typeface="Tahoma" charset="0"/>
              </a:rPr>
              <a:t>en samtykkeerklæring. </a:t>
            </a:r>
            <a:endParaRPr lang="nb-NO" dirty="0" smtClean="0">
              <a:solidFill>
                <a:schemeClr val="tx1"/>
              </a:solidFill>
              <a:latin typeface="Tahoma" charset="0"/>
              <a:cs typeface="Tahoma" charset="0"/>
            </a:endParaRPr>
          </a:p>
          <a:p>
            <a:r>
              <a:rPr lang="nb-NO" dirty="0" smtClean="0">
                <a:solidFill>
                  <a:schemeClr val="tx1"/>
                </a:solidFill>
                <a:latin typeface="Tahoma" charset="0"/>
                <a:cs typeface="Tahoma" charset="0"/>
              </a:rPr>
              <a:t>Ingen barn </a:t>
            </a:r>
            <a:r>
              <a:rPr lang="nb-NO" dirty="0">
                <a:solidFill>
                  <a:schemeClr val="tx1"/>
                </a:solidFill>
                <a:latin typeface="Tahoma" charset="0"/>
                <a:cs typeface="Tahoma" charset="0"/>
              </a:rPr>
              <a:t>får delta i undersøkelsen uten </a:t>
            </a:r>
            <a:r>
              <a:rPr lang="nb-NO" dirty="0" smtClean="0">
                <a:solidFill>
                  <a:schemeClr val="tx1"/>
                </a:solidFill>
                <a:latin typeface="Tahoma" charset="0"/>
                <a:cs typeface="Tahoma" charset="0"/>
              </a:rPr>
              <a:t>at barnehagen har </a:t>
            </a:r>
            <a:r>
              <a:rPr lang="nb-NO" dirty="0">
                <a:solidFill>
                  <a:schemeClr val="tx1"/>
                </a:solidFill>
                <a:latin typeface="Tahoma" charset="0"/>
                <a:cs typeface="Tahoma" charset="0"/>
              </a:rPr>
              <a:t>mottatt samtykke </a:t>
            </a:r>
            <a:r>
              <a:rPr lang="nb-NO" dirty="0" smtClean="0">
                <a:solidFill>
                  <a:schemeClr val="tx1"/>
                </a:solidFill>
                <a:latin typeface="Tahoma" charset="0"/>
                <a:cs typeface="Tahoma" charset="0"/>
              </a:rPr>
              <a:t>fra </a:t>
            </a:r>
            <a:r>
              <a:rPr lang="nb-NO" dirty="0">
                <a:solidFill>
                  <a:schemeClr val="tx1"/>
                </a:solidFill>
                <a:latin typeface="Tahoma" charset="0"/>
                <a:cs typeface="Tahoma" charset="0"/>
              </a:rPr>
              <a:t>foresatte. </a:t>
            </a:r>
          </a:p>
          <a:p>
            <a:r>
              <a:rPr lang="nb-NO" dirty="0">
                <a:solidFill>
                  <a:schemeClr val="tx1"/>
                </a:solidFill>
                <a:latin typeface="Tahoma" charset="0"/>
                <a:cs typeface="Tahoma" charset="0"/>
              </a:rPr>
              <a:t>Ordlyden i samtykkeskjema er bestemt av nasjonale myndigheter og kan ikke endres</a:t>
            </a:r>
            <a:r>
              <a:rPr lang="nb-NO" dirty="0" smtClean="0">
                <a:solidFill>
                  <a:schemeClr val="tx1"/>
                </a:solidFill>
                <a:latin typeface="Tahoma" charset="0"/>
                <a:cs typeface="Tahoma" charset="0"/>
              </a:rPr>
              <a:t>.</a:t>
            </a:r>
            <a:r>
              <a:rPr lang="nb-NO" dirty="0">
                <a:solidFill>
                  <a:schemeClr val="tx1"/>
                </a:solidFill>
                <a:latin typeface="Tahoma" charset="0"/>
                <a:cs typeface="Tahoma" charset="0"/>
              </a:rPr>
              <a:t> </a:t>
            </a:r>
          </a:p>
          <a:p>
            <a:r>
              <a:rPr lang="nb-NO" b="1" i="1" dirty="0">
                <a:solidFill>
                  <a:schemeClr val="tx1"/>
                </a:solidFill>
                <a:latin typeface="Tahoma" charset="0"/>
                <a:cs typeface="Tahoma" charset="0"/>
              </a:rPr>
              <a:t>S</a:t>
            </a:r>
            <a:r>
              <a:rPr lang="nb-NO" b="1" i="1" dirty="0" smtClean="0">
                <a:solidFill>
                  <a:schemeClr val="tx1"/>
                </a:solidFill>
                <a:latin typeface="Tahoma" charset="0"/>
                <a:cs typeface="Tahoma" charset="0"/>
              </a:rPr>
              <a:t>amtykkeerklæringene arkiveres i barnehagen fordi den også </a:t>
            </a:r>
            <a:r>
              <a:rPr lang="nb-NO" b="1" i="1" dirty="0">
                <a:solidFill>
                  <a:schemeClr val="tx1"/>
                </a:solidFill>
                <a:latin typeface="Tahoma" charset="0"/>
                <a:cs typeface="Tahoma" charset="0"/>
              </a:rPr>
              <a:t>gjelder for de to neste gjennomføringene (høsten </a:t>
            </a:r>
            <a:r>
              <a:rPr lang="nb-NO" b="1" i="1" dirty="0" smtClean="0">
                <a:solidFill>
                  <a:schemeClr val="tx1"/>
                </a:solidFill>
                <a:latin typeface="Tahoma" charset="0"/>
                <a:cs typeface="Tahoma" charset="0"/>
              </a:rPr>
              <a:t>2019 </a:t>
            </a:r>
            <a:r>
              <a:rPr lang="nb-NO" b="1" i="1" dirty="0">
                <a:solidFill>
                  <a:schemeClr val="tx1"/>
                </a:solidFill>
                <a:latin typeface="Tahoma" charset="0"/>
                <a:cs typeface="Tahoma" charset="0"/>
              </a:rPr>
              <a:t>og </a:t>
            </a:r>
            <a:r>
              <a:rPr lang="nb-NO" b="1" i="1" dirty="0" smtClean="0">
                <a:solidFill>
                  <a:schemeClr val="tx1"/>
                </a:solidFill>
                <a:latin typeface="Tahoma" charset="0"/>
                <a:cs typeface="Tahoma" charset="0"/>
              </a:rPr>
              <a:t>2021).</a:t>
            </a:r>
            <a:endParaRPr lang="nb-NO" dirty="0">
              <a:solidFill>
                <a:schemeClr val="tx1"/>
              </a:solidFill>
              <a:latin typeface="Tahoma" charset="0"/>
              <a:cs typeface="Tahoma" charset="0"/>
            </a:endParaRPr>
          </a:p>
          <a:p>
            <a:endParaRPr lang="nb-NO" dirty="0">
              <a:latin typeface="Tahoma" charset="0"/>
              <a:cs typeface="Tahoma" charset="0"/>
            </a:endParaRPr>
          </a:p>
          <a:p>
            <a:endParaRPr lang="nb-NO" dirty="0">
              <a:latin typeface="Tahoma" charset="0"/>
              <a:cs typeface="Tahoma" charset="0"/>
            </a:endParaRPr>
          </a:p>
        </p:txBody>
      </p:sp>
      <p:sp>
        <p:nvSpPr>
          <p:cNvPr id="22532" name="Plassholder for bunntekst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bg2"/>
                </a:solidFill>
                <a:latin typeface="Tahoma" charset="0"/>
                <a:ea typeface="ＭＳ Ｐゴシック" charset="0"/>
                <a:cs typeface="Tahoma" charset="0"/>
              </a:defRPr>
            </a:lvl1pPr>
            <a:lvl2pPr>
              <a:defRPr sz="2800">
                <a:solidFill>
                  <a:schemeClr val="bg2"/>
                </a:solidFill>
                <a:latin typeface="Tahoma" charset="0"/>
                <a:ea typeface="Tahoma" charset="0"/>
                <a:cs typeface="Tahoma" charset="0"/>
              </a:defRPr>
            </a:lvl2pPr>
            <a:lvl3pPr>
              <a:defRPr sz="1400">
                <a:solidFill>
                  <a:schemeClr val="bg2"/>
                </a:solidFill>
                <a:latin typeface="Tahoma" charset="0"/>
                <a:ea typeface="Tahoma" charset="0"/>
                <a:cs typeface="Tahoma" charset="0"/>
              </a:defRPr>
            </a:lvl3pPr>
            <a:lvl4pPr>
              <a:defRPr sz="1400">
                <a:solidFill>
                  <a:schemeClr val="bg2"/>
                </a:solidFill>
                <a:latin typeface="Tahoma" charset="0"/>
                <a:ea typeface="Tahoma" charset="0"/>
                <a:cs typeface="Tahoma" charset="0"/>
              </a:defRPr>
            </a:lvl4pPr>
            <a:lvl5pPr>
              <a:defRPr sz="1400">
                <a:solidFill>
                  <a:schemeClr val="bg2"/>
                </a:solidFill>
                <a:latin typeface="Tahoma" charset="0"/>
                <a:ea typeface="Tahoma" charset="0"/>
                <a:cs typeface="Tahoma" charset="0"/>
              </a:defRPr>
            </a:lvl5pPr>
            <a:lvl6pPr eaLnBrk="0" hangingPunct="0">
              <a:buFont typeface="Tahoma" charset="0"/>
              <a:defRPr sz="1400">
                <a:solidFill>
                  <a:schemeClr val="bg2"/>
                </a:solidFill>
                <a:latin typeface="Tahoma" charset="0"/>
                <a:ea typeface="Tahoma" charset="0"/>
                <a:cs typeface="Tahoma" charset="0"/>
              </a:defRPr>
            </a:lvl6pPr>
            <a:lvl7pPr eaLnBrk="0" hangingPunct="0">
              <a:buFont typeface="Tahoma" charset="0"/>
              <a:defRPr sz="1400">
                <a:solidFill>
                  <a:schemeClr val="bg2"/>
                </a:solidFill>
                <a:latin typeface="Tahoma" charset="0"/>
                <a:ea typeface="Tahoma" charset="0"/>
                <a:cs typeface="Tahoma" charset="0"/>
              </a:defRPr>
            </a:lvl7pPr>
            <a:lvl8pPr eaLnBrk="0" hangingPunct="0">
              <a:buFont typeface="Tahoma" charset="0"/>
              <a:defRPr sz="1400">
                <a:solidFill>
                  <a:schemeClr val="bg2"/>
                </a:solidFill>
                <a:latin typeface="Tahoma" charset="0"/>
                <a:ea typeface="Tahoma" charset="0"/>
                <a:cs typeface="Tahoma" charset="0"/>
              </a:defRPr>
            </a:lvl8pPr>
            <a:lvl9pPr eaLnBrk="0" hangingPunct="0">
              <a:buFont typeface="Tahoma" charset="0"/>
              <a:defRPr sz="1400">
                <a:solidFill>
                  <a:schemeClr val="bg2"/>
                </a:solidFill>
                <a:latin typeface="Tahoma" charset="0"/>
                <a:ea typeface="Tahoma" charset="0"/>
                <a:cs typeface="Tahoma" charset="0"/>
              </a:defRPr>
            </a:lvl9pPr>
          </a:lstStyle>
          <a:p>
            <a:r>
              <a:rPr lang="nb-NO" sz="1200" dirty="0" err="1">
                <a:solidFill>
                  <a:srgbClr val="FFFFFF"/>
                </a:solidFill>
              </a:rPr>
              <a:t>www.sepu.no</a:t>
            </a:r>
            <a:endParaRPr lang="nb-NO" sz="1200" dirty="0">
              <a:solidFill>
                <a:srgbClr val="FFFFFF"/>
              </a:solidFill>
            </a:endParaRPr>
          </a:p>
        </p:txBody>
      </p:sp>
    </p:spTree>
    <p:extLst>
      <p:ext uri="{BB962C8B-B14F-4D97-AF65-F5344CB8AC3E}">
        <p14:creationId xmlns:p14="http://schemas.microsoft.com/office/powerpoint/2010/main" val="996111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tel 1"/>
          <p:cNvSpPr>
            <a:spLocks noGrp="1"/>
          </p:cNvSpPr>
          <p:nvPr>
            <p:ph type="title"/>
          </p:nvPr>
        </p:nvSpPr>
        <p:spPr/>
        <p:txBody>
          <a:bodyPr/>
          <a:lstStyle/>
          <a:p>
            <a:r>
              <a:rPr lang="nb-NO" sz="2800" dirty="0">
                <a:latin typeface="Calibri" panose="020F0502020204030204" pitchFamily="34" charset="0"/>
                <a:cs typeface="Tahoma" charset="0"/>
              </a:rPr>
              <a:t>Samtykkeerklæringen</a:t>
            </a:r>
          </a:p>
        </p:txBody>
      </p:sp>
      <p:sp>
        <p:nvSpPr>
          <p:cNvPr id="3" name="Plassholder for innhold 2"/>
          <p:cNvSpPr>
            <a:spLocks noGrp="1"/>
          </p:cNvSpPr>
          <p:nvPr>
            <p:ph idx="1"/>
          </p:nvPr>
        </p:nvSpPr>
        <p:spPr/>
        <p:txBody>
          <a:bodyPr/>
          <a:lstStyle/>
          <a:p>
            <a:pPr marL="0" indent="0">
              <a:buNone/>
            </a:pPr>
            <a:r>
              <a:rPr lang="nb-NO" b="1" dirty="0">
                <a:solidFill>
                  <a:schemeClr val="tx1"/>
                </a:solidFill>
              </a:rPr>
              <a:t>Fyll ut og returner til barnehagen</a:t>
            </a:r>
            <a:endParaRPr lang="nb-NO" dirty="0">
              <a:solidFill>
                <a:schemeClr val="tx1"/>
              </a:solidFill>
            </a:endParaRPr>
          </a:p>
          <a:p>
            <a:pPr marL="0" indent="0">
              <a:buNone/>
            </a:pPr>
            <a:r>
              <a:rPr lang="nb-NO" dirty="0">
                <a:solidFill>
                  <a:schemeClr val="tx1"/>
                </a:solidFill>
              </a:rPr>
              <a:t> </a:t>
            </a:r>
          </a:p>
          <a:p>
            <a:pPr marL="0" indent="0">
              <a:buNone/>
            </a:pPr>
            <a:r>
              <a:rPr lang="nb-NO" dirty="0">
                <a:solidFill>
                  <a:schemeClr val="tx1"/>
                </a:solidFill>
              </a:rPr>
              <a:t>Jeg/vi samtykker i at vårt barn</a:t>
            </a:r>
            <a:r>
              <a:rPr lang="nb-NO" dirty="0" smtClean="0">
                <a:solidFill>
                  <a:schemeClr val="tx1"/>
                </a:solidFill>
              </a:rPr>
              <a:t>………………………………………deltar </a:t>
            </a:r>
            <a:r>
              <a:rPr lang="nb-NO" dirty="0">
                <a:solidFill>
                  <a:schemeClr val="tx1"/>
                </a:solidFill>
              </a:rPr>
              <a:t>i spørreundersøkelsen og at pedagogisk leder svarer på spørsmål om barnet i en egen undersøkelse.</a:t>
            </a:r>
          </a:p>
          <a:p>
            <a:pPr marL="0" indent="0">
              <a:buNone/>
            </a:pPr>
            <a:r>
              <a:rPr lang="nb-NO" dirty="0">
                <a:solidFill>
                  <a:schemeClr val="tx1"/>
                </a:solidFill>
              </a:rPr>
              <a:t> </a:t>
            </a:r>
          </a:p>
          <a:p>
            <a:pPr marL="0" indent="0">
              <a:buNone/>
            </a:pPr>
            <a:r>
              <a:rPr lang="nb-NO" dirty="0">
                <a:solidFill>
                  <a:schemeClr val="tx1"/>
                </a:solidFill>
              </a:rPr>
              <a:t> </a:t>
            </a:r>
            <a:r>
              <a:rPr lang="nb-NO" dirty="0" smtClean="0">
                <a:solidFill>
                  <a:schemeClr val="tx1"/>
                </a:solidFill>
              </a:rPr>
              <a:t>Underskrift:__________________________________________</a:t>
            </a:r>
            <a:endParaRPr lang="nb-NO" dirty="0">
              <a:solidFill>
                <a:schemeClr val="tx1"/>
              </a:solidFill>
            </a:endParaRPr>
          </a:p>
          <a:p>
            <a:pPr marL="0" indent="0">
              <a:buFontTx/>
              <a:buNone/>
            </a:pPr>
            <a:r>
              <a:rPr lang="nb-NO" dirty="0">
                <a:latin typeface="Tahoma" charset="0"/>
                <a:cs typeface="Tahoma" charset="0"/>
              </a:rPr>
              <a:t> </a:t>
            </a:r>
          </a:p>
          <a:p>
            <a:pPr marL="0" indent="0"/>
            <a:endParaRPr lang="nb-NO" dirty="0">
              <a:latin typeface="Tahoma" charset="0"/>
              <a:cs typeface="Tahoma" charset="0"/>
            </a:endParaRPr>
          </a:p>
        </p:txBody>
      </p:sp>
      <p:sp>
        <p:nvSpPr>
          <p:cNvPr id="23556" name="Plassholder for bunntekst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bg2"/>
                </a:solidFill>
                <a:latin typeface="Tahoma" charset="0"/>
                <a:ea typeface="ＭＳ Ｐゴシック" charset="0"/>
                <a:cs typeface="Tahoma" charset="0"/>
              </a:defRPr>
            </a:lvl1pPr>
            <a:lvl2pPr>
              <a:defRPr sz="2800">
                <a:solidFill>
                  <a:schemeClr val="bg2"/>
                </a:solidFill>
                <a:latin typeface="Tahoma" charset="0"/>
                <a:ea typeface="Tahoma" charset="0"/>
                <a:cs typeface="Tahoma" charset="0"/>
              </a:defRPr>
            </a:lvl2pPr>
            <a:lvl3pPr>
              <a:defRPr sz="1400">
                <a:solidFill>
                  <a:schemeClr val="bg2"/>
                </a:solidFill>
                <a:latin typeface="Tahoma" charset="0"/>
                <a:ea typeface="Tahoma" charset="0"/>
                <a:cs typeface="Tahoma" charset="0"/>
              </a:defRPr>
            </a:lvl3pPr>
            <a:lvl4pPr>
              <a:defRPr sz="1400">
                <a:solidFill>
                  <a:schemeClr val="bg2"/>
                </a:solidFill>
                <a:latin typeface="Tahoma" charset="0"/>
                <a:ea typeface="Tahoma" charset="0"/>
                <a:cs typeface="Tahoma" charset="0"/>
              </a:defRPr>
            </a:lvl4pPr>
            <a:lvl5pPr>
              <a:defRPr sz="1400">
                <a:solidFill>
                  <a:schemeClr val="bg2"/>
                </a:solidFill>
                <a:latin typeface="Tahoma" charset="0"/>
                <a:ea typeface="Tahoma" charset="0"/>
                <a:cs typeface="Tahoma" charset="0"/>
              </a:defRPr>
            </a:lvl5pPr>
            <a:lvl6pPr eaLnBrk="0" hangingPunct="0">
              <a:buFont typeface="Tahoma" charset="0"/>
              <a:defRPr sz="1400">
                <a:solidFill>
                  <a:schemeClr val="bg2"/>
                </a:solidFill>
                <a:latin typeface="Tahoma" charset="0"/>
                <a:ea typeface="Tahoma" charset="0"/>
                <a:cs typeface="Tahoma" charset="0"/>
              </a:defRPr>
            </a:lvl6pPr>
            <a:lvl7pPr eaLnBrk="0" hangingPunct="0">
              <a:buFont typeface="Tahoma" charset="0"/>
              <a:defRPr sz="1400">
                <a:solidFill>
                  <a:schemeClr val="bg2"/>
                </a:solidFill>
                <a:latin typeface="Tahoma" charset="0"/>
                <a:ea typeface="Tahoma" charset="0"/>
                <a:cs typeface="Tahoma" charset="0"/>
              </a:defRPr>
            </a:lvl7pPr>
            <a:lvl8pPr eaLnBrk="0" hangingPunct="0">
              <a:buFont typeface="Tahoma" charset="0"/>
              <a:defRPr sz="1400">
                <a:solidFill>
                  <a:schemeClr val="bg2"/>
                </a:solidFill>
                <a:latin typeface="Tahoma" charset="0"/>
                <a:ea typeface="Tahoma" charset="0"/>
                <a:cs typeface="Tahoma" charset="0"/>
              </a:defRPr>
            </a:lvl8pPr>
            <a:lvl9pPr eaLnBrk="0" hangingPunct="0">
              <a:buFont typeface="Tahoma" charset="0"/>
              <a:defRPr sz="1400">
                <a:solidFill>
                  <a:schemeClr val="bg2"/>
                </a:solidFill>
                <a:latin typeface="Tahoma" charset="0"/>
                <a:ea typeface="Tahoma" charset="0"/>
                <a:cs typeface="Tahoma" charset="0"/>
              </a:defRPr>
            </a:lvl9pPr>
          </a:lstStyle>
          <a:p>
            <a:r>
              <a:rPr lang="nb-NO" sz="1200">
                <a:solidFill>
                  <a:srgbClr val="FFFFFF"/>
                </a:solidFill>
              </a:rPr>
              <a:t>www.sepu.no</a:t>
            </a:r>
          </a:p>
        </p:txBody>
      </p:sp>
    </p:spTree>
    <p:extLst>
      <p:ext uri="{BB962C8B-B14F-4D97-AF65-F5344CB8AC3E}">
        <p14:creationId xmlns:p14="http://schemas.microsoft.com/office/powerpoint/2010/main" val="236774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lstStyle/>
          <a:p>
            <a:r>
              <a:rPr lang="nb-NO" sz="2800" dirty="0">
                <a:latin typeface="Calibri" panose="020F0502020204030204" pitchFamily="34" charset="0"/>
                <a:cs typeface="Tahoma" charset="0"/>
              </a:rPr>
              <a:t>Spørreskjema til </a:t>
            </a:r>
            <a:r>
              <a:rPr lang="nb-NO" sz="2800" dirty="0" smtClean="0">
                <a:latin typeface="Calibri" panose="020F0502020204030204" pitchFamily="34" charset="0"/>
                <a:cs typeface="Tahoma" charset="0"/>
              </a:rPr>
              <a:t>barna</a:t>
            </a:r>
            <a:endParaRPr lang="nb-NO" sz="2800" dirty="0">
              <a:latin typeface="Calibri" panose="020F0502020204030204" pitchFamily="34" charset="0"/>
              <a:cs typeface="Tahoma" charset="0"/>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116122355"/>
              </p:ext>
            </p:extLst>
          </p:nvPr>
        </p:nvGraphicFramePr>
        <p:xfrm>
          <a:off x="369079" y="908720"/>
          <a:ext cx="7895858" cy="2651810"/>
        </p:xfrm>
        <a:graphic>
          <a:graphicData uri="http://schemas.openxmlformats.org/drawingml/2006/table">
            <a:tbl>
              <a:tblPr/>
              <a:tblGrid>
                <a:gridCol w="5941417">
                  <a:extLst>
                    <a:ext uri="{9D8B030D-6E8A-4147-A177-3AD203B41FA5}">
                      <a16:colId xmlns:a16="http://schemas.microsoft.com/office/drawing/2014/main" xmlns="" val="20000"/>
                    </a:ext>
                  </a:extLst>
                </a:gridCol>
                <a:gridCol w="1954441">
                  <a:extLst>
                    <a:ext uri="{9D8B030D-6E8A-4147-A177-3AD203B41FA5}">
                      <a16:colId xmlns:a16="http://schemas.microsoft.com/office/drawing/2014/main" xmlns="" val="20001"/>
                    </a:ext>
                  </a:extLst>
                </a:gridCol>
              </a:tblGrid>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Område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Trivsel</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4</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Relasjon til andre barn</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3</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Relasjon til voksne</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8</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Gjenkjennelse av tall, bokstav, figur</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12</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r>
            </a:tbl>
          </a:graphicData>
        </a:graphic>
      </p:graphicFrame>
      <p:sp>
        <p:nvSpPr>
          <p:cNvPr id="2" name="Plassholder for bunntekst 1"/>
          <p:cNvSpPr>
            <a:spLocks noGrp="1"/>
          </p:cNvSpPr>
          <p:nvPr>
            <p:ph type="ftr" sz="quarter" idx="12"/>
          </p:nvPr>
        </p:nvSpPr>
        <p:spPr/>
        <p:txBody>
          <a:bodyPr/>
          <a:lstStyle/>
          <a:p>
            <a:r>
              <a:rPr lang="nb-NO">
                <a:solidFill>
                  <a:srgbClr val="FFFFFF"/>
                </a:solidFill>
              </a:rPr>
              <a:t>www.sepu.no</a:t>
            </a:r>
          </a:p>
        </p:txBody>
      </p:sp>
      <p:pic>
        <p:nvPicPr>
          <p:cNvPr id="5" name="Billede 10"/>
          <p:cNvPicPr/>
          <p:nvPr/>
        </p:nvPicPr>
        <p:blipFill rotWithShape="1">
          <a:blip r:embed="rId3">
            <a:extLst>
              <a:ext uri="{28A0092B-C50C-407E-A947-70E740481C1C}">
                <a14:useLocalDpi xmlns:a14="http://schemas.microsoft.com/office/drawing/2010/main" val="0"/>
              </a:ext>
            </a:extLst>
          </a:blip>
          <a:srcRect l="28036" t="33797" r="29288" b="33517"/>
          <a:stretch/>
        </p:blipFill>
        <p:spPr bwMode="auto">
          <a:xfrm>
            <a:off x="490319" y="4110475"/>
            <a:ext cx="7653377" cy="1962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6" name="Smilefjes 5"/>
          <p:cNvSpPr>
            <a:spLocks noChangeArrowheads="1"/>
          </p:cNvSpPr>
          <p:nvPr/>
        </p:nvSpPr>
        <p:spPr bwMode="auto">
          <a:xfrm>
            <a:off x="1869781" y="5204545"/>
            <a:ext cx="552450" cy="450850"/>
          </a:xfrm>
          <a:prstGeom prst="smileyFace">
            <a:avLst>
              <a:gd name="adj" fmla="val 4653"/>
            </a:avLst>
          </a:prstGeom>
          <a:solidFill>
            <a:schemeClr val="bg1"/>
          </a:solidFill>
          <a:ln w="9525" algn="ctr">
            <a:solidFill>
              <a:schemeClr val="tx1"/>
            </a:solidFill>
            <a:round/>
            <a:headEnd/>
            <a:tailEnd/>
          </a:ln>
        </p:spPr>
        <p:txBody>
          <a:bodyPr wrap="square">
            <a:noAutofit/>
          </a:bodyPr>
          <a:lstStyle/>
          <a:p>
            <a:endParaRPr lang="nb-NO"/>
          </a:p>
        </p:txBody>
      </p:sp>
      <p:sp>
        <p:nvSpPr>
          <p:cNvPr id="7" name="Smilefjes 6"/>
          <p:cNvSpPr>
            <a:spLocks noChangeArrowheads="1"/>
          </p:cNvSpPr>
          <p:nvPr/>
        </p:nvSpPr>
        <p:spPr bwMode="auto">
          <a:xfrm>
            <a:off x="2702173" y="5175970"/>
            <a:ext cx="534670" cy="479425"/>
          </a:xfrm>
          <a:prstGeom prst="smileyFace">
            <a:avLst>
              <a:gd name="adj" fmla="val 2666"/>
            </a:avLst>
          </a:prstGeom>
          <a:solidFill>
            <a:schemeClr val="bg1"/>
          </a:solidFill>
          <a:ln w="9525" algn="ctr">
            <a:solidFill>
              <a:schemeClr val="tx1"/>
            </a:solidFill>
            <a:round/>
            <a:headEnd/>
            <a:tailEnd/>
          </a:ln>
        </p:spPr>
        <p:txBody>
          <a:bodyPr wrap="square">
            <a:noAutofit/>
          </a:bodyPr>
          <a:lstStyle/>
          <a:p>
            <a:endParaRPr lang="nb-NO"/>
          </a:p>
        </p:txBody>
      </p:sp>
      <p:sp>
        <p:nvSpPr>
          <p:cNvPr id="8" name="Smilefjes 7"/>
          <p:cNvSpPr>
            <a:spLocks noChangeArrowheads="1"/>
          </p:cNvSpPr>
          <p:nvPr/>
        </p:nvSpPr>
        <p:spPr bwMode="auto">
          <a:xfrm>
            <a:off x="3520705" y="5175970"/>
            <a:ext cx="561975" cy="454025"/>
          </a:xfrm>
          <a:prstGeom prst="smileyFace">
            <a:avLst>
              <a:gd name="adj" fmla="val -2282"/>
            </a:avLst>
          </a:prstGeom>
          <a:solidFill>
            <a:schemeClr val="bg1"/>
          </a:solidFill>
          <a:ln w="9525" algn="ctr">
            <a:solidFill>
              <a:schemeClr val="tx1"/>
            </a:solidFill>
            <a:round/>
            <a:headEnd/>
            <a:tailEnd/>
          </a:ln>
        </p:spPr>
        <p:txBody>
          <a:bodyPr/>
          <a:lstStyle/>
          <a:p>
            <a:endParaRPr lang="nb-NO"/>
          </a:p>
        </p:txBody>
      </p:sp>
      <p:sp>
        <p:nvSpPr>
          <p:cNvPr id="9" name="Smilefjes 8"/>
          <p:cNvSpPr>
            <a:spLocks noChangeArrowheads="1"/>
          </p:cNvSpPr>
          <p:nvPr/>
        </p:nvSpPr>
        <p:spPr bwMode="auto">
          <a:xfrm>
            <a:off x="4436381" y="5175970"/>
            <a:ext cx="561975" cy="450850"/>
          </a:xfrm>
          <a:prstGeom prst="smileyFace">
            <a:avLst>
              <a:gd name="adj" fmla="val -4653"/>
            </a:avLst>
          </a:prstGeom>
          <a:solidFill>
            <a:schemeClr val="bg1"/>
          </a:solidFill>
          <a:ln w="9525" algn="ctr">
            <a:solidFill>
              <a:schemeClr val="tx1"/>
            </a:solidFill>
            <a:round/>
            <a:headEnd/>
            <a:tailEnd/>
          </a:ln>
        </p:spPr>
        <p:txBody>
          <a:bodyPr/>
          <a:lstStyle/>
          <a:p>
            <a:endParaRPr lang="nb-NO"/>
          </a:p>
        </p:txBody>
      </p:sp>
    </p:spTree>
    <p:extLst>
      <p:ext uri="{BB962C8B-B14F-4D97-AF65-F5344CB8AC3E}">
        <p14:creationId xmlns:p14="http://schemas.microsoft.com/office/powerpoint/2010/main" val="21326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tel 1"/>
          <p:cNvSpPr>
            <a:spLocks noGrp="1"/>
          </p:cNvSpPr>
          <p:nvPr>
            <p:ph type="title"/>
          </p:nvPr>
        </p:nvSpPr>
        <p:spPr/>
        <p:txBody>
          <a:bodyPr/>
          <a:lstStyle/>
          <a:p>
            <a:r>
              <a:rPr lang="nb-NO" sz="2800" dirty="0" smtClean="0">
                <a:latin typeface="Calibri" panose="020F0502020204030204" pitchFamily="34" charset="0"/>
                <a:cs typeface="Tahoma" charset="0"/>
              </a:rPr>
              <a:t>Spørreskjema til pedagogisk leder</a:t>
            </a:r>
            <a:endParaRPr lang="nb-NO" sz="2800" dirty="0">
              <a:latin typeface="Calibri" panose="020F0502020204030204" pitchFamily="34" charset="0"/>
              <a:cs typeface="Tahoma" charset="0"/>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485098315"/>
              </p:ext>
            </p:extLst>
          </p:nvPr>
        </p:nvGraphicFramePr>
        <p:xfrm>
          <a:off x="358775" y="1185863"/>
          <a:ext cx="8229600" cy="4937045"/>
        </p:xfrm>
        <a:graphic>
          <a:graphicData uri="http://schemas.openxmlformats.org/drawingml/2006/table">
            <a:tbl>
              <a:tblPr/>
              <a:tblGrid>
                <a:gridCol w="6013425">
                  <a:extLst>
                    <a:ext uri="{9D8B030D-6E8A-4147-A177-3AD203B41FA5}">
                      <a16:colId xmlns:a16="http://schemas.microsoft.com/office/drawing/2014/main" xmlns="" val="20000"/>
                    </a:ext>
                  </a:extLst>
                </a:gridCol>
                <a:gridCol w="2216175">
                  <a:extLst>
                    <a:ext uri="{9D8B030D-6E8A-4147-A177-3AD203B41FA5}">
                      <a16:colId xmlns:a16="http://schemas.microsoft.com/office/drawing/2014/main" xmlns="" val="20002"/>
                    </a:ext>
                  </a:extLst>
                </a:gridCol>
              </a:tblGrid>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Område</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Sosiale ferdigheter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18</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Atferd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12</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r>
              <a:tr h="5583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Språklige ferdigheter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16</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2"/>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Fysiske og motoriske ferdigheter</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a:ln>
                            <a:noFill/>
                          </a:ln>
                          <a:solidFill>
                            <a:srgbClr val="000000"/>
                          </a:solidFill>
                          <a:effectLst/>
                          <a:latin typeface="Tahoma" charset="0"/>
                          <a:ea typeface="ＭＳ Ｐゴシック" charset="0"/>
                          <a:cs typeface="Tahoma" charset="0"/>
                        </a:rPr>
                        <a:t>7</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3"/>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Relasjonen mellom voksne og barn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14</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4"/>
                  </a:ext>
                </a:extLst>
              </a:tr>
            </a:tbl>
          </a:graphicData>
        </a:graphic>
      </p:graphicFrame>
      <p:sp>
        <p:nvSpPr>
          <p:cNvPr id="2" name="Plassholder for bunntekst 1"/>
          <p:cNvSpPr>
            <a:spLocks noGrp="1"/>
          </p:cNvSpPr>
          <p:nvPr>
            <p:ph type="ftr" sz="quarter" idx="12"/>
          </p:nvPr>
        </p:nvSpPr>
        <p:spPr/>
        <p:txBody>
          <a:bodyPr/>
          <a:lstStyle/>
          <a:p>
            <a:r>
              <a:rPr lang="nb-NO">
                <a:solidFill>
                  <a:srgbClr val="FFFFFF"/>
                </a:solidFill>
              </a:rPr>
              <a:t>www.sepu.no</a:t>
            </a:r>
          </a:p>
        </p:txBody>
      </p:sp>
    </p:spTree>
    <p:extLst>
      <p:ext uri="{BB962C8B-B14F-4D97-AF65-F5344CB8AC3E}">
        <p14:creationId xmlns:p14="http://schemas.microsoft.com/office/powerpoint/2010/main" val="424686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tel 1"/>
          <p:cNvSpPr>
            <a:spLocks noGrp="1"/>
          </p:cNvSpPr>
          <p:nvPr>
            <p:ph type="title"/>
          </p:nvPr>
        </p:nvSpPr>
        <p:spPr/>
        <p:txBody>
          <a:bodyPr/>
          <a:lstStyle/>
          <a:p>
            <a:r>
              <a:rPr lang="nb-NO" sz="2800" dirty="0" smtClean="0">
                <a:latin typeface="Calibri" panose="020F0502020204030204" pitchFamily="34" charset="0"/>
                <a:cs typeface="Tahoma" charset="0"/>
              </a:rPr>
              <a:t>Spørreskjema til ansatte</a:t>
            </a:r>
            <a:endParaRPr lang="nb-NO" sz="2800" dirty="0">
              <a:latin typeface="Calibri" panose="020F0502020204030204" pitchFamily="34" charset="0"/>
              <a:cs typeface="Tahoma" charset="0"/>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531152940"/>
              </p:ext>
            </p:extLst>
          </p:nvPr>
        </p:nvGraphicFramePr>
        <p:xfrm>
          <a:off x="358775" y="908720"/>
          <a:ext cx="7814451" cy="5130464"/>
        </p:xfrm>
        <a:graphic>
          <a:graphicData uri="http://schemas.openxmlformats.org/drawingml/2006/table">
            <a:tbl>
              <a:tblPr/>
              <a:tblGrid>
                <a:gridCol w="4665283">
                  <a:extLst>
                    <a:ext uri="{9D8B030D-6E8A-4147-A177-3AD203B41FA5}">
                      <a16:colId xmlns:a16="http://schemas.microsoft.com/office/drawing/2014/main" xmlns="" val="20000"/>
                    </a:ext>
                  </a:extLst>
                </a:gridCol>
                <a:gridCol w="3149168">
                  <a:extLst>
                    <a:ext uri="{9D8B030D-6E8A-4147-A177-3AD203B41FA5}">
                      <a16:colId xmlns:a16="http://schemas.microsoft.com/office/drawing/2014/main" xmlns="" val="20001"/>
                    </a:ext>
                  </a:extLst>
                </a:gridCol>
              </a:tblGrid>
              <a:tr h="7568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Område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37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a:ln>
                            <a:noFill/>
                          </a:ln>
                          <a:solidFill>
                            <a:srgbClr val="000000"/>
                          </a:solidFill>
                          <a:effectLst/>
                          <a:latin typeface="Tahoma" charset="0"/>
                          <a:ea typeface="ＭＳ Ｐゴシック" charset="0"/>
                          <a:cs typeface="Tahoma" charset="0"/>
                        </a:rPr>
                        <a:t>Miljø i </a:t>
                      </a: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barnehagen</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19</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7877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err="1" smtClean="0">
                          <a:ln>
                            <a:noFill/>
                          </a:ln>
                          <a:solidFill>
                            <a:srgbClr val="000000"/>
                          </a:solidFill>
                          <a:effectLst/>
                          <a:latin typeface="Tahoma" charset="0"/>
                          <a:ea typeface="ＭＳ Ｐゴシック" charset="0"/>
                          <a:cs typeface="Tahoma" charset="0"/>
                        </a:rPr>
                        <a:t>Dagplan</a:t>
                      </a: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 og aktiviteter</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2"/>
                  </a:ext>
                </a:extLst>
              </a:tr>
              <a:tr h="7568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b-NO" sz="2400" kern="1200" dirty="0" smtClean="0">
                          <a:solidFill>
                            <a:schemeClr val="tx1"/>
                          </a:solidFill>
                          <a:effectLst/>
                          <a:latin typeface="+mn-lt"/>
                          <a:ea typeface="+mn-ea"/>
                          <a:cs typeface="+mn-cs"/>
                        </a:rPr>
                        <a:t>Det pedagogiske arbeidet</a:t>
                      </a:r>
                      <a:endParaRPr kumimoji="0" lang="nb-NO" sz="3200" b="0" i="0" u="none" strike="noStrike" cap="none" normalizeH="0" baseline="0" dirty="0">
                        <a:ln>
                          <a:noFill/>
                        </a:ln>
                        <a:solidFill>
                          <a:srgbClr val="000000"/>
                        </a:solidFill>
                        <a:effectLst/>
                        <a:latin typeface="Tahoma" charset="0"/>
                        <a:ea typeface="ＭＳ Ｐゴシック" charset="0"/>
                        <a:cs typeface="Tahoma"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11</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3"/>
                  </a:ext>
                </a:extLst>
              </a:tr>
              <a:tr h="787792">
                <a:tc>
                  <a:txBody>
                    <a:bodyPr/>
                    <a:lstStyle/>
                    <a:p>
                      <a:r>
                        <a:rPr lang="nb-NO" sz="2400" kern="1200" dirty="0" smtClean="0">
                          <a:solidFill>
                            <a:schemeClr val="tx1"/>
                          </a:solidFill>
                          <a:effectLst/>
                          <a:latin typeface="+mn-lt"/>
                          <a:ea typeface="+mn-ea"/>
                          <a:cs typeface="+mn-cs"/>
                        </a:rPr>
                        <a:t>Interesse og innsats fra barna</a:t>
                      </a:r>
                    </a:p>
                    <a:p>
                      <a:endParaRPr lang="nb-NO" sz="2400" kern="1200" dirty="0">
                        <a:solidFill>
                          <a:schemeClr val="tx1"/>
                        </a:solidFill>
                        <a:effectLst/>
                        <a:latin typeface="+mn-lt"/>
                        <a:ea typeface="+mn-ea"/>
                        <a:cs typeface="+mn-cs"/>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4"/>
                  </a:ext>
                </a:extLst>
              </a:tr>
              <a:tr h="7568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2400" kern="1200" dirty="0" err="1" smtClean="0">
                          <a:solidFill>
                            <a:schemeClr val="tx1"/>
                          </a:solidFill>
                          <a:effectLst/>
                          <a:latin typeface="+mn-lt"/>
                          <a:ea typeface="+mn-ea"/>
                          <a:cs typeface="+mn-cs"/>
                        </a:rPr>
                        <a:t>Relasjon</a:t>
                      </a:r>
                      <a:r>
                        <a:rPr lang="en-GB" sz="2400" kern="1200" dirty="0" smtClean="0">
                          <a:solidFill>
                            <a:schemeClr val="tx1"/>
                          </a:solidFill>
                          <a:effectLst/>
                          <a:latin typeface="+mn-lt"/>
                          <a:ea typeface="+mn-ea"/>
                          <a:cs typeface="+mn-cs"/>
                        </a:rPr>
                        <a:t> </a:t>
                      </a:r>
                      <a:r>
                        <a:rPr lang="en-GB" sz="2400" kern="1200" dirty="0" err="1" smtClean="0">
                          <a:solidFill>
                            <a:schemeClr val="tx1"/>
                          </a:solidFill>
                          <a:effectLst/>
                          <a:latin typeface="+mn-lt"/>
                          <a:ea typeface="+mn-ea"/>
                          <a:cs typeface="+mn-cs"/>
                        </a:rPr>
                        <a:t>mellom</a:t>
                      </a:r>
                      <a:r>
                        <a:rPr lang="en-GB" sz="2400" kern="1200" dirty="0" smtClean="0">
                          <a:solidFill>
                            <a:schemeClr val="tx1"/>
                          </a:solidFill>
                          <a:effectLst/>
                          <a:latin typeface="+mn-lt"/>
                          <a:ea typeface="+mn-ea"/>
                          <a:cs typeface="+mn-cs"/>
                        </a:rPr>
                        <a:t> </a:t>
                      </a:r>
                      <a:r>
                        <a:rPr lang="en-GB" sz="2400" kern="1200" dirty="0" err="1" smtClean="0">
                          <a:solidFill>
                            <a:schemeClr val="tx1"/>
                          </a:solidFill>
                          <a:effectLst/>
                          <a:latin typeface="+mn-lt"/>
                          <a:ea typeface="+mn-ea"/>
                          <a:cs typeface="+mn-cs"/>
                        </a:rPr>
                        <a:t>voksen</a:t>
                      </a:r>
                      <a:r>
                        <a:rPr lang="en-GB" sz="2400" kern="1200" dirty="0" smtClean="0">
                          <a:solidFill>
                            <a:schemeClr val="tx1"/>
                          </a:solidFill>
                          <a:effectLst/>
                          <a:latin typeface="+mn-lt"/>
                          <a:ea typeface="+mn-ea"/>
                          <a:cs typeface="+mn-cs"/>
                        </a:rPr>
                        <a:t> </a:t>
                      </a:r>
                      <a:r>
                        <a:rPr lang="en-GB" sz="2400" kern="1200" dirty="0" err="1" smtClean="0">
                          <a:solidFill>
                            <a:schemeClr val="tx1"/>
                          </a:solidFill>
                          <a:effectLst/>
                          <a:latin typeface="+mn-lt"/>
                          <a:ea typeface="+mn-ea"/>
                          <a:cs typeface="+mn-cs"/>
                        </a:rPr>
                        <a:t>og</a:t>
                      </a:r>
                      <a:r>
                        <a:rPr lang="en-GB" sz="2400" kern="1200" dirty="0" smtClean="0">
                          <a:solidFill>
                            <a:schemeClr val="tx1"/>
                          </a:solidFill>
                          <a:effectLst/>
                          <a:latin typeface="+mn-lt"/>
                          <a:ea typeface="+mn-ea"/>
                          <a:cs typeface="+mn-cs"/>
                        </a:rPr>
                        <a:t> barn</a:t>
                      </a:r>
                      <a:endParaRPr kumimoji="0" lang="nb-NO" sz="3200" b="0" i="0" u="none" strike="noStrike" cap="none" normalizeH="0" baseline="0" dirty="0">
                        <a:ln>
                          <a:noFill/>
                        </a:ln>
                        <a:solidFill>
                          <a:srgbClr val="000000"/>
                        </a:solidFill>
                        <a:effectLst/>
                        <a:latin typeface="Tahoma" charset="0"/>
                        <a:ea typeface="ＭＳ Ｐゴシック" charset="0"/>
                        <a:cs typeface="Tahoma"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9</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5"/>
                  </a:ext>
                </a:extLst>
              </a:tr>
              <a:tr h="7568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b-NO" sz="2400" kern="1200" dirty="0" smtClean="0">
                          <a:solidFill>
                            <a:schemeClr val="tx1"/>
                          </a:solidFill>
                          <a:effectLst/>
                          <a:latin typeface="+mn-lt"/>
                          <a:ea typeface="+mn-ea"/>
                          <a:cs typeface="+mn-cs"/>
                        </a:rPr>
                        <a:t>Samarbeid med foreldre </a:t>
                      </a:r>
                      <a:endParaRPr kumimoji="0" lang="nb-NO" sz="3200" b="0" i="0" u="none" strike="noStrike" cap="none" normalizeH="0" baseline="0" dirty="0">
                        <a:ln>
                          <a:noFill/>
                        </a:ln>
                        <a:solidFill>
                          <a:srgbClr val="000000"/>
                        </a:solidFill>
                        <a:effectLst/>
                        <a:latin typeface="Tahoma" charset="0"/>
                        <a:ea typeface="ＭＳ Ｐゴシック" charset="0"/>
                        <a:cs typeface="Tahoma"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7</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6"/>
                  </a:ext>
                </a:extLst>
              </a:tr>
            </a:tbl>
          </a:graphicData>
        </a:graphic>
      </p:graphicFrame>
      <p:sp>
        <p:nvSpPr>
          <p:cNvPr id="2" name="Plassholder for bunntekst 1"/>
          <p:cNvSpPr>
            <a:spLocks noGrp="1"/>
          </p:cNvSpPr>
          <p:nvPr>
            <p:ph type="ftr" sz="quarter" idx="12"/>
          </p:nvPr>
        </p:nvSpPr>
        <p:spPr/>
        <p:txBody>
          <a:bodyPr/>
          <a:lstStyle/>
          <a:p>
            <a:r>
              <a:rPr lang="nb-NO">
                <a:solidFill>
                  <a:srgbClr val="FFFFFF"/>
                </a:solidFill>
              </a:rPr>
              <a:t>www.sepu.no</a:t>
            </a:r>
          </a:p>
        </p:txBody>
      </p:sp>
    </p:spTree>
    <p:extLst>
      <p:ext uri="{BB962C8B-B14F-4D97-AF65-F5344CB8AC3E}">
        <p14:creationId xmlns:p14="http://schemas.microsoft.com/office/powerpoint/2010/main" val="1707089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p:cNvSpPr>
            <a:spLocks noGrp="1"/>
          </p:cNvSpPr>
          <p:nvPr>
            <p:ph type="title"/>
          </p:nvPr>
        </p:nvSpPr>
        <p:spPr/>
        <p:txBody>
          <a:bodyPr/>
          <a:lstStyle/>
          <a:p>
            <a:r>
              <a:rPr lang="nb-NO" sz="2800" dirty="0" smtClean="0">
                <a:latin typeface="Calibri" panose="020F0502020204030204" pitchFamily="34" charset="0"/>
                <a:cs typeface="Tahoma" charset="0"/>
              </a:rPr>
              <a:t>Spørreskjema til foreldre/foresatte</a:t>
            </a:r>
            <a:endParaRPr lang="nb-NO" sz="2800" dirty="0">
              <a:latin typeface="Calibri" panose="020F0502020204030204" pitchFamily="34" charset="0"/>
              <a:cs typeface="Tahoma" charset="0"/>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339353950"/>
              </p:ext>
            </p:extLst>
          </p:nvPr>
        </p:nvGraphicFramePr>
        <p:xfrm>
          <a:off x="358775" y="1349375"/>
          <a:ext cx="7912139" cy="3290534"/>
        </p:xfrm>
        <a:graphic>
          <a:graphicData uri="http://schemas.openxmlformats.org/drawingml/2006/table">
            <a:tbl>
              <a:tblPr/>
              <a:tblGrid>
                <a:gridCol w="5509369">
                  <a:extLst>
                    <a:ext uri="{9D8B030D-6E8A-4147-A177-3AD203B41FA5}">
                      <a16:colId xmlns:a16="http://schemas.microsoft.com/office/drawing/2014/main" xmlns="" val="20000"/>
                    </a:ext>
                  </a:extLst>
                </a:gridCol>
                <a:gridCol w="2402770">
                  <a:extLst>
                    <a:ext uri="{9D8B030D-6E8A-4147-A177-3AD203B41FA5}">
                      <a16:colId xmlns:a16="http://schemas.microsoft.com/office/drawing/2014/main" xmlns="" val="20001"/>
                    </a:ext>
                  </a:extLst>
                </a:gridCol>
              </a:tblGrid>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Område</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Informasjon og samarbeid med barnehagen</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5</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Tilfredshet med barnehagen</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7</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2"/>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Aktiviteter i barnehagen</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a:ln>
                            <a:noFill/>
                          </a:ln>
                          <a:solidFill>
                            <a:srgbClr val="000000"/>
                          </a:solidFill>
                          <a:effectLst/>
                          <a:latin typeface="Tahoma" charset="0"/>
                          <a:ea typeface="ＭＳ Ｐゴシック" charset="0"/>
                          <a:cs typeface="Tahoma" charset="0"/>
                        </a:rPr>
                        <a:t>8</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3"/>
                  </a:ext>
                </a:extLst>
              </a:tr>
            </a:tbl>
          </a:graphicData>
        </a:graphic>
      </p:graphicFrame>
      <p:sp>
        <p:nvSpPr>
          <p:cNvPr id="2" name="Plassholder for bunntekst 1"/>
          <p:cNvSpPr>
            <a:spLocks noGrp="1"/>
          </p:cNvSpPr>
          <p:nvPr>
            <p:ph type="ftr" sz="quarter" idx="12"/>
          </p:nvPr>
        </p:nvSpPr>
        <p:spPr/>
        <p:txBody>
          <a:bodyPr/>
          <a:lstStyle/>
          <a:p>
            <a:r>
              <a:rPr lang="nb-NO">
                <a:solidFill>
                  <a:srgbClr val="FFFFFF"/>
                </a:solidFill>
              </a:rPr>
              <a:t>www.sepu.no</a:t>
            </a:r>
          </a:p>
        </p:txBody>
      </p:sp>
    </p:spTree>
    <p:extLst>
      <p:ext uri="{BB962C8B-B14F-4D97-AF65-F5344CB8AC3E}">
        <p14:creationId xmlns:p14="http://schemas.microsoft.com/office/powerpoint/2010/main" val="1177281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tel 1"/>
          <p:cNvSpPr>
            <a:spLocks noGrp="1"/>
          </p:cNvSpPr>
          <p:nvPr>
            <p:ph type="title"/>
          </p:nvPr>
        </p:nvSpPr>
        <p:spPr/>
        <p:txBody>
          <a:bodyPr/>
          <a:lstStyle/>
          <a:p>
            <a:r>
              <a:rPr lang="nb-NO" dirty="0" smtClean="0">
                <a:latin typeface="Tahoma" charset="0"/>
                <a:cs typeface="Tahoma" charset="0"/>
              </a:rPr>
              <a:t>Spørreskjema til styrer/leder</a:t>
            </a:r>
            <a:endParaRPr lang="nb-NO" dirty="0">
              <a:latin typeface="Tahoma" charset="0"/>
              <a:cs typeface="Tahoma" charset="0"/>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949596805"/>
              </p:ext>
            </p:extLst>
          </p:nvPr>
        </p:nvGraphicFramePr>
        <p:xfrm>
          <a:off x="358775" y="1349375"/>
          <a:ext cx="8107515" cy="3474023"/>
        </p:xfrm>
        <a:graphic>
          <a:graphicData uri="http://schemas.openxmlformats.org/drawingml/2006/table">
            <a:tbl>
              <a:tblPr/>
              <a:tblGrid>
                <a:gridCol w="4840244">
                  <a:extLst>
                    <a:ext uri="{9D8B030D-6E8A-4147-A177-3AD203B41FA5}">
                      <a16:colId xmlns:a16="http://schemas.microsoft.com/office/drawing/2014/main" xmlns="" val="20000"/>
                    </a:ext>
                  </a:extLst>
                </a:gridCol>
                <a:gridCol w="3267271">
                  <a:extLst>
                    <a:ext uri="{9D8B030D-6E8A-4147-A177-3AD203B41FA5}">
                      <a16:colId xmlns:a16="http://schemas.microsoft.com/office/drawing/2014/main" xmlns="" val="20001"/>
                    </a:ext>
                  </a:extLst>
                </a:gridCol>
              </a:tblGrid>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Område</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Tidsbruk</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a:ln>
                            <a:noFill/>
                          </a:ln>
                          <a:solidFill>
                            <a:srgbClr val="000000"/>
                          </a:solidFill>
                          <a:effectLst/>
                          <a:latin typeface="Tahoma" charset="0"/>
                          <a:ea typeface="ＭＳ Ｐゴシック" charset="0"/>
                          <a:cs typeface="Tahoma" charset="0"/>
                        </a:rPr>
                        <a:t>5</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Pedagogisk ledelse</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8</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2"/>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Tilfredshet og utvikling</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3</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Miljøet i barnehagen</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15</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Samarbeid med barnehagemyndighet</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rgbClr val="000000"/>
                          </a:solidFill>
                          <a:effectLst/>
                          <a:latin typeface="Tahoma" charset="0"/>
                          <a:ea typeface="ＭＳ Ｐゴシック" charset="0"/>
                          <a:cs typeface="Tahoma" charset="0"/>
                        </a:rPr>
                        <a:t>3</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r>
            </a:tbl>
          </a:graphicData>
        </a:graphic>
      </p:graphicFrame>
      <p:sp>
        <p:nvSpPr>
          <p:cNvPr id="2" name="Plassholder for bunntekst 1"/>
          <p:cNvSpPr>
            <a:spLocks noGrp="1"/>
          </p:cNvSpPr>
          <p:nvPr>
            <p:ph type="ftr" sz="quarter" idx="12"/>
          </p:nvPr>
        </p:nvSpPr>
        <p:spPr/>
        <p:txBody>
          <a:bodyPr/>
          <a:lstStyle/>
          <a:p>
            <a:r>
              <a:rPr lang="nb-NO">
                <a:solidFill>
                  <a:srgbClr val="FFFFFF"/>
                </a:solidFill>
              </a:rPr>
              <a:t>www.sepu.no</a:t>
            </a:r>
          </a:p>
        </p:txBody>
      </p:sp>
    </p:spTree>
    <p:extLst>
      <p:ext uri="{BB962C8B-B14F-4D97-AF65-F5344CB8AC3E}">
        <p14:creationId xmlns:p14="http://schemas.microsoft.com/office/powerpoint/2010/main" val="118680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7"/>
          <p:cNvSpPr txBox="1">
            <a:spLocks noChangeArrowheads="1"/>
          </p:cNvSpPr>
          <p:nvPr/>
        </p:nvSpPr>
        <p:spPr bwMode="auto">
          <a:xfrm>
            <a:off x="1022053" y="2996952"/>
            <a:ext cx="7416800" cy="2032000"/>
          </a:xfrm>
          <a:prstGeom prst="rect">
            <a:avLst/>
          </a:prstGeom>
          <a:noFill/>
          <a:ln w="9525">
            <a:solidFill>
              <a:schemeClr val="tx1"/>
            </a:solidFill>
            <a:miter lim="800000"/>
            <a:headEnd/>
            <a:tailEnd/>
          </a:ln>
        </p:spPr>
        <p:txBody>
          <a:bodyPr>
            <a:spAutoFit/>
          </a:bodyPr>
          <a:lstStyle/>
          <a:p>
            <a:r>
              <a:rPr lang="nb-NO" i="1" dirty="0"/>
              <a:t/>
            </a:r>
            <a:br>
              <a:rPr lang="nb-NO" i="1" dirty="0"/>
            </a:br>
            <a:r>
              <a:rPr lang="nb-NO" i="1" dirty="0"/>
              <a:t>«En </a:t>
            </a:r>
            <a:r>
              <a:rPr lang="nb-NO" i="1" dirty="0" err="1"/>
              <a:t>ska</a:t>
            </a:r>
            <a:r>
              <a:rPr lang="nb-NO" i="1" dirty="0"/>
              <a:t> </a:t>
            </a:r>
            <a:r>
              <a:rPr lang="nb-NO" i="1" dirty="0" err="1"/>
              <a:t>itte</a:t>
            </a:r>
            <a:r>
              <a:rPr lang="nb-NO" i="1" dirty="0"/>
              <a:t> setta seg og vente på å få det bra, en </a:t>
            </a:r>
            <a:r>
              <a:rPr lang="nb-NO" i="1" dirty="0" err="1"/>
              <a:t>ska</a:t>
            </a:r>
            <a:r>
              <a:rPr lang="nb-NO" i="1" dirty="0"/>
              <a:t> hjelpe tel det en </a:t>
            </a:r>
            <a:r>
              <a:rPr lang="nb-NO" i="1" dirty="0" err="1"/>
              <a:t>kæin</a:t>
            </a:r>
            <a:r>
              <a:rPr lang="nb-NO" i="1" dirty="0"/>
              <a:t> for å få vara med på livet!»</a:t>
            </a:r>
            <a:endParaRPr lang="nb-NO" dirty="0"/>
          </a:p>
          <a:p>
            <a:r>
              <a:rPr lang="nb-NO" dirty="0"/>
              <a:t> </a:t>
            </a:r>
          </a:p>
          <a:p>
            <a:pPr algn="r"/>
            <a:r>
              <a:rPr lang="nb-NO" dirty="0"/>
              <a:t>Alf Prøysen, «Visa om livet» </a:t>
            </a:r>
            <a:br>
              <a:rPr lang="nb-NO" dirty="0"/>
            </a:br>
            <a:r>
              <a:rPr lang="nb-NO" dirty="0"/>
              <a:t>fra «</a:t>
            </a:r>
            <a:r>
              <a:rPr lang="nb-NO" dirty="0" err="1"/>
              <a:t>Jinter</a:t>
            </a:r>
            <a:r>
              <a:rPr lang="nb-NO" dirty="0"/>
              <a:t> </a:t>
            </a:r>
            <a:r>
              <a:rPr lang="nb-NO" dirty="0" err="1"/>
              <a:t>je</a:t>
            </a:r>
            <a:r>
              <a:rPr lang="nb-NO" dirty="0"/>
              <a:t> har møtt»</a:t>
            </a:r>
          </a:p>
          <a:p>
            <a:pPr algn="r"/>
            <a:endParaRPr lang="nb-NO" dirty="0"/>
          </a:p>
        </p:txBody>
      </p:sp>
      <p:sp>
        <p:nvSpPr>
          <p:cNvPr id="5" name="Tittel 1"/>
          <p:cNvSpPr txBox="1">
            <a:spLocks/>
          </p:cNvSpPr>
          <p:nvPr/>
        </p:nvSpPr>
        <p:spPr>
          <a:xfrm>
            <a:off x="684213" y="1268413"/>
            <a:ext cx="7772400" cy="13685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nb-NO" sz="7200" i="1" dirty="0"/>
              <a:t>Kultur for læring</a:t>
            </a:r>
          </a:p>
          <a:p>
            <a:endParaRPr lang="nb-NO" sz="2600" i="1" dirty="0"/>
          </a:p>
        </p:txBody>
      </p:sp>
      <p:pic>
        <p:nvPicPr>
          <p:cNvPr id="6" name="Bilde 6" descr="Alf Prøysen, Byline, Foto Johan Brun - Hedmarksmuseets fotoarkiv.jpg"/>
          <p:cNvPicPr>
            <a:picLocks noChangeAspect="1"/>
          </p:cNvPicPr>
          <p:nvPr/>
        </p:nvPicPr>
        <p:blipFill>
          <a:blip r:embed="rId3" cstate="print"/>
          <a:srcRect/>
          <a:stretch>
            <a:fillRect/>
          </a:stretch>
        </p:blipFill>
        <p:spPr bwMode="auto">
          <a:xfrm>
            <a:off x="1476374" y="4001304"/>
            <a:ext cx="1511449" cy="2143908"/>
          </a:xfrm>
          <a:prstGeom prst="rect">
            <a:avLst/>
          </a:prstGeom>
          <a:noFill/>
          <a:ln w="9525">
            <a:solidFill>
              <a:schemeClr val="tx1"/>
            </a:solidFill>
            <a:miter lim="800000"/>
            <a:headEnd/>
            <a:tailEnd/>
          </a:ln>
        </p:spPr>
      </p:pic>
      <p:sp>
        <p:nvSpPr>
          <p:cNvPr id="7" name="TekstSylinder 7"/>
          <p:cNvSpPr txBox="1">
            <a:spLocks noChangeArrowheads="1"/>
          </p:cNvSpPr>
          <p:nvPr/>
        </p:nvSpPr>
        <p:spPr bwMode="auto">
          <a:xfrm>
            <a:off x="827087" y="6243637"/>
            <a:ext cx="3457575" cy="276225"/>
          </a:xfrm>
          <a:prstGeom prst="rect">
            <a:avLst/>
          </a:prstGeom>
          <a:noFill/>
          <a:ln w="9525">
            <a:noFill/>
            <a:miter lim="800000"/>
            <a:headEnd/>
            <a:tailEnd/>
          </a:ln>
        </p:spPr>
        <p:txBody>
          <a:bodyPr>
            <a:spAutoFit/>
          </a:bodyPr>
          <a:lstStyle/>
          <a:p>
            <a:r>
              <a:rPr lang="nn-NO" sz="1200" dirty="0"/>
              <a:t>Foto Johan Brun - Hedmarksmuseets fotoarkiv</a:t>
            </a:r>
            <a:endParaRPr lang="nb-NO" sz="1200" dirty="0"/>
          </a:p>
        </p:txBody>
      </p:sp>
    </p:spTree>
    <p:extLst>
      <p:ext uri="{BB962C8B-B14F-4D97-AF65-F5344CB8AC3E}">
        <p14:creationId xmlns:p14="http://schemas.microsoft.com/office/powerpoint/2010/main" val="291106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nb-NO" sz="3600" dirty="0">
                <a:latin typeface="Calibri" panose="020F0502020204030204" pitchFamily="34" charset="0"/>
                <a:cs typeface="Tahoma" charset="0"/>
              </a:rPr>
              <a:t>Resultatportal</a:t>
            </a:r>
          </a:p>
        </p:txBody>
      </p:sp>
      <p:sp>
        <p:nvSpPr>
          <p:cNvPr id="19459" name="Rectangle 3"/>
          <p:cNvSpPr>
            <a:spLocks noGrp="1" noChangeArrowheads="1"/>
          </p:cNvSpPr>
          <p:nvPr>
            <p:ph type="body" idx="1"/>
          </p:nvPr>
        </p:nvSpPr>
        <p:spPr>
          <a:xfrm>
            <a:off x="358775" y="1052737"/>
            <a:ext cx="8229600" cy="4975002"/>
          </a:xfrm>
        </p:spPr>
        <p:txBody>
          <a:bodyPr/>
          <a:lstStyle/>
          <a:p>
            <a:pPr marL="457200" indent="-457200"/>
            <a:r>
              <a:rPr lang="nb-NO" sz="2400" dirty="0">
                <a:solidFill>
                  <a:schemeClr val="tx1"/>
                </a:solidFill>
                <a:latin typeface="Calibri" panose="020F0502020204030204" pitchFamily="34" charset="0"/>
                <a:cs typeface="Tahoma" charset="0"/>
              </a:rPr>
              <a:t>I resultatportalen (som åpner rett over jul) kan </a:t>
            </a:r>
            <a:r>
              <a:rPr lang="nb-NO" sz="2400" dirty="0" smtClean="0">
                <a:solidFill>
                  <a:schemeClr val="tx1"/>
                </a:solidFill>
                <a:latin typeface="Calibri" panose="020F0502020204030204" pitchFamily="34" charset="0"/>
                <a:cs typeface="Tahoma" charset="0"/>
              </a:rPr>
              <a:t>barnehagen </a:t>
            </a:r>
            <a:r>
              <a:rPr lang="nb-NO" sz="2400" dirty="0">
                <a:solidFill>
                  <a:schemeClr val="tx1"/>
                </a:solidFill>
                <a:latin typeface="Calibri" panose="020F0502020204030204" pitchFamily="34" charset="0"/>
                <a:cs typeface="Tahoma" charset="0"/>
              </a:rPr>
              <a:t>ta ut resultater </a:t>
            </a:r>
            <a:r>
              <a:rPr lang="nb-NO" sz="2400" dirty="0" smtClean="0">
                <a:solidFill>
                  <a:schemeClr val="tx1"/>
                </a:solidFill>
                <a:latin typeface="Calibri" panose="020F0502020204030204" pitchFamily="34" charset="0"/>
                <a:cs typeface="Tahoma" charset="0"/>
              </a:rPr>
              <a:t>fra </a:t>
            </a:r>
            <a:r>
              <a:rPr lang="nb-NO" sz="2400" dirty="0">
                <a:solidFill>
                  <a:schemeClr val="tx1"/>
                </a:solidFill>
                <a:latin typeface="Calibri" panose="020F0502020204030204" pitchFamily="34" charset="0"/>
                <a:cs typeface="Tahoma" charset="0"/>
              </a:rPr>
              <a:t>kartleggingsundersøkelsen til </a:t>
            </a:r>
            <a:r>
              <a:rPr lang="nb-NO" sz="2400" dirty="0" smtClean="0">
                <a:solidFill>
                  <a:schemeClr val="tx1"/>
                </a:solidFill>
                <a:latin typeface="Calibri" panose="020F0502020204030204" pitchFamily="34" charset="0"/>
                <a:cs typeface="Tahoma" charset="0"/>
              </a:rPr>
              <a:t>barna, pedagogisk leder, </a:t>
            </a:r>
            <a:r>
              <a:rPr lang="nb-NO" sz="2400" dirty="0">
                <a:solidFill>
                  <a:schemeClr val="tx1"/>
                </a:solidFill>
                <a:latin typeface="Calibri" panose="020F0502020204030204" pitchFamily="34" charset="0"/>
                <a:cs typeface="Tahoma" charset="0"/>
              </a:rPr>
              <a:t>ansatte, </a:t>
            </a:r>
            <a:r>
              <a:rPr lang="nb-NO" sz="2400" dirty="0" smtClean="0">
                <a:solidFill>
                  <a:schemeClr val="tx1"/>
                </a:solidFill>
                <a:latin typeface="Calibri" panose="020F0502020204030204" pitchFamily="34" charset="0"/>
                <a:cs typeface="Tahoma" charset="0"/>
              </a:rPr>
              <a:t>ledelse </a:t>
            </a:r>
            <a:r>
              <a:rPr lang="nb-NO" sz="2400" dirty="0">
                <a:solidFill>
                  <a:schemeClr val="tx1"/>
                </a:solidFill>
                <a:latin typeface="Calibri" panose="020F0502020204030204" pitchFamily="34" charset="0"/>
                <a:cs typeface="Tahoma" charset="0"/>
              </a:rPr>
              <a:t>og foreldre</a:t>
            </a:r>
            <a:r>
              <a:rPr lang="nb-NO" sz="2400" dirty="0" smtClean="0">
                <a:solidFill>
                  <a:schemeClr val="tx1"/>
                </a:solidFill>
                <a:latin typeface="Calibri" panose="020F0502020204030204" pitchFamily="34" charset="0"/>
                <a:cs typeface="Tahoma" charset="0"/>
              </a:rPr>
              <a:t>.</a:t>
            </a:r>
          </a:p>
          <a:p>
            <a:pPr marL="457200" indent="-457200"/>
            <a:r>
              <a:rPr lang="nb-NO" sz="2400" dirty="0" smtClean="0">
                <a:solidFill>
                  <a:schemeClr val="tx1"/>
                </a:solidFill>
                <a:latin typeface="Calibri" panose="020F0502020204030204" pitchFamily="34" charset="0"/>
                <a:cs typeface="Tahoma" charset="0"/>
              </a:rPr>
              <a:t>Undersøkelsene sikrer anonymitet ved at det ikke vil være </a:t>
            </a:r>
            <a:r>
              <a:rPr lang="nb-NO" sz="2400" dirty="0">
                <a:solidFill>
                  <a:schemeClr val="tx1"/>
                </a:solidFill>
                <a:latin typeface="Calibri" panose="020F0502020204030204" pitchFamily="34" charset="0"/>
                <a:cs typeface="Tahoma" charset="0"/>
              </a:rPr>
              <a:t>mulig å hente ut resultater for grupper på mindre enn 7 </a:t>
            </a:r>
            <a:r>
              <a:rPr lang="nb-NO" sz="2400" dirty="0" smtClean="0">
                <a:solidFill>
                  <a:schemeClr val="tx1"/>
                </a:solidFill>
                <a:latin typeface="Calibri" panose="020F0502020204030204" pitchFamily="34" charset="0"/>
                <a:cs typeface="Tahoma" charset="0"/>
              </a:rPr>
              <a:t>informanter i alle undersøkelsene. </a:t>
            </a:r>
          </a:p>
          <a:p>
            <a:pPr marL="457200" indent="-457200"/>
            <a:r>
              <a:rPr lang="nb-NO" sz="2400" dirty="0" smtClean="0">
                <a:solidFill>
                  <a:schemeClr val="tx1"/>
                </a:solidFill>
                <a:latin typeface="Calibri" panose="020F0502020204030204" pitchFamily="34" charset="0"/>
                <a:cs typeface="Tahoma" charset="0"/>
              </a:rPr>
              <a:t>Barnehagen vil her se på de ulike resultatene og reflektere over hva som er veldig bra og hva man bør videreutvikle. </a:t>
            </a:r>
            <a:endParaRPr lang="nb-NO" sz="2400" dirty="0">
              <a:solidFill>
                <a:schemeClr val="tx1"/>
              </a:solidFill>
              <a:latin typeface="Calibri" panose="020F0502020204030204" pitchFamily="34" charset="0"/>
              <a:cs typeface="Tahoma" charset="0"/>
            </a:endParaRPr>
          </a:p>
          <a:p>
            <a:pPr marL="457200" indent="-457200"/>
            <a:r>
              <a:rPr lang="nb-NO" sz="2400" dirty="0" smtClean="0">
                <a:solidFill>
                  <a:schemeClr val="tx1"/>
                </a:solidFill>
                <a:latin typeface="Calibri" panose="020F0502020204030204" pitchFamily="34" charset="0"/>
                <a:cs typeface="Tahoma" charset="0"/>
              </a:rPr>
              <a:t>Resultatene skal alltid være et utgangspunkt for å forbedre eller videreutvikle barnehagens praksis.</a:t>
            </a:r>
          </a:p>
          <a:p>
            <a:pPr marL="457200" indent="-457200"/>
            <a:r>
              <a:rPr lang="nb-NO" sz="2400" dirty="0">
                <a:solidFill>
                  <a:schemeClr val="tx1"/>
                </a:solidFill>
                <a:latin typeface="Calibri" panose="020F0502020204030204" pitchFamily="34" charset="0"/>
                <a:cs typeface="Tahoma" charset="0"/>
              </a:rPr>
              <a:t>Her kan man se barnehagens resultater og vurdere de opp mot gjennomsnittet av alle barnehager i kommunen, regionen og fylket.</a:t>
            </a:r>
          </a:p>
          <a:p>
            <a:pPr marL="457200" indent="-457200"/>
            <a:r>
              <a:rPr lang="nb-NO" sz="2400" dirty="0" smtClean="0">
                <a:solidFill>
                  <a:schemeClr val="tx1"/>
                </a:solidFill>
                <a:latin typeface="Calibri" panose="020F0502020204030204" pitchFamily="34" charset="0"/>
                <a:cs typeface="Tahoma" charset="0"/>
              </a:rPr>
              <a:t>  </a:t>
            </a:r>
            <a:endParaRPr lang="nb-NO" sz="2400" dirty="0">
              <a:solidFill>
                <a:schemeClr val="tx1"/>
              </a:solidFill>
              <a:latin typeface="Calibri" panose="020F0502020204030204" pitchFamily="34" charset="0"/>
              <a:cs typeface="Tahoma" charset="0"/>
            </a:endParaRPr>
          </a:p>
        </p:txBody>
      </p:sp>
      <p:sp>
        <p:nvSpPr>
          <p:cNvPr id="2" name="Plassholder for bunntekst 1"/>
          <p:cNvSpPr>
            <a:spLocks noGrp="1"/>
          </p:cNvSpPr>
          <p:nvPr>
            <p:ph type="ftr" sz="quarter" idx="12"/>
          </p:nvPr>
        </p:nvSpPr>
        <p:spPr/>
        <p:txBody>
          <a:bodyPr/>
          <a:lstStyle/>
          <a:p>
            <a:r>
              <a:rPr lang="nb-NO">
                <a:solidFill>
                  <a:srgbClr val="FFFFFF"/>
                </a:solidFill>
              </a:rPr>
              <a:t>www.sepu.no</a:t>
            </a:r>
          </a:p>
        </p:txBody>
      </p:sp>
    </p:spTree>
    <p:extLst>
      <p:ext uri="{BB962C8B-B14F-4D97-AF65-F5344CB8AC3E}">
        <p14:creationId xmlns:p14="http://schemas.microsoft.com/office/powerpoint/2010/main" val="30478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p:nvPr/>
        </p:nvPicPr>
        <p:blipFill>
          <a:blip r:embed="rId3">
            <a:extLst>
              <a:ext uri="{28A0092B-C50C-407E-A947-70E740481C1C}">
                <a14:useLocalDpi xmlns:a14="http://schemas.microsoft.com/office/drawing/2010/main" val="0"/>
              </a:ext>
            </a:extLst>
          </a:blip>
          <a:srcRect/>
          <a:stretch>
            <a:fillRect/>
          </a:stretch>
        </p:blipFill>
        <p:spPr bwMode="auto">
          <a:xfrm>
            <a:off x="366464" y="1268760"/>
            <a:ext cx="8382425" cy="4377484"/>
          </a:xfrm>
          <a:prstGeom prst="rect">
            <a:avLst/>
          </a:prstGeom>
          <a:noFill/>
        </p:spPr>
      </p:pic>
    </p:spTree>
    <p:extLst>
      <p:ext uri="{BB962C8B-B14F-4D97-AF65-F5344CB8AC3E}">
        <p14:creationId xmlns:p14="http://schemas.microsoft.com/office/powerpoint/2010/main" val="70934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bwMode="auto">
          <a:xfrm>
            <a:off x="6496620" y="620688"/>
            <a:ext cx="2160240" cy="4296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b-NO" sz="1800" i="1" dirty="0">
                <a:latin typeface="Arial" pitchFamily="34" charset="0"/>
                <a:cs typeface="Arial" pitchFamily="34" charset="0"/>
              </a:rPr>
              <a:t>Kultur for læring </a:t>
            </a:r>
          </a:p>
        </p:txBody>
      </p:sp>
      <p:graphicFrame>
        <p:nvGraphicFramePr>
          <p:cNvPr id="3" name="Diagram 2"/>
          <p:cNvGraphicFramePr/>
          <p:nvPr>
            <p:extLst>
              <p:ext uri="{D42A27DB-BD31-4B8C-83A1-F6EECF244321}">
                <p14:modId xmlns:p14="http://schemas.microsoft.com/office/powerpoint/2010/main" val="895526290"/>
              </p:ext>
            </p:extLst>
          </p:nvPr>
        </p:nvGraphicFramePr>
        <p:xfrm>
          <a:off x="1691680" y="1963652"/>
          <a:ext cx="6096000" cy="4129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Sylinder 3"/>
          <p:cNvSpPr txBox="1"/>
          <p:nvPr/>
        </p:nvSpPr>
        <p:spPr>
          <a:xfrm>
            <a:off x="3568351" y="3825334"/>
            <a:ext cx="2375619" cy="523220"/>
          </a:xfrm>
          <a:prstGeom prst="rect">
            <a:avLst/>
          </a:prstGeom>
          <a:noFill/>
        </p:spPr>
        <p:txBody>
          <a:bodyPr wrap="square" rtlCol="0">
            <a:spAutoFit/>
          </a:bodyPr>
          <a:lstStyle/>
          <a:p>
            <a:pPr algn="ctr"/>
            <a:r>
              <a:rPr lang="nb-NO" sz="2800" dirty="0">
                <a:solidFill>
                  <a:schemeClr val="bg1"/>
                </a:solidFill>
              </a:rPr>
              <a:t>Nærmiljø</a:t>
            </a:r>
          </a:p>
        </p:txBody>
      </p:sp>
      <p:sp>
        <p:nvSpPr>
          <p:cNvPr id="11" name="TekstSylinder 10"/>
          <p:cNvSpPr txBox="1"/>
          <p:nvPr/>
        </p:nvSpPr>
        <p:spPr>
          <a:xfrm>
            <a:off x="3517782" y="2996952"/>
            <a:ext cx="2612489" cy="523220"/>
          </a:xfrm>
          <a:prstGeom prst="rect">
            <a:avLst/>
          </a:prstGeom>
          <a:noFill/>
        </p:spPr>
        <p:txBody>
          <a:bodyPr wrap="square" rtlCol="0">
            <a:spAutoFit/>
          </a:bodyPr>
          <a:lstStyle/>
          <a:p>
            <a:pPr algn="ctr"/>
            <a:r>
              <a:rPr lang="nb-NO" sz="2800" dirty="0">
                <a:solidFill>
                  <a:schemeClr val="bg1"/>
                </a:solidFill>
              </a:rPr>
              <a:t>Regionnivå</a:t>
            </a:r>
          </a:p>
        </p:txBody>
      </p:sp>
      <p:sp>
        <p:nvSpPr>
          <p:cNvPr id="12" name="TekstSylinder 11"/>
          <p:cNvSpPr txBox="1"/>
          <p:nvPr/>
        </p:nvSpPr>
        <p:spPr>
          <a:xfrm>
            <a:off x="3229751" y="2291975"/>
            <a:ext cx="3188553" cy="523220"/>
          </a:xfrm>
          <a:prstGeom prst="rect">
            <a:avLst/>
          </a:prstGeom>
          <a:noFill/>
        </p:spPr>
        <p:txBody>
          <a:bodyPr wrap="square" rtlCol="0">
            <a:spAutoFit/>
          </a:bodyPr>
          <a:lstStyle/>
          <a:p>
            <a:pPr algn="ctr"/>
            <a:r>
              <a:rPr lang="nb-NO" sz="2800" dirty="0">
                <a:solidFill>
                  <a:schemeClr val="bg1"/>
                </a:solidFill>
              </a:rPr>
              <a:t>Samfunnsnivå</a:t>
            </a:r>
          </a:p>
        </p:txBody>
      </p:sp>
      <p:pic>
        <p:nvPicPr>
          <p:cNvPr id="1026" name="Picture 2" descr="http://beintoft.framtiden.no/extension/vztdesign/design/vztdesign/images/skolebarn.png">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069" r="51756" b="8295"/>
          <a:stretch/>
        </p:blipFill>
        <p:spPr bwMode="auto">
          <a:xfrm>
            <a:off x="2987823" y="4435561"/>
            <a:ext cx="1302599" cy="1506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eintoft.framtiden.no/extension/vztdesign/design/vztdesign/images/skolebarn.png">
            <a:hlinkClick r:id="rId10"/>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7899" b="4061"/>
          <a:stretch/>
        </p:blipFill>
        <p:spPr bwMode="auto">
          <a:xfrm>
            <a:off x="5240273" y="4509117"/>
            <a:ext cx="1080120" cy="1359272"/>
          </a:xfrm>
          <a:prstGeom prst="rect">
            <a:avLst/>
          </a:prstGeom>
          <a:noFill/>
          <a:extLst>
            <a:ext uri="{909E8E84-426E-40DD-AFC4-6F175D3DCCD1}">
              <a14:hiddenFill xmlns:a14="http://schemas.microsoft.com/office/drawing/2010/main">
                <a:solidFill>
                  <a:srgbClr val="FFFFFF"/>
                </a:solidFill>
              </a14:hiddenFill>
            </a:ext>
          </a:extLst>
        </p:spPr>
      </p:pic>
      <p:sp>
        <p:nvSpPr>
          <p:cNvPr id="2" name="Bildeforklaring formet som et rektangel 1"/>
          <p:cNvSpPr/>
          <p:nvPr/>
        </p:nvSpPr>
        <p:spPr>
          <a:xfrm>
            <a:off x="697692" y="2060848"/>
            <a:ext cx="1800200" cy="1197714"/>
          </a:xfrm>
          <a:prstGeom prst="wedgeRectCallout">
            <a:avLst>
              <a:gd name="adj1" fmla="val 59647"/>
              <a:gd name="adj2" fmla="val 793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i="1" dirty="0" smtClean="0"/>
              <a:t>…</a:t>
            </a:r>
            <a:r>
              <a:rPr lang="nb-NO" dirty="0"/>
              <a:t>anerkjenne og ivareta barndommens </a:t>
            </a:r>
            <a:r>
              <a:rPr lang="nb-NO" dirty="0" smtClean="0"/>
              <a:t>egenverdi</a:t>
            </a:r>
            <a:endParaRPr lang="nb-NO" dirty="0"/>
          </a:p>
        </p:txBody>
      </p:sp>
      <p:sp>
        <p:nvSpPr>
          <p:cNvPr id="13" name="Bildeforklaring formet som et rektangel 12"/>
          <p:cNvSpPr/>
          <p:nvPr/>
        </p:nvSpPr>
        <p:spPr>
          <a:xfrm>
            <a:off x="684213" y="4509117"/>
            <a:ext cx="1800200" cy="1197714"/>
          </a:xfrm>
          <a:prstGeom prst="wedgeRectCallout">
            <a:avLst>
              <a:gd name="adj1" fmla="val 60966"/>
              <a:gd name="adj2" fmla="val -892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i="1" dirty="0" smtClean="0"/>
              <a:t>…</a:t>
            </a:r>
            <a:r>
              <a:rPr lang="nb-NO" dirty="0"/>
              <a:t>Lek, omsorg, læring og danning skal ses i </a:t>
            </a:r>
            <a:r>
              <a:rPr lang="nb-NO" dirty="0" smtClean="0"/>
              <a:t>sammenheng</a:t>
            </a:r>
            <a:endParaRPr lang="nb-NO" dirty="0"/>
          </a:p>
        </p:txBody>
      </p:sp>
      <p:sp>
        <p:nvSpPr>
          <p:cNvPr id="14" name="Bildeforklaring formet som et rektangel 13"/>
          <p:cNvSpPr/>
          <p:nvPr/>
        </p:nvSpPr>
        <p:spPr>
          <a:xfrm>
            <a:off x="7020272" y="2060848"/>
            <a:ext cx="1800200" cy="1197714"/>
          </a:xfrm>
          <a:prstGeom prst="wedgeRectCallout">
            <a:avLst>
              <a:gd name="adj1" fmla="val -63711"/>
              <a:gd name="adj2" fmla="val 853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i="1" dirty="0" smtClean="0"/>
              <a:t>…</a:t>
            </a:r>
            <a:r>
              <a:rPr lang="nb-NO" dirty="0"/>
              <a:t>utvikler et positivt forhold til seg selv og tro på egne </a:t>
            </a:r>
            <a:r>
              <a:rPr lang="nb-NO" dirty="0" smtClean="0"/>
              <a:t>evner</a:t>
            </a:r>
            <a:endParaRPr lang="nb-NO" dirty="0"/>
          </a:p>
        </p:txBody>
      </p:sp>
      <p:sp>
        <p:nvSpPr>
          <p:cNvPr id="15" name="Bildeforklaring formet som et rektangel 14"/>
          <p:cNvSpPr/>
          <p:nvPr/>
        </p:nvSpPr>
        <p:spPr>
          <a:xfrm>
            <a:off x="7020272" y="4589895"/>
            <a:ext cx="1800200" cy="1197714"/>
          </a:xfrm>
          <a:prstGeom prst="wedgeRectCallout">
            <a:avLst>
              <a:gd name="adj1" fmla="val -64371"/>
              <a:gd name="adj2" fmla="val -872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i="1" dirty="0" smtClean="0"/>
              <a:t>…</a:t>
            </a:r>
            <a:r>
              <a:rPr lang="nb-NO" dirty="0"/>
              <a:t>får ta del i og medvirke i </a:t>
            </a:r>
            <a:r>
              <a:rPr lang="nb-NO" dirty="0" smtClean="0"/>
              <a:t>fellesskapet</a:t>
            </a:r>
            <a:endParaRPr lang="nb-NO" dirty="0"/>
          </a:p>
        </p:txBody>
      </p:sp>
    </p:spTree>
    <p:extLst>
      <p:ext uri="{BB962C8B-B14F-4D97-AF65-F5344CB8AC3E}">
        <p14:creationId xmlns:p14="http://schemas.microsoft.com/office/powerpoint/2010/main" val="396005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1268760"/>
            <a:ext cx="8229600" cy="900000"/>
          </a:xfrm>
        </p:spPr>
        <p:txBody>
          <a:bodyPr>
            <a:normAutofit/>
          </a:bodyPr>
          <a:lstStyle/>
          <a:p>
            <a:r>
              <a:rPr lang="nb-NO" dirty="0"/>
              <a:t>Hva er </a:t>
            </a:r>
            <a:r>
              <a:rPr lang="nb-NO" i="1" dirty="0"/>
              <a:t>kultur for læring?</a:t>
            </a:r>
          </a:p>
        </p:txBody>
      </p:sp>
      <p:sp>
        <p:nvSpPr>
          <p:cNvPr id="3" name="Tittel 1"/>
          <p:cNvSpPr txBox="1">
            <a:spLocks/>
          </p:cNvSpPr>
          <p:nvPr/>
        </p:nvSpPr>
        <p:spPr bwMode="auto">
          <a:xfrm>
            <a:off x="6496620" y="620688"/>
            <a:ext cx="2160240" cy="4296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b-NO" sz="1800" i="1" dirty="0">
                <a:latin typeface="Arial" pitchFamily="34" charset="0"/>
                <a:cs typeface="Arial" pitchFamily="34" charset="0"/>
              </a:rPr>
              <a:t>Kultur for læring </a:t>
            </a:r>
          </a:p>
        </p:txBody>
      </p:sp>
      <p:sp>
        <p:nvSpPr>
          <p:cNvPr id="4" name="Tittel 1"/>
          <p:cNvSpPr txBox="1">
            <a:spLocks/>
          </p:cNvSpPr>
          <p:nvPr/>
        </p:nvSpPr>
        <p:spPr>
          <a:xfrm>
            <a:off x="539552" y="1988840"/>
            <a:ext cx="8229600" cy="900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pPr algn="l"/>
            <a:r>
              <a:rPr lang="nb-NO" sz="2400" u="sng" dirty="0"/>
              <a:t>Mål</a:t>
            </a:r>
            <a:r>
              <a:rPr lang="nb-NO" sz="2400" dirty="0"/>
              <a:t>: Alle barn og unge i Hedmark vokser opp i en </a:t>
            </a:r>
            <a:r>
              <a:rPr lang="nb-NO" sz="2400" i="1" dirty="0"/>
              <a:t>kultur for læring</a:t>
            </a:r>
          </a:p>
        </p:txBody>
      </p:sp>
      <p:sp>
        <p:nvSpPr>
          <p:cNvPr id="5" name="Tittel 1"/>
          <p:cNvSpPr txBox="1">
            <a:spLocks/>
          </p:cNvSpPr>
          <p:nvPr/>
        </p:nvSpPr>
        <p:spPr>
          <a:xfrm>
            <a:off x="539552" y="3212976"/>
            <a:ext cx="8424936" cy="3168352"/>
          </a:xfrm>
          <a:prstGeom prst="rect">
            <a:avLst/>
          </a:prstGeom>
        </p:spPr>
        <p:txBody>
          <a:bodyPr vert="horz" lIns="91440" tIns="45720" rIns="91440" bIns="45720" rtlCol="0" anchor="t">
            <a:no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pPr algn="l"/>
            <a:r>
              <a:rPr lang="nb-NO" sz="2400" u="sng" dirty="0"/>
              <a:t>Arbeidsform</a:t>
            </a:r>
            <a:r>
              <a:rPr lang="nb-NO" sz="2400" dirty="0"/>
              <a:t>: Alle aktuelle parter i Hedmark samarbeider på en slik måte at ny utvikling av den enkelte skjer kontinuerlig. </a:t>
            </a:r>
          </a:p>
          <a:p>
            <a:pPr algn="l"/>
            <a:endParaRPr lang="nb-NO" sz="2400" i="1" dirty="0"/>
          </a:p>
          <a:p>
            <a:pPr algn="l"/>
            <a:endParaRPr lang="nb-NO" sz="2400" i="1" dirty="0"/>
          </a:p>
          <a:p>
            <a:pPr algn="l"/>
            <a:r>
              <a:rPr lang="nb-NO" sz="2400" u="sng" dirty="0"/>
              <a:t>FoU-prosjekt</a:t>
            </a:r>
            <a:r>
              <a:rPr lang="nb-NO" sz="2400" dirty="0"/>
              <a:t>:</a:t>
            </a:r>
            <a:br>
              <a:rPr lang="nb-NO" sz="2400" dirty="0"/>
            </a:br>
            <a:r>
              <a:rPr lang="nb-NO" sz="2400" dirty="0"/>
              <a:t>- samarbeid med Høyskolen i Hedmark v/</a:t>
            </a:r>
            <a:r>
              <a:rPr lang="nb-NO" sz="2400" dirty="0" err="1"/>
              <a:t>SePu</a:t>
            </a:r>
            <a:r>
              <a:rPr lang="nb-NO" sz="2400" dirty="0"/>
              <a:t/>
            </a:r>
            <a:br>
              <a:rPr lang="nb-NO" sz="2400" dirty="0"/>
            </a:br>
            <a:r>
              <a:rPr lang="nb-NO" sz="2400" dirty="0"/>
              <a:t>- alle kommuner i Hedmark deltar</a:t>
            </a:r>
            <a:br>
              <a:rPr lang="nb-NO" sz="2400" dirty="0"/>
            </a:br>
            <a:r>
              <a:rPr lang="nb-NO" sz="2400" dirty="0"/>
              <a:t>- </a:t>
            </a:r>
            <a:r>
              <a:rPr lang="nb-NO" sz="2400" dirty="0" smtClean="0"/>
              <a:t>oppstart : skoler 2016, barnehager </a:t>
            </a:r>
            <a:r>
              <a:rPr lang="nb-NO" sz="2400" dirty="0"/>
              <a:t>denne høsten</a:t>
            </a:r>
            <a:endParaRPr lang="nb-NO" sz="2400" u="sng" dirty="0"/>
          </a:p>
        </p:txBody>
      </p:sp>
      <p:sp>
        <p:nvSpPr>
          <p:cNvPr id="6" name="Pil høyre 5"/>
          <p:cNvSpPr/>
          <p:nvPr/>
        </p:nvSpPr>
        <p:spPr>
          <a:xfrm>
            <a:off x="107504" y="2132856"/>
            <a:ext cx="432048" cy="198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il høyre 6"/>
          <p:cNvSpPr/>
          <p:nvPr/>
        </p:nvSpPr>
        <p:spPr>
          <a:xfrm>
            <a:off x="123181" y="3356992"/>
            <a:ext cx="432048" cy="198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Pil høyre 7"/>
          <p:cNvSpPr/>
          <p:nvPr/>
        </p:nvSpPr>
        <p:spPr>
          <a:xfrm>
            <a:off x="123181" y="4869160"/>
            <a:ext cx="432048" cy="198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8696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pPr algn="ctr"/>
            <a:r>
              <a:rPr lang="nb-NO" sz="2800" dirty="0"/>
              <a:t>Kultur for læring i Hedmark</a:t>
            </a:r>
          </a:p>
        </p:txBody>
      </p:sp>
      <p:pic>
        <p:nvPicPr>
          <p:cNvPr id="5" name="Plassholder for innhold 4"/>
          <p:cNvPicPr>
            <a:picLocks noGrp="1" noChangeAspect="1"/>
          </p:cNvPicPr>
          <p:nvPr>
            <p:ph sz="half" idx="1"/>
          </p:nvPr>
        </p:nvPicPr>
        <p:blipFill>
          <a:blip r:embed="rId3"/>
          <a:srcRect l="-27422" r="-27422"/>
          <a:stretch>
            <a:fillRect/>
          </a:stretch>
        </p:blipFill>
        <p:spPr/>
      </p:pic>
      <p:sp>
        <p:nvSpPr>
          <p:cNvPr id="7" name="Plassholder for innhold 6"/>
          <p:cNvSpPr>
            <a:spLocks noGrp="1"/>
          </p:cNvSpPr>
          <p:nvPr>
            <p:ph sz="half" idx="2"/>
          </p:nvPr>
        </p:nvSpPr>
        <p:spPr>
          <a:xfrm>
            <a:off x="4572000" y="1844824"/>
            <a:ext cx="4258423" cy="4678363"/>
          </a:xfrm>
        </p:spPr>
        <p:txBody>
          <a:bodyPr/>
          <a:lstStyle/>
          <a:p>
            <a:pPr marL="0" indent="0">
              <a:buNone/>
            </a:pPr>
            <a:r>
              <a:rPr lang="nb-NO" dirty="0"/>
              <a:t>Kultur for læring – en felles satsing for god læring i Hedmark</a:t>
            </a:r>
          </a:p>
          <a:p>
            <a:r>
              <a:rPr lang="nb-NO" sz="2400" dirty="0"/>
              <a:t>Alle kommunene</a:t>
            </a:r>
          </a:p>
          <a:p>
            <a:r>
              <a:rPr lang="nb-NO" sz="2400" dirty="0"/>
              <a:t>Fylkesmannen</a:t>
            </a:r>
          </a:p>
          <a:p>
            <a:r>
              <a:rPr lang="nb-NO" sz="2400" dirty="0"/>
              <a:t>Fagforeningene</a:t>
            </a:r>
          </a:p>
          <a:p>
            <a:r>
              <a:rPr lang="nb-NO" sz="2400" dirty="0"/>
              <a:t>NHO &amp; KS</a:t>
            </a:r>
          </a:p>
          <a:p>
            <a:r>
              <a:rPr lang="nb-NO" sz="2400" dirty="0"/>
              <a:t>Foreldreutvalget </a:t>
            </a:r>
          </a:p>
          <a:p>
            <a:r>
              <a:rPr lang="nb-NO" sz="2400" dirty="0"/>
              <a:t>Høgskolen i Hedmark</a:t>
            </a:r>
          </a:p>
        </p:txBody>
      </p:sp>
      <p:sp>
        <p:nvSpPr>
          <p:cNvPr id="4" name="Plassholder for bunntekst 3"/>
          <p:cNvSpPr>
            <a:spLocks noGrp="1"/>
          </p:cNvSpPr>
          <p:nvPr>
            <p:ph type="ftr" sz="quarter" idx="12"/>
          </p:nvPr>
        </p:nvSpPr>
        <p:spPr/>
        <p:txBody>
          <a:bodyPr/>
          <a:lstStyle/>
          <a:p>
            <a:r>
              <a:rPr lang="nb-NO"/>
              <a:t>www.sepu.no</a:t>
            </a:r>
          </a:p>
        </p:txBody>
      </p:sp>
    </p:spTree>
    <p:extLst>
      <p:ext uri="{BB962C8B-B14F-4D97-AF65-F5344CB8AC3E}">
        <p14:creationId xmlns:p14="http://schemas.microsoft.com/office/powerpoint/2010/main" val="266694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t>Kultur for læring – overordnede målsettinger:</a:t>
            </a:r>
          </a:p>
        </p:txBody>
      </p:sp>
      <p:sp>
        <p:nvSpPr>
          <p:cNvPr id="3" name="Plassholder for innhold 2"/>
          <p:cNvSpPr>
            <a:spLocks noGrp="1"/>
          </p:cNvSpPr>
          <p:nvPr>
            <p:ph idx="1"/>
          </p:nvPr>
        </p:nvSpPr>
        <p:spPr/>
        <p:txBody>
          <a:bodyPr>
            <a:normAutofit lnSpcReduction="10000"/>
          </a:bodyPr>
          <a:lstStyle/>
          <a:p>
            <a:pPr lvl="0"/>
            <a:r>
              <a:rPr lang="nb-NO" sz="2400" dirty="0"/>
              <a:t>De faglige resultater i grunnskolen i Hedmark skal heves og elevene skal forberedes på framtidens samfunns- og arbeidsliv.</a:t>
            </a:r>
          </a:p>
          <a:p>
            <a:pPr lvl="0"/>
            <a:r>
              <a:rPr lang="nb-NO" dirty="0" smtClean="0"/>
              <a:t>Barnehagemyndighet, styrere og barnehageansattes </a:t>
            </a:r>
            <a:r>
              <a:rPr lang="nb-NO" sz="2400" dirty="0" smtClean="0"/>
              <a:t>kompetanse </a:t>
            </a:r>
            <a:r>
              <a:rPr lang="nb-NO" sz="2400" dirty="0"/>
              <a:t>skal økes gjennom kollektiv kompetanseutvikling </a:t>
            </a:r>
          </a:p>
          <a:p>
            <a:pPr lvl="0"/>
            <a:r>
              <a:rPr lang="nb-NO" sz="2400" dirty="0"/>
              <a:t>Ulike kartleggingsresultater og andre data skal brukes aktivt for å forbedre den pedagogiske praksis.</a:t>
            </a:r>
          </a:p>
          <a:p>
            <a:pPr lvl="0"/>
            <a:r>
              <a:rPr lang="nb-NO" sz="2400" dirty="0" smtClean="0"/>
              <a:t>Barnehagemyndighet/kommunene, </a:t>
            </a:r>
            <a:r>
              <a:rPr lang="nb-NO" sz="2400" dirty="0"/>
              <a:t>høyere utdanning og interesseorganisasjoner har et nærmere og mer forpliktende samarbeid.</a:t>
            </a:r>
          </a:p>
          <a:p>
            <a:pPr lvl="0"/>
            <a:endParaRPr lang="nb-NO" dirty="0"/>
          </a:p>
          <a:p>
            <a:endParaRPr lang="nb-NO" dirty="0"/>
          </a:p>
        </p:txBody>
      </p:sp>
      <p:sp>
        <p:nvSpPr>
          <p:cNvPr id="4" name="Plassholder for bunntekst 3"/>
          <p:cNvSpPr>
            <a:spLocks noGrp="1"/>
          </p:cNvSpPr>
          <p:nvPr>
            <p:ph type="ftr" sz="quarter" idx="12"/>
          </p:nvPr>
        </p:nvSpPr>
        <p:spPr/>
        <p:txBody>
          <a:bodyPr/>
          <a:lstStyle/>
          <a:p>
            <a:pPr>
              <a:defRPr/>
            </a:pPr>
            <a:r>
              <a:rPr lang="nb-NO"/>
              <a:t>www.sepu.no</a:t>
            </a:r>
          </a:p>
        </p:txBody>
      </p:sp>
    </p:spTree>
    <p:extLst>
      <p:ext uri="{BB962C8B-B14F-4D97-AF65-F5344CB8AC3E}">
        <p14:creationId xmlns:p14="http://schemas.microsoft.com/office/powerpoint/2010/main" val="171378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t>Begrunnelse og deltagelse</a:t>
            </a:r>
          </a:p>
        </p:txBody>
      </p:sp>
      <p:sp>
        <p:nvSpPr>
          <p:cNvPr id="3" name="Plassholder for innhold 2"/>
          <p:cNvSpPr>
            <a:spLocks noGrp="1"/>
          </p:cNvSpPr>
          <p:nvPr>
            <p:ph idx="1"/>
          </p:nvPr>
        </p:nvSpPr>
        <p:spPr/>
        <p:txBody>
          <a:bodyPr>
            <a:normAutofit fontScale="92500" lnSpcReduction="20000"/>
          </a:bodyPr>
          <a:lstStyle/>
          <a:p>
            <a:r>
              <a:rPr lang="nb-NO" sz="2400" dirty="0"/>
              <a:t> </a:t>
            </a:r>
            <a:r>
              <a:rPr lang="nb-NO" sz="2400" b="1" dirty="0"/>
              <a:t>Begrunnelsen for prosjektet er knyttet til at: </a:t>
            </a:r>
            <a:endParaRPr lang="nb-NO" sz="2400" b="1" dirty="0" smtClean="0"/>
          </a:p>
          <a:p>
            <a:endParaRPr lang="nb-NO" sz="2400" b="1" dirty="0"/>
          </a:p>
          <a:p>
            <a:pPr lvl="1"/>
            <a:r>
              <a:rPr lang="nb-NO" sz="2000" dirty="0"/>
              <a:t>Elevenes resultater på nasjonale prøver i Hedmark er lave.</a:t>
            </a:r>
          </a:p>
          <a:p>
            <a:pPr lvl="1"/>
            <a:r>
              <a:rPr lang="nb-NO" sz="2000" dirty="0"/>
              <a:t>Gjennomsnittlig grunnskolepoeng for elever i Hedmark er lavt.</a:t>
            </a:r>
          </a:p>
          <a:p>
            <a:pPr lvl="1"/>
            <a:r>
              <a:rPr lang="nb-NO" sz="2000" dirty="0"/>
              <a:t>Variasjonen mellom kommuner, mellom skoler og i skoler er stor.</a:t>
            </a:r>
          </a:p>
          <a:p>
            <a:pPr lvl="1"/>
            <a:r>
              <a:rPr lang="nb-NO" sz="2000" dirty="0"/>
              <a:t>Utdanningsnivået i befolkningen i Hedmark er lavt.</a:t>
            </a:r>
            <a:endParaRPr lang="nb-NO" sz="2400" dirty="0"/>
          </a:p>
          <a:p>
            <a:r>
              <a:rPr lang="nb-NO" sz="2400" dirty="0"/>
              <a:t>Alle kommuner i Hedmark vil delta i dette forbedringsarbeidet med alle sine </a:t>
            </a:r>
            <a:r>
              <a:rPr lang="nb-NO" dirty="0" smtClean="0"/>
              <a:t>barnehager</a:t>
            </a:r>
            <a:r>
              <a:rPr lang="nb-NO" sz="2400" dirty="0" smtClean="0"/>
              <a:t>.</a:t>
            </a:r>
            <a:endParaRPr lang="nb-NO" sz="2400" dirty="0"/>
          </a:p>
          <a:p>
            <a:r>
              <a:rPr lang="nb-NO" sz="2400" dirty="0"/>
              <a:t>Dette er et kollektivt arbeid </a:t>
            </a:r>
            <a:r>
              <a:rPr lang="nb-NO" sz="2400" dirty="0" smtClean="0"/>
              <a:t>der barn, foresatte, styrere, barnehageeiere, pedagogiske ledere og alle barnehageansatte </a:t>
            </a:r>
            <a:r>
              <a:rPr lang="nb-NO" sz="2400" dirty="0"/>
              <a:t>sammen skal videreutvikle kvaliteten på </a:t>
            </a:r>
            <a:r>
              <a:rPr lang="nb-NO" sz="2400" dirty="0" smtClean="0"/>
              <a:t>alle barnehager og </a:t>
            </a:r>
            <a:r>
              <a:rPr lang="nb-NO" sz="2400" dirty="0"/>
              <a:t>grunnskoler i Hedmark.</a:t>
            </a:r>
          </a:p>
          <a:p>
            <a:pPr marL="457200" lvl="1" indent="0">
              <a:buNone/>
            </a:pPr>
            <a:r>
              <a:rPr lang="nb-NO" sz="2400" dirty="0"/>
              <a:t> </a:t>
            </a:r>
          </a:p>
        </p:txBody>
      </p:sp>
      <p:sp>
        <p:nvSpPr>
          <p:cNvPr id="4" name="Plassholder for bunntekst 3"/>
          <p:cNvSpPr>
            <a:spLocks noGrp="1"/>
          </p:cNvSpPr>
          <p:nvPr>
            <p:ph type="ftr" sz="quarter" idx="12"/>
          </p:nvPr>
        </p:nvSpPr>
        <p:spPr/>
        <p:txBody>
          <a:bodyPr/>
          <a:lstStyle/>
          <a:p>
            <a:r>
              <a:rPr lang="nb-NO"/>
              <a:t>www.sepu.no</a:t>
            </a:r>
          </a:p>
        </p:txBody>
      </p:sp>
    </p:spTree>
    <p:extLst>
      <p:ext uri="{BB962C8B-B14F-4D97-AF65-F5344CB8AC3E}">
        <p14:creationId xmlns:p14="http://schemas.microsoft.com/office/powerpoint/2010/main" val="371750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2"/>
          </p:nvPr>
        </p:nvSpPr>
        <p:spPr/>
        <p:txBody>
          <a:bodyPr/>
          <a:lstStyle/>
          <a:p>
            <a:r>
              <a:rPr lang="nb-NO"/>
              <a:t>www.sepu.no</a:t>
            </a:r>
          </a:p>
        </p:txBody>
      </p:sp>
      <p:sp>
        <p:nvSpPr>
          <p:cNvPr id="7" name="Tittel 2"/>
          <p:cNvSpPr>
            <a:spLocks noGrp="1"/>
          </p:cNvSpPr>
          <p:nvPr>
            <p:ph type="title"/>
          </p:nvPr>
        </p:nvSpPr>
        <p:spPr/>
        <p:txBody>
          <a:bodyPr>
            <a:noAutofit/>
          </a:bodyPr>
          <a:lstStyle/>
          <a:p>
            <a:r>
              <a:rPr lang="nb-NO" sz="2400" dirty="0"/>
              <a:t>Grunnskolepoeng har stor betydning for gjennomføring i videregående opplæring</a:t>
            </a: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185776"/>
            <a:ext cx="8229600" cy="390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72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sz="2800" dirty="0"/>
              <a:t>Positiv utvikling i Hedmark</a:t>
            </a:r>
          </a:p>
        </p:txBody>
      </p:sp>
      <p:sp>
        <p:nvSpPr>
          <p:cNvPr id="4" name="Plassholder for innhold 3"/>
          <p:cNvSpPr>
            <a:spLocks noGrp="1"/>
          </p:cNvSpPr>
          <p:nvPr>
            <p:ph idx="1"/>
          </p:nvPr>
        </p:nvSpPr>
        <p:spPr/>
        <p:txBody>
          <a:bodyPr/>
          <a:lstStyle/>
          <a:p>
            <a:r>
              <a:rPr lang="nb-NO" sz="2400" dirty="0"/>
              <a:t>Hedmark er blant de fremste fylkene i landet i forbedring av grunnskolepoeng de siste årene.</a:t>
            </a:r>
          </a:p>
          <a:p>
            <a:r>
              <a:rPr lang="nb-NO" sz="2400" dirty="0"/>
              <a:t>Hedmark har de siste årene hatt en oppsiktsvekkende forbedring i gjennomføring i videregående opplæring.</a:t>
            </a:r>
          </a:p>
          <a:p>
            <a:r>
              <a:rPr lang="nb-NO" sz="2400" dirty="0"/>
              <a:t>Det er etablert et tettere samarbeid mellom lærere, skoleledere og mellom kommuner.</a:t>
            </a:r>
          </a:p>
          <a:p>
            <a:r>
              <a:rPr lang="nb-NO" sz="2400" dirty="0"/>
              <a:t>Denne positive utviklingen på resultater og samarbeid </a:t>
            </a:r>
            <a:r>
              <a:rPr lang="nb-NO" dirty="0"/>
              <a:t>skal nå inkludere </a:t>
            </a:r>
            <a:r>
              <a:rPr lang="nb-NO" dirty="0" smtClean="0"/>
              <a:t>barnehager </a:t>
            </a:r>
            <a:r>
              <a:rPr lang="nb-NO" dirty="0" smtClean="0"/>
              <a:t>og </a:t>
            </a:r>
            <a:r>
              <a:rPr lang="nb-NO" sz="2400" dirty="0"/>
              <a:t>forsterkes </a:t>
            </a:r>
            <a:r>
              <a:rPr lang="nb-NO" sz="2400" dirty="0" smtClean="0"/>
              <a:t>videre.</a:t>
            </a:r>
            <a:endParaRPr lang="nb-NO" sz="2400" dirty="0"/>
          </a:p>
          <a:p>
            <a:pPr marL="0" indent="0">
              <a:buNone/>
            </a:pPr>
            <a:endParaRPr lang="nb-NO" sz="2400" dirty="0"/>
          </a:p>
          <a:p>
            <a:endParaRPr lang="nb-NO" sz="2400" dirty="0"/>
          </a:p>
        </p:txBody>
      </p:sp>
      <p:sp>
        <p:nvSpPr>
          <p:cNvPr id="2" name="Plassholder for bunntekst 1"/>
          <p:cNvSpPr>
            <a:spLocks noGrp="1"/>
          </p:cNvSpPr>
          <p:nvPr>
            <p:ph type="ftr" sz="quarter" idx="12"/>
          </p:nvPr>
        </p:nvSpPr>
        <p:spPr/>
        <p:txBody>
          <a:bodyPr/>
          <a:lstStyle/>
          <a:p>
            <a:r>
              <a:rPr lang="nb-NO"/>
              <a:t>www.sepu.no</a:t>
            </a:r>
          </a:p>
        </p:txBody>
      </p:sp>
    </p:spTree>
    <p:extLst>
      <p:ext uri="{BB962C8B-B14F-4D97-AF65-F5344CB8AC3E}">
        <p14:creationId xmlns:p14="http://schemas.microsoft.com/office/powerpoint/2010/main" val="1849799850"/>
      </p:ext>
    </p:extLst>
  </p:cSld>
  <p:clrMapOvr>
    <a:masterClrMapping/>
  </p:clrMapOvr>
</p:sld>
</file>

<file path=ppt/theme/theme1.xml><?xml version="1.0" encoding="utf-8"?>
<a:theme xmlns:a="http://schemas.openxmlformats.org/drawingml/2006/main" name="Presentasj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PU">
  <a:themeElements>
    <a:clrScheme name="Lysbilde Rød 1">
      <a:dk1>
        <a:srgbClr val="000000"/>
      </a:dk1>
      <a:lt1>
        <a:srgbClr val="FFFFFF"/>
      </a:lt1>
      <a:dk2>
        <a:srgbClr val="000000"/>
      </a:dk2>
      <a:lt2>
        <a:srgbClr val="68676C"/>
      </a:lt2>
      <a:accent1>
        <a:srgbClr val="DD4814"/>
      </a:accent1>
      <a:accent2>
        <a:srgbClr val="65C4D9"/>
      </a:accent2>
      <a:accent3>
        <a:srgbClr val="FFFFFF"/>
      </a:accent3>
      <a:accent4>
        <a:srgbClr val="000000"/>
      </a:accent4>
      <a:accent5>
        <a:srgbClr val="EBB1AA"/>
      </a:accent5>
      <a:accent6>
        <a:srgbClr val="5BB1C4"/>
      </a:accent6>
      <a:hlink>
        <a:srgbClr val="FFE55D"/>
      </a:hlink>
      <a:folHlink>
        <a:srgbClr val="68676C"/>
      </a:folHlink>
    </a:clrScheme>
    <a:fontScheme name="Lysbilde Rød">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Tahoma" pitchFamily="34" charset="0"/>
            <a:cs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Tahoma" pitchFamily="34" charset="0"/>
            <a:cs typeface="Tahoma" pitchFamily="34" charset="0"/>
          </a:defRPr>
        </a:defPPr>
      </a:lstStyle>
    </a:lnDef>
  </a:objectDefaults>
  <a:extraClrSchemeLst>
    <a:extraClrScheme>
      <a:clrScheme name="Lysbilde Rød 1">
        <a:dk1>
          <a:srgbClr val="000000"/>
        </a:dk1>
        <a:lt1>
          <a:srgbClr val="FFFFFF"/>
        </a:lt1>
        <a:dk2>
          <a:srgbClr val="000000"/>
        </a:dk2>
        <a:lt2>
          <a:srgbClr val="68676C"/>
        </a:lt2>
        <a:accent1>
          <a:srgbClr val="DD4814"/>
        </a:accent1>
        <a:accent2>
          <a:srgbClr val="65C4D9"/>
        </a:accent2>
        <a:accent3>
          <a:srgbClr val="FFFFFF"/>
        </a:accent3>
        <a:accent4>
          <a:srgbClr val="000000"/>
        </a:accent4>
        <a:accent5>
          <a:srgbClr val="EBB1AA"/>
        </a:accent5>
        <a:accent6>
          <a:srgbClr val="5BB1C4"/>
        </a:accent6>
        <a:hlink>
          <a:srgbClr val="FFE55D"/>
        </a:hlink>
        <a:folHlink>
          <a:srgbClr val="68676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Presentasjon</Template>
  <TotalTime>2482</TotalTime>
  <Words>1796</Words>
  <Application>Microsoft Office PowerPoint</Application>
  <PresentationFormat>Skjermfremvisning (4:3)</PresentationFormat>
  <Paragraphs>215</Paragraphs>
  <Slides>21</Slides>
  <Notes>11</Notes>
  <HiddenSlides>0</HiddenSlides>
  <MMClips>0</MMClips>
  <ScaleCrop>false</ScaleCrop>
  <HeadingPairs>
    <vt:vector size="4" baseType="variant">
      <vt:variant>
        <vt:lpstr>Tema</vt:lpstr>
      </vt:variant>
      <vt:variant>
        <vt:i4>2</vt:i4>
      </vt:variant>
      <vt:variant>
        <vt:lpstr>Lysbildetitler</vt:lpstr>
      </vt:variant>
      <vt:variant>
        <vt:i4>21</vt:i4>
      </vt:variant>
    </vt:vector>
  </HeadingPairs>
  <TitlesOfParts>
    <vt:vector size="23" baseType="lpstr">
      <vt:lpstr>Presentasjon</vt:lpstr>
      <vt:lpstr>SePU</vt:lpstr>
      <vt:lpstr>Om presentasjonen</vt:lpstr>
      <vt:lpstr>PowerPoint-presentasjon</vt:lpstr>
      <vt:lpstr>PowerPoint-presentasjon</vt:lpstr>
      <vt:lpstr>Hva er kultur for læring?</vt:lpstr>
      <vt:lpstr>Kultur for læring i Hedmark</vt:lpstr>
      <vt:lpstr>Kultur for læring – overordnede målsettinger:</vt:lpstr>
      <vt:lpstr>Begrunnelse og deltagelse</vt:lpstr>
      <vt:lpstr>Grunnskolepoeng har stor betydning for gjennomføring i videregående opplæring</vt:lpstr>
      <vt:lpstr>Positiv utvikling i Hedmark</vt:lpstr>
      <vt:lpstr>PowerPoint-presentasjon</vt:lpstr>
      <vt:lpstr>Kartleggingsundersøkelser</vt:lpstr>
      <vt:lpstr>Kartleggingsundersøkelse forts… </vt:lpstr>
      <vt:lpstr>Samtykkeerklæring – barn i alder 4 og 5 år </vt:lpstr>
      <vt:lpstr>Samtykkeerklæringen</vt:lpstr>
      <vt:lpstr>Spørreskjema til barna</vt:lpstr>
      <vt:lpstr>Spørreskjema til pedagogisk leder</vt:lpstr>
      <vt:lpstr>Spørreskjema til ansatte</vt:lpstr>
      <vt:lpstr>Spørreskjema til foreldre/foresatte</vt:lpstr>
      <vt:lpstr>Spørreskjema til styrer/leder</vt:lpstr>
      <vt:lpstr>Resultatportal</vt:lpstr>
      <vt:lpstr>PowerPoint-presentasjon</vt:lpstr>
    </vt:vector>
  </TitlesOfParts>
  <Company>Fylkesmannen i Hedmark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 Lundsbakken</dc:creator>
  <cp:lastModifiedBy>Lien, Kai Arne</cp:lastModifiedBy>
  <cp:revision>200</cp:revision>
  <cp:lastPrinted>2014-05-27T05:50:51Z</cp:lastPrinted>
  <dcterms:created xsi:type="dcterms:W3CDTF">2014-03-03T12:17:58Z</dcterms:created>
  <dcterms:modified xsi:type="dcterms:W3CDTF">2017-09-01T10:18:21Z</dcterms:modified>
</cp:coreProperties>
</file>