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0" r:id="rId1"/>
    <p:sldMasterId id="2147483721" r:id="rId2"/>
  </p:sldMasterIdLst>
  <p:notesMasterIdLst>
    <p:notesMasterId r:id="rId24"/>
  </p:notesMasterIdLst>
  <p:sldIdLst>
    <p:sldId id="256" r:id="rId3"/>
    <p:sldId id="302" r:id="rId4"/>
    <p:sldId id="333" r:id="rId5"/>
    <p:sldId id="327" r:id="rId6"/>
    <p:sldId id="334" r:id="rId7"/>
    <p:sldId id="257" r:id="rId8"/>
    <p:sldId id="303" r:id="rId9"/>
    <p:sldId id="305" r:id="rId10"/>
    <p:sldId id="306" r:id="rId11"/>
    <p:sldId id="307" r:id="rId12"/>
    <p:sldId id="308" r:id="rId13"/>
    <p:sldId id="309" r:id="rId14"/>
    <p:sldId id="310" r:id="rId15"/>
    <p:sldId id="312" r:id="rId16"/>
    <p:sldId id="313" r:id="rId17"/>
    <p:sldId id="316" r:id="rId18"/>
    <p:sldId id="317" r:id="rId19"/>
    <p:sldId id="318" r:id="rId20"/>
    <p:sldId id="319" r:id="rId21"/>
    <p:sldId id="320" r:id="rId22"/>
    <p:sldId id="321" r:id="rId23"/>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gunn Hantveit" initials="IH" lastIdx="1" clrIdx="0">
    <p:extLst>
      <p:ext uri="{19B8F6BF-5375-455C-9EA6-DF929625EA0E}">
        <p15:presenceInfo xmlns:p15="http://schemas.microsoft.com/office/powerpoint/2012/main" userId="S-1-5-21-1086358933-4083721495-3384084349-208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8674" autoAdjust="0"/>
    <p:restoredTop sz="74003" autoAdjust="0"/>
  </p:normalViewPr>
  <p:slideViewPr>
    <p:cSldViewPr snapToGrid="0">
      <p:cViewPr varScale="1">
        <p:scale>
          <a:sx n="55" d="100"/>
          <a:sy n="55" d="100"/>
        </p:scale>
        <p:origin x="780" y="66"/>
      </p:cViewPr>
      <p:guideLst/>
    </p:cSldViewPr>
  </p:slideViewPr>
  <p:outlineViewPr>
    <p:cViewPr>
      <p:scale>
        <a:sx n="33" d="100"/>
        <a:sy n="33" d="100"/>
      </p:scale>
      <p:origin x="0" y="-2654"/>
    </p:cViewPr>
  </p:outlineViewPr>
  <p:notesTextViewPr>
    <p:cViewPr>
      <p:scale>
        <a:sx n="1" d="1"/>
        <a:sy n="1" d="1"/>
      </p:scale>
      <p:origin x="0" y="0"/>
    </p:cViewPr>
  </p:notesTextViewPr>
  <p:sorterViewPr>
    <p:cViewPr>
      <p:scale>
        <a:sx n="100" d="100"/>
        <a:sy n="100" d="100"/>
      </p:scale>
      <p:origin x="0" y="-1963"/>
    </p:cViewPr>
  </p:sorterViewPr>
  <p:notesViewPr>
    <p:cSldViewPr snapToGrid="0">
      <p:cViewPr>
        <p:scale>
          <a:sx n="90" d="100"/>
          <a:sy n="90" d="100"/>
        </p:scale>
        <p:origin x="2148" y="-21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D5CC545B-1C88-40A6-AC92-D52CBDCF24C1}" type="datetimeFigureOut">
              <a:rPr lang="nb-NO" smtClean="0"/>
              <a:t>31.10.2017</a:t>
            </a:fld>
            <a:endParaRPr lang="nb-NO"/>
          </a:p>
        </p:txBody>
      </p:sp>
      <p:sp>
        <p:nvSpPr>
          <p:cNvPr id="4" name="Plassholder for lysbilde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3F16C35D-6F13-44FE-A70D-4BCABAF4ED29}" type="slidenum">
              <a:rPr lang="nb-NO" smtClean="0"/>
              <a:t>‹#›</a:t>
            </a:fld>
            <a:endParaRPr lang="nb-NO"/>
          </a:p>
        </p:txBody>
      </p:sp>
    </p:spTree>
    <p:extLst>
      <p:ext uri="{BB962C8B-B14F-4D97-AF65-F5344CB8AC3E}">
        <p14:creationId xmlns:p14="http://schemas.microsoft.com/office/powerpoint/2010/main" val="938118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dirty="0"/>
              <a:t>Hei alle sammen. Jeg er bedt om å fortelle hvordan prosessen i </a:t>
            </a:r>
            <a:r>
              <a:rPr lang="nb-NO" dirty="0" err="1"/>
              <a:t>Hoberg</a:t>
            </a:r>
            <a:r>
              <a:rPr lang="nb-NO" dirty="0"/>
              <a:t> barnehage har vært, i perioden fra vi gjennomførte kartleggingsundersøkelsen for ett år siden, og fram til nå. Ingen fasit, men erfaringer og tips som håper kan være nyttige å ta med seg inn i det arbeidet dere nå skal i gang med. Sikkert: innebære kompetansebygging for </a:t>
            </a:r>
            <a:r>
              <a:rPr lang="nb-NO" dirty="0" err="1"/>
              <a:t>bhg</a:t>
            </a:r>
            <a:r>
              <a:rPr lang="nb-NO" dirty="0"/>
              <a:t> og hele personalet, utvikle bedre bevissthet omkring profesjonen vi har.</a:t>
            </a:r>
          </a:p>
        </p:txBody>
      </p:sp>
      <p:sp>
        <p:nvSpPr>
          <p:cNvPr id="4" name="Plassholder for lysbildenummer 3"/>
          <p:cNvSpPr>
            <a:spLocks noGrp="1"/>
          </p:cNvSpPr>
          <p:nvPr>
            <p:ph type="sldNum" sz="quarter" idx="10"/>
          </p:nvPr>
        </p:nvSpPr>
        <p:spPr/>
        <p:txBody>
          <a:bodyPr/>
          <a:lstStyle/>
          <a:p>
            <a:fld id="{3F16C35D-6F13-44FE-A70D-4BCABAF4ED29}" type="slidenum">
              <a:rPr lang="nb-NO" smtClean="0"/>
              <a:t>1</a:t>
            </a:fld>
            <a:endParaRPr lang="nb-NO"/>
          </a:p>
        </p:txBody>
      </p:sp>
    </p:spTree>
    <p:extLst>
      <p:ext uri="{BB962C8B-B14F-4D97-AF65-F5344CB8AC3E}">
        <p14:creationId xmlns:p14="http://schemas.microsoft.com/office/powerpoint/2010/main" val="1140181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dirty="0"/>
              <a:t>Da går jeg over til hvordan jeg presenterte resultatene. Her må en vurdere i hver enkelt </a:t>
            </a:r>
            <a:r>
              <a:rPr lang="nb-NO" dirty="0" err="1"/>
              <a:t>bhg</a:t>
            </a:r>
            <a:r>
              <a:rPr lang="nb-NO" dirty="0"/>
              <a:t> det utvalget man har, hvor mange barn som har deltatt, ved </a:t>
            </a:r>
            <a:r>
              <a:rPr lang="nb-NO" dirty="0" err="1"/>
              <a:t>planl</a:t>
            </a:r>
            <a:r>
              <a:rPr lang="nb-NO" dirty="0"/>
              <a:t>. av resultatpresentasjon. Vi laget en tidsplan for arbeidet med dette. Her sto det når resultatene skulle presenteres, for hvem og i hvilket omfang.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err="1"/>
              <a:t>Ped.ledere</a:t>
            </a:r>
            <a:r>
              <a:rPr lang="nb-NO" dirty="0"/>
              <a:t> ble først presentert for en oversikt over resultatene, slik at de skulle være forberedt til det som skulle komme på personalmøte for alle. Så hele personalet, en ganske omfattende presentasjon – kommer tilbake til dette – som gikk over store deler av tre personalmøter. Parallelt med dette fikk SU informasjon, og så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var resultatene hovedinnholdet på foreldremøtet i vår, et møte med fantastisk god deltagelse, og den presentasjonen skal jeg gå nærmere inn på nå først.</a:t>
            </a:r>
          </a:p>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10"/>
          </p:nvPr>
        </p:nvSpPr>
        <p:spPr/>
        <p:txBody>
          <a:bodyPr/>
          <a:lstStyle/>
          <a:p>
            <a:fld id="{3F16C35D-6F13-44FE-A70D-4BCABAF4ED29}" type="slidenum">
              <a:rPr lang="nb-NO" smtClean="0"/>
              <a:t>10</a:t>
            </a:fld>
            <a:endParaRPr lang="nb-NO"/>
          </a:p>
        </p:txBody>
      </p:sp>
    </p:spTree>
    <p:extLst>
      <p:ext uri="{BB962C8B-B14F-4D97-AF65-F5344CB8AC3E}">
        <p14:creationId xmlns:p14="http://schemas.microsoft.com/office/powerpoint/2010/main" val="175554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Før vi viste selve resultatene for foreldrene synes jeg det var viktig å formidle hvordan vi ville jobbe videre med dem, derfor fikk foreldrene denne gjennomgangen. Jeg knytta hovedmålet opp mot mål vi har i vår </a:t>
            </a:r>
            <a:r>
              <a:rPr lang="nb-NO" dirty="0" err="1"/>
              <a:t>bhg</a:t>
            </a:r>
            <a:r>
              <a:rPr lang="nb-NO" dirty="0"/>
              <a:t>, vi var innom rammeplanen, hvordan vi skulle jobbe med resultatene, muligheten for foreldrene til å ha medvirkning, og sa også litt mer om pedagogisk analyse, verktøyet vi skulle bruke og bruker til analyse av resultatene og for å forbedre praksis.</a:t>
            </a:r>
          </a:p>
        </p:txBody>
      </p:sp>
      <p:sp>
        <p:nvSpPr>
          <p:cNvPr id="4" name="Plassholder for lysbildenummer 3"/>
          <p:cNvSpPr>
            <a:spLocks noGrp="1"/>
          </p:cNvSpPr>
          <p:nvPr>
            <p:ph type="sldNum" sz="quarter" idx="10"/>
          </p:nvPr>
        </p:nvSpPr>
        <p:spPr/>
        <p:txBody>
          <a:bodyPr/>
          <a:lstStyle/>
          <a:p>
            <a:fld id="{3F16C35D-6F13-44FE-A70D-4BCABAF4ED29}" type="slidenum">
              <a:rPr lang="nb-NO" smtClean="0"/>
              <a:t>11</a:t>
            </a:fld>
            <a:endParaRPr lang="nb-NO"/>
          </a:p>
        </p:txBody>
      </p:sp>
    </p:spTree>
    <p:extLst>
      <p:ext uri="{BB962C8B-B14F-4D97-AF65-F5344CB8AC3E}">
        <p14:creationId xmlns:p14="http://schemas.microsoft.com/office/powerpoint/2010/main" val="744688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Så la jeg frem en kort informasjon lik denne for hver del av undersøkelsen, her informasjon om hvordan undersøkelsen barna selv svarte på foregikk. Hvor mange som deltok, hvordan barna svarte, og eksempler på oppgavene/påstandene barna fikk.</a:t>
            </a:r>
          </a:p>
        </p:txBody>
      </p:sp>
      <p:sp>
        <p:nvSpPr>
          <p:cNvPr id="4" name="Plassholder for lysbildenummer 3"/>
          <p:cNvSpPr>
            <a:spLocks noGrp="1"/>
          </p:cNvSpPr>
          <p:nvPr>
            <p:ph type="sldNum" sz="quarter" idx="10"/>
          </p:nvPr>
        </p:nvSpPr>
        <p:spPr/>
        <p:txBody>
          <a:bodyPr/>
          <a:lstStyle/>
          <a:p>
            <a:fld id="{3F16C35D-6F13-44FE-A70D-4BCABAF4ED29}" type="slidenum">
              <a:rPr lang="nb-NO" smtClean="0"/>
              <a:t>12</a:t>
            </a:fld>
            <a:endParaRPr lang="nb-NO"/>
          </a:p>
        </p:txBody>
      </p:sp>
    </p:spTree>
    <p:extLst>
      <p:ext uri="{BB962C8B-B14F-4D97-AF65-F5344CB8AC3E}">
        <p14:creationId xmlns:p14="http://schemas.microsoft.com/office/powerpoint/2010/main" val="1593635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solidFill>
                  <a:schemeClr val="tx1"/>
                </a:solidFill>
                <a:latin typeface="+mn-lt"/>
              </a:rPr>
              <a:t>Så ble resultatene vist på denne måten, jeg forklarte diagrammet og sa så litt mer om hva hver enkelt område omfattet, til slutt noen refleksjoner omkring det jeg synes var verdt å merke seg i denne undersøkelsen. Tilsvarende informasjon som disse to siste slidesene ble altså vist foreldrene også for de andre tre delene av undersøkelsen; foreldresvar, ansatte og kontaktpedagoger.</a:t>
            </a:r>
            <a:endParaRPr lang="nb-NO" dirty="0"/>
          </a:p>
        </p:txBody>
      </p:sp>
      <p:sp>
        <p:nvSpPr>
          <p:cNvPr id="4" name="Plassholder for lysbildenummer 3"/>
          <p:cNvSpPr>
            <a:spLocks noGrp="1"/>
          </p:cNvSpPr>
          <p:nvPr>
            <p:ph type="sldNum" sz="quarter" idx="10"/>
          </p:nvPr>
        </p:nvSpPr>
        <p:spPr/>
        <p:txBody>
          <a:bodyPr/>
          <a:lstStyle/>
          <a:p>
            <a:fld id="{3F16C35D-6F13-44FE-A70D-4BCABAF4ED29}" type="slidenum">
              <a:rPr lang="nb-NO" smtClean="0"/>
              <a:t>13</a:t>
            </a:fld>
            <a:endParaRPr lang="nb-NO"/>
          </a:p>
        </p:txBody>
      </p:sp>
    </p:spTree>
    <p:extLst>
      <p:ext uri="{BB962C8B-B14F-4D97-AF65-F5344CB8AC3E}">
        <p14:creationId xmlns:p14="http://schemas.microsoft.com/office/powerpoint/2010/main" val="1451433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Etter informasjon om resultatene fikk foreldrene en </a:t>
            </a:r>
            <a:r>
              <a:rPr lang="nb-NO" dirty="0" err="1"/>
              <a:t>gruppeoppg</a:t>
            </a:r>
            <a:r>
              <a:rPr lang="nb-NO" dirty="0"/>
              <a:t>., her vise to av tre. </a:t>
            </a:r>
          </a:p>
          <a:p>
            <a:pPr marL="0" indent="0">
              <a:buFont typeface="Arial" panose="020B0604020202020204" pitchFamily="34" charset="0"/>
              <a:buNone/>
            </a:pPr>
            <a:r>
              <a:rPr lang="nb-NO" dirty="0"/>
              <a:t>Dere ser at vi delte foreldrene etter kjønn. God erfaring, fått gode tilbakemeldinger. Godt å se at fedre som har hatt barn på samme </a:t>
            </a:r>
            <a:r>
              <a:rPr lang="nb-NO" dirty="0" err="1"/>
              <a:t>avd</a:t>
            </a:r>
            <a:r>
              <a:rPr lang="nb-NO" dirty="0"/>
              <a:t> i flere år endelig her kom i snakk: «</a:t>
            </a:r>
            <a:r>
              <a:rPr lang="nb-NO" dirty="0" err="1"/>
              <a:t>Åja</a:t>
            </a:r>
            <a:r>
              <a:rPr lang="nb-NO" dirty="0"/>
              <a:t>, er gutten din like gammel som min?!». </a:t>
            </a:r>
          </a:p>
          <a:p>
            <a:pPr marL="171450" indent="-171450">
              <a:buFont typeface="Arial" panose="020B0604020202020204" pitchFamily="34" charset="0"/>
              <a:buChar char="•"/>
            </a:pPr>
            <a:r>
              <a:rPr lang="nb-NO" dirty="0"/>
              <a:t>Vi valgte å trekke frem det som var undersøkelsens høyeste skåre, foreldrenes svar på i hvilken grad barna er glade i å være i </a:t>
            </a:r>
            <a:r>
              <a:rPr lang="nb-NO" dirty="0" err="1"/>
              <a:t>bhg</a:t>
            </a:r>
            <a:r>
              <a:rPr lang="nb-NO" dirty="0"/>
              <a:t> – ikke det verste man kan skåre høyt på! Bekreftet gjennom barneundersøkelsen, med veldig god skåre på trivsel. Forresten, som jeg har nevnt tidligere var også en annen liten kommune med i </a:t>
            </a:r>
            <a:r>
              <a:rPr lang="nb-NO" dirty="0" err="1"/>
              <a:t>gjsn</a:t>
            </a:r>
            <a:r>
              <a:rPr lang="nb-NO" dirty="0"/>
              <a:t> vi sammenlignet oss mot, men for enkelhets skyld ble det her presentert som gjennomsnittet i Stange. Gruppene hadde så i oppgave å svare på hva det er vi gjør som gjør at barna trives så godt? Jeg nevnte tidligere at påstandene om sykefravær og personalskifte i </a:t>
            </a:r>
            <a:r>
              <a:rPr lang="nb-NO" dirty="0" err="1"/>
              <a:t>bhg</a:t>
            </a:r>
            <a:r>
              <a:rPr lang="nb-NO" dirty="0"/>
              <a:t> fikk veldig lav skåre. </a:t>
            </a:r>
          </a:p>
          <a:p>
            <a:pPr marL="171450" indent="-171450">
              <a:buFont typeface="Arial" panose="020B0604020202020204" pitchFamily="34" charset="0"/>
              <a:buChar char="•"/>
            </a:pPr>
            <a:r>
              <a:rPr lang="nb-NO" dirty="0"/>
              <a:t>Bl.a. for å vise at vi også er interessert i å ta slike tilbakemeldinger på alvor, så ble dette også valgt som en av oppgavene til foreldrene. (sitere </a:t>
            </a:r>
            <a:r>
              <a:rPr lang="nb-NO" dirty="0" err="1"/>
              <a:t>spm</a:t>
            </a:r>
            <a:r>
              <a:rPr lang="nb-NO" dirty="0"/>
              <a:t>). Vi fikk tilbake gode og nyttige svar på dette – ja, på alle oppgavene, og </a:t>
            </a:r>
            <a:r>
              <a:rPr lang="nb-NO" dirty="0" err="1"/>
              <a:t>komm</a:t>
            </a:r>
            <a:r>
              <a:rPr lang="nb-NO" dirty="0"/>
              <a:t>. fra foreldrene etter møtet – og i evalueringa vi hadde i SU-møte seinere – tyder på at vi gjorde dette på en god måte.</a:t>
            </a:r>
          </a:p>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10"/>
          </p:nvPr>
        </p:nvSpPr>
        <p:spPr/>
        <p:txBody>
          <a:bodyPr/>
          <a:lstStyle/>
          <a:p>
            <a:fld id="{3F16C35D-6F13-44FE-A70D-4BCABAF4ED29}" type="slidenum">
              <a:rPr lang="nb-NO" smtClean="0"/>
              <a:t>14</a:t>
            </a:fld>
            <a:endParaRPr lang="nb-NO"/>
          </a:p>
        </p:txBody>
      </p:sp>
    </p:spTree>
    <p:extLst>
      <p:ext uri="{BB962C8B-B14F-4D97-AF65-F5344CB8AC3E}">
        <p14:creationId xmlns:p14="http://schemas.microsoft.com/office/powerpoint/2010/main" val="1828652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Så går vi tilbake til presentasjon for personalet. Vi gikk gjennom hver undersøkelse mer inngående. Her viser jeg dere hvordan </a:t>
            </a:r>
            <a:r>
              <a:rPr lang="nb-NO" dirty="0" err="1"/>
              <a:t>ansatteundersøkelsen</a:t>
            </a:r>
            <a:r>
              <a:rPr lang="nb-NO" dirty="0"/>
              <a:t> ble presentert og jobbet med i personalgruppa. </a:t>
            </a:r>
          </a:p>
          <a:p>
            <a:pPr marL="171450" indent="-171450">
              <a:buFont typeface="Arial" panose="020B0604020202020204" pitchFamily="34" charset="0"/>
              <a:buChar char="•"/>
            </a:pPr>
            <a:r>
              <a:rPr lang="nb-NO" dirty="0"/>
              <a:t>Personalet ble vist søylediagram som viser de ulike områdene de hadde svart på. Så, hvor langt inn i undersøkelsen skal man gå? Og hvordan presentere enkelte spennende funn uten å ramse opp en rekke med skåre og prosenter – det ene kan jo drukne det andre. Jeg kom på en tanke om å lage en beskrivende fortelling ut fra hver undersøkelse i stedet for å vise tall. I dette tilfellet, hvordan man ut fra resultatene kan beskrive personalets syn på </a:t>
            </a:r>
            <a:r>
              <a:rPr lang="nb-NO" dirty="0" err="1"/>
              <a:t>Hoberg</a:t>
            </a:r>
            <a:r>
              <a:rPr lang="nb-NO" dirty="0"/>
              <a:t> barnehage, og slik ble det:</a:t>
            </a:r>
          </a:p>
        </p:txBody>
      </p:sp>
      <p:sp>
        <p:nvSpPr>
          <p:cNvPr id="4" name="Plassholder for lysbildenummer 3"/>
          <p:cNvSpPr>
            <a:spLocks noGrp="1"/>
          </p:cNvSpPr>
          <p:nvPr>
            <p:ph type="sldNum" sz="quarter" idx="10"/>
          </p:nvPr>
        </p:nvSpPr>
        <p:spPr/>
        <p:txBody>
          <a:bodyPr/>
          <a:lstStyle/>
          <a:p>
            <a:fld id="{3F16C35D-6F13-44FE-A70D-4BCABAF4ED29}" type="slidenum">
              <a:rPr lang="nb-NO" smtClean="0"/>
              <a:t>15</a:t>
            </a:fld>
            <a:endParaRPr lang="nb-NO"/>
          </a:p>
        </p:txBody>
      </p:sp>
    </p:spTree>
    <p:extLst>
      <p:ext uri="{BB962C8B-B14F-4D97-AF65-F5344CB8AC3E}">
        <p14:creationId xmlns:p14="http://schemas.microsoft.com/office/powerpoint/2010/main" val="4250949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dirty="0"/>
              <a:t>«Vi er del av en personalgruppe som er entusiastisk og engasjert, der de fleste har god tillit til seg selv som </a:t>
            </a:r>
            <a:r>
              <a:rPr lang="nb-NO" dirty="0" err="1"/>
              <a:t>ped</a:t>
            </a:r>
            <a:r>
              <a:rPr lang="nb-NO" dirty="0"/>
              <a:t>. personale. Vi synes det er veldig </a:t>
            </a:r>
            <a:r>
              <a:rPr lang="nb-NO" dirty="0" err="1"/>
              <a:t>tilfredsst</a:t>
            </a:r>
            <a:r>
              <a:rPr lang="nb-NO" dirty="0"/>
              <a:t>. å jobbe her! Vi deler et forpliktende ansvar for alle barna i </a:t>
            </a:r>
            <a:r>
              <a:rPr lang="nb-NO" dirty="0" err="1"/>
              <a:t>bhg</a:t>
            </a:r>
            <a:r>
              <a:rPr lang="nb-NO" dirty="0"/>
              <a:t>, men noen av oss mener dette kunne vært bedre. Vi synes arbeidet vårt bare til en viss grad er tilpasset barnas evner og forutsetninger – her har vi forbedrings-potensiale. I </a:t>
            </a:r>
            <a:r>
              <a:rPr lang="nb-NO" dirty="0" err="1"/>
              <a:t>Hoberg</a:t>
            </a:r>
            <a:r>
              <a:rPr lang="nb-NO" dirty="0"/>
              <a:t> bruker vi heldigvis mindre tid enn i andre barnehager til å opprettholde ro og orden, og vi kan oftest starte aktiviteter uten å måtte bruke tid på å få ro og oppmerksomhet. Atferdsproblematikk er en mindre utfordring her enn i andre </a:t>
            </a:r>
            <a:r>
              <a:rPr lang="nb-NO" dirty="0" err="1"/>
              <a:t>bhg</a:t>
            </a:r>
            <a:r>
              <a:rPr lang="nb-NO" dirty="0"/>
              <a:t>, men skåren her er likevel forholdsvis lav. Noen av oss mangler kunnskap om strategier man kan bruke for å forebygge og redusere </a:t>
            </a:r>
            <a:r>
              <a:rPr lang="nb-NO" dirty="0" err="1"/>
              <a:t>atferdsprobl</a:t>
            </a:r>
            <a:r>
              <a:rPr lang="nb-NO" dirty="0"/>
              <a:t>. Barna er ivrige og motiverte deltagere i fellesaktiviteter, de viser stor </a:t>
            </a:r>
            <a:r>
              <a:rPr lang="nb-NO" dirty="0" err="1"/>
              <a:t>intr</a:t>
            </a:r>
            <a:r>
              <a:rPr lang="nb-NO" dirty="0"/>
              <a:t> for å leke og lære og har bra arbeidsinnsats. Tenk for et fabelaktig </a:t>
            </a:r>
            <a:r>
              <a:rPr lang="nb-NO" dirty="0" err="1"/>
              <a:t>utgp</a:t>
            </a:r>
            <a:r>
              <a:rPr lang="nb-NO" dirty="0"/>
              <a:t> dette er for hvilke læringsmuligheter de kan få her hos oss! Vi skårer oss selv veldig bra når det gjelder relasjoner til barna. Det er flott, men på påstanden om at «Jeg har god kontakt med alle barna på min avdeling» svarer </a:t>
            </a:r>
            <a:r>
              <a:rPr lang="nb-NO" dirty="0" err="1"/>
              <a:t>halvp</a:t>
            </a:r>
            <a:r>
              <a:rPr lang="nb-NO" dirty="0"/>
              <a:t> at det passer meget bra, mens den andre </a:t>
            </a:r>
            <a:r>
              <a:rPr lang="nb-NO" dirty="0" err="1"/>
              <a:t>halvp</a:t>
            </a:r>
            <a:r>
              <a:rPr lang="nb-NO" dirty="0"/>
              <a:t> svarer bra. Et mål bør vel være at de fleste kan svare meget bra? Vi er enige om at vi oppmuntrer barn til å få til det de prøver på, vi legger stor vekt på å lære barna å ta hensyn til hverandre, og vi synes samholdet mellom barna er ganske så bra!»</a:t>
            </a:r>
          </a:p>
        </p:txBody>
      </p:sp>
      <p:sp>
        <p:nvSpPr>
          <p:cNvPr id="4" name="Plassholder for lysbildenummer 3"/>
          <p:cNvSpPr>
            <a:spLocks noGrp="1"/>
          </p:cNvSpPr>
          <p:nvPr>
            <p:ph type="sldNum" sz="quarter" idx="10"/>
          </p:nvPr>
        </p:nvSpPr>
        <p:spPr/>
        <p:txBody>
          <a:bodyPr/>
          <a:lstStyle/>
          <a:p>
            <a:fld id="{3F16C35D-6F13-44FE-A70D-4BCABAF4ED29}" type="slidenum">
              <a:rPr lang="nb-NO" smtClean="0"/>
              <a:t>16</a:t>
            </a:fld>
            <a:endParaRPr lang="nb-NO"/>
          </a:p>
        </p:txBody>
      </p:sp>
    </p:spTree>
    <p:extLst>
      <p:ext uri="{BB962C8B-B14F-4D97-AF65-F5344CB8AC3E}">
        <p14:creationId xmlns:p14="http://schemas.microsoft.com/office/powerpoint/2010/main" val="157731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Vi fulgte opp fortellingene med følgende spørsmål til refleksjon i fellesskap. Forslag ble notert, og vi kom frem til hva vi syntes var viktigst pr undersøkelse/fortelling. Neste steg, når alle undersøkelsene var presentert, var å komme frem til hva de fleste syntes var viktigst, hele undersøkelsen sett under ett, og hva vi dermed ville starte å jobbe med å analysere.</a:t>
            </a:r>
          </a:p>
          <a:p>
            <a:r>
              <a:rPr lang="nb-NO" dirty="0"/>
              <a:t>Dette var selvfølgelig en prosess som tok tid, men det var prioritert og ønsket, for å få frem et best mulig bilde av resultatene og kunne ha gode og nyttige diskusjoner og refleksjoner rundt dem.</a:t>
            </a:r>
          </a:p>
          <a:p>
            <a:r>
              <a:rPr lang="nb-NO" dirty="0"/>
              <a:t>Så – hvor begynte vi?</a:t>
            </a:r>
          </a:p>
        </p:txBody>
      </p:sp>
      <p:sp>
        <p:nvSpPr>
          <p:cNvPr id="4" name="Plassholder for lysbildenummer 3"/>
          <p:cNvSpPr>
            <a:spLocks noGrp="1"/>
          </p:cNvSpPr>
          <p:nvPr>
            <p:ph type="sldNum" sz="quarter" idx="10"/>
          </p:nvPr>
        </p:nvSpPr>
        <p:spPr/>
        <p:txBody>
          <a:bodyPr/>
          <a:lstStyle/>
          <a:p>
            <a:fld id="{3F16C35D-6F13-44FE-A70D-4BCABAF4ED29}" type="slidenum">
              <a:rPr lang="nb-NO" smtClean="0"/>
              <a:t>17</a:t>
            </a:fld>
            <a:endParaRPr lang="nb-NO"/>
          </a:p>
        </p:txBody>
      </p:sp>
    </p:spTree>
    <p:extLst>
      <p:ext uri="{BB962C8B-B14F-4D97-AF65-F5344CB8AC3E}">
        <p14:creationId xmlns:p14="http://schemas.microsoft.com/office/powerpoint/2010/main" val="3988153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Dette arket ble delt ut hver enkelt, her er det utsagnet vi synes var viktigst fra hver undersøkelse. Nederst: brukte IGP-metoden her, en metode vi bruker mer og mer. Personalet skulle individuelt velge ut det utsagnet de synes var viktigst å jobbe med av disse, så argumentere for dette i gruppe og prøve å bli enige, så presenterte gruppene sin prioritering i plenum, og det endelige resultatet ble som påført til høyre her. Dette var en måte å gjøre det på for at hver og en ble deltagende og fikk muligheten til medbestemmelse når vi skulle i gang med noe så viktig for </a:t>
            </a:r>
            <a:r>
              <a:rPr lang="nb-NO" dirty="0" err="1"/>
              <a:t>bhg</a:t>
            </a:r>
            <a:r>
              <a:rPr lang="nb-NO" dirty="0"/>
              <a:t>. Vi gjorde tilsvarende med områder/utsagn med dårlig skåre, for å ha et sted å starte med analyse av noe vi må jobbe med for å forbedre.</a:t>
            </a:r>
          </a:p>
        </p:txBody>
      </p:sp>
      <p:sp>
        <p:nvSpPr>
          <p:cNvPr id="4" name="Plassholder for lysbildenummer 3"/>
          <p:cNvSpPr>
            <a:spLocks noGrp="1"/>
          </p:cNvSpPr>
          <p:nvPr>
            <p:ph type="sldNum" sz="quarter" idx="10"/>
          </p:nvPr>
        </p:nvSpPr>
        <p:spPr/>
        <p:txBody>
          <a:bodyPr/>
          <a:lstStyle/>
          <a:p>
            <a:fld id="{3F16C35D-6F13-44FE-A70D-4BCABAF4ED29}" type="slidenum">
              <a:rPr lang="nb-NO" smtClean="0"/>
              <a:t>18</a:t>
            </a:fld>
            <a:endParaRPr lang="nb-NO"/>
          </a:p>
        </p:txBody>
      </p:sp>
    </p:spTree>
    <p:extLst>
      <p:ext uri="{BB962C8B-B14F-4D97-AF65-F5344CB8AC3E}">
        <p14:creationId xmlns:p14="http://schemas.microsoft.com/office/powerpoint/2010/main" val="924766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Så har vi nå jobbet med pedagogisk analyse siden mai. I vår: Jobbet gruppevis (avdelingsvis) med analyse ut fra utsagnet «Vårt barn er glad i å være i barnehagen». Vi brukte forslaget fra brukerveiledninga, en plan for arbeid med videreutvikling av  praksis, som vi videreutvikla litt.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Nå: Har i høst startet analyse på et område vi ønsker å utvikle oss på, forbedre, ut fra resultater fra </a:t>
            </a:r>
            <a:r>
              <a:rPr lang="nb-NO" dirty="0" err="1"/>
              <a:t>kont.ped.undersøkelsen</a:t>
            </a:r>
            <a:r>
              <a:rPr lang="nb-NO" dirty="0"/>
              <a:t>, der noen av skårene omkring barnas sosiale ferdigheter var lavere enn vi ønsket. Vi starta på </a:t>
            </a:r>
            <a:r>
              <a:rPr lang="nb-NO" dirty="0" err="1"/>
              <a:t>planl.dagene</a:t>
            </a:r>
            <a:r>
              <a:rPr lang="nb-NO" dirty="0"/>
              <a:t> i august, har små eller større bolker på personalmøter, og avdelingene bruker noe avdelingsmøtetid på dette. Hver </a:t>
            </a:r>
            <a:r>
              <a:rPr lang="nb-NO" dirty="0" err="1"/>
              <a:t>avd</a:t>
            </a:r>
            <a:r>
              <a:rPr lang="nb-NO" dirty="0"/>
              <a:t> har spissa problem- og målformulering ut fra situasjoner som er mest aktuelle for sin </a:t>
            </a:r>
            <a:r>
              <a:rPr lang="nb-NO" dirty="0" err="1"/>
              <a:t>avd</a:t>
            </a:r>
            <a:r>
              <a:rPr lang="nb-NO" dirty="0"/>
              <a:t> nå. Vi har jobba </a:t>
            </a:r>
            <a:r>
              <a:rPr lang="nb-NO" dirty="0" err="1"/>
              <a:t>avdvis</a:t>
            </a:r>
            <a:r>
              <a:rPr lang="nb-NO" dirty="0"/>
              <a:t> hittil, med </a:t>
            </a:r>
            <a:r>
              <a:rPr lang="nb-NO" dirty="0" err="1"/>
              <a:t>ped.leder</a:t>
            </a:r>
            <a:r>
              <a:rPr lang="nb-NO" dirty="0"/>
              <a:t> som gruppeleder og ansvarlig for arbeidet med analysene på sin avd. Ved seinere analyser ut fra andre resultater vil vi jobbe i grupper på tvers, temaet og målet for analysen må være styrende for gruppesammensetningen.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Ulik status, framgang og fokus mellom gruppene. En </a:t>
            </a:r>
            <a:r>
              <a:rPr lang="nb-NO" dirty="0" err="1"/>
              <a:t>avd</a:t>
            </a:r>
            <a:r>
              <a:rPr lang="nb-NO" dirty="0"/>
              <a:t> har omfavna analysemetoden og bruker den konsekvent på små og store utfordringer som oppstår – i tillegg til den analysen de SKAL holde på med ut fra barnas sosiale ferdigheter, mens en avdeling som over tid har hatt noe sykefravær blir mer sårbar for å holde jobbinga med tiltak og evalueringer varm.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Analysene oppleves som nyttige, men må øves på og jobbes med over tid for å bli det gode verktøyet de kan være. Vi tar tida til hjelp – ingenting haster – vi jobber med analysen og temaet vi holder på med nå fram til nyttår før vi vurderer status da.</a:t>
            </a:r>
          </a:p>
        </p:txBody>
      </p:sp>
      <p:sp>
        <p:nvSpPr>
          <p:cNvPr id="4" name="Plassholder for lysbildenummer 3"/>
          <p:cNvSpPr>
            <a:spLocks noGrp="1"/>
          </p:cNvSpPr>
          <p:nvPr>
            <p:ph type="sldNum" sz="quarter" idx="10"/>
          </p:nvPr>
        </p:nvSpPr>
        <p:spPr/>
        <p:txBody>
          <a:bodyPr/>
          <a:lstStyle/>
          <a:p>
            <a:fld id="{3F16C35D-6F13-44FE-A70D-4BCABAF4ED29}" type="slidenum">
              <a:rPr lang="nb-NO" smtClean="0"/>
              <a:t>19</a:t>
            </a:fld>
            <a:endParaRPr lang="nb-NO"/>
          </a:p>
        </p:txBody>
      </p:sp>
    </p:spTree>
    <p:extLst>
      <p:ext uri="{BB962C8B-B14F-4D97-AF65-F5344CB8AC3E}">
        <p14:creationId xmlns:p14="http://schemas.microsoft.com/office/powerpoint/2010/main" val="648729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Boligfelt i Bekkelaget, 6-7 min å kjøre sørover herfra.</a:t>
            </a:r>
          </a:p>
          <a:p>
            <a:pPr marL="171450" indent="-171450">
              <a:buFont typeface="Arial" panose="020B0604020202020204" pitchFamily="34" charset="0"/>
              <a:buChar char="•"/>
            </a:pPr>
            <a:r>
              <a:rPr lang="nb-NO" dirty="0"/>
              <a:t>Vi har nå for første gang kun barn i hele plasser. Andel flerspråklige barn har over tid ligget på rundt 30%.</a:t>
            </a:r>
          </a:p>
          <a:p>
            <a:pPr marL="171450" indent="-171450">
              <a:buFont typeface="Arial" panose="020B0604020202020204" pitchFamily="34" charset="0"/>
              <a:buChar char="•"/>
            </a:pPr>
            <a:r>
              <a:rPr lang="nb-NO" dirty="0"/>
              <a:t>Snart 5 års erfaring som styrer, før den tid 7 år i </a:t>
            </a:r>
            <a:r>
              <a:rPr lang="nb-NO" dirty="0" err="1"/>
              <a:t>bhg</a:t>
            </a:r>
            <a:r>
              <a:rPr lang="nb-NO" dirty="0"/>
              <a:t> som </a:t>
            </a:r>
            <a:r>
              <a:rPr lang="nb-NO" dirty="0" err="1"/>
              <a:t>ped.leder</a:t>
            </a:r>
            <a:r>
              <a:rPr lang="nb-NO" dirty="0"/>
              <a:t> på småbarnsavdeling. </a:t>
            </a:r>
          </a:p>
        </p:txBody>
      </p:sp>
      <p:sp>
        <p:nvSpPr>
          <p:cNvPr id="4" name="Plassholder for lysbildenummer 3"/>
          <p:cNvSpPr>
            <a:spLocks noGrp="1"/>
          </p:cNvSpPr>
          <p:nvPr>
            <p:ph type="sldNum" sz="quarter" idx="10"/>
          </p:nvPr>
        </p:nvSpPr>
        <p:spPr/>
        <p:txBody>
          <a:bodyPr/>
          <a:lstStyle/>
          <a:p>
            <a:fld id="{3F16C35D-6F13-44FE-A70D-4BCABAF4ED29}" type="slidenum">
              <a:rPr lang="nb-NO" smtClean="0"/>
              <a:t>2</a:t>
            </a:fld>
            <a:endParaRPr lang="nb-NO"/>
          </a:p>
        </p:txBody>
      </p:sp>
    </p:spTree>
    <p:extLst>
      <p:ext uri="{BB962C8B-B14F-4D97-AF65-F5344CB8AC3E}">
        <p14:creationId xmlns:p14="http://schemas.microsoft.com/office/powerpoint/2010/main" val="2701620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dirty="0"/>
              <a:t>Styrer må styre prosessen helt fra starten. Uttrykke tydelige </a:t>
            </a:r>
            <a:r>
              <a:rPr lang="nb-NO" dirty="0" err="1"/>
              <a:t>forventn</a:t>
            </a:r>
            <a:r>
              <a:rPr lang="nb-NO" dirty="0"/>
              <a:t>. til personalet om innsats og engasjement, personalet må forplikte seg – bl.a. hver enkelt ansatt egen plan, eget analyseskjema som skal oppdateres, ikke kun gruppeleder som skal gjøre den jobben og dermed aleine ha oversikten. Skal vi utvikle oss så må alle med! Dette tar tid, det bør derfor forventes at gruppene har gode, effektive møter med fokus på det de skal. Styrer må holde stoffet varmt i hverdagen: fra det å dra </a:t>
            </a:r>
            <a:r>
              <a:rPr lang="nb-NO" dirty="0" err="1"/>
              <a:t>smh</a:t>
            </a:r>
            <a:r>
              <a:rPr lang="nb-NO" dirty="0"/>
              <a:t> i praten på pauserommet til å trekke det inn ved veil/ </a:t>
            </a:r>
            <a:r>
              <a:rPr lang="nb-NO" dirty="0" err="1"/>
              <a:t>medarb.samt</a:t>
            </a:r>
            <a:r>
              <a:rPr lang="nb-NO" dirty="0"/>
              <a:t>., gjerne i garderobeprat med foreldre også.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Gruppelederne må være klar over sine oppgaver, som den som skal ha kunnskap og drive prosessen framover. I </a:t>
            </a:r>
            <a:r>
              <a:rPr lang="nb-NO" dirty="0" err="1"/>
              <a:t>ped</a:t>
            </a:r>
            <a:r>
              <a:rPr lang="nb-NO" dirty="0"/>
              <a:t> analyse er det bl.a. fokus på å hente frem </a:t>
            </a:r>
            <a:r>
              <a:rPr lang="nb-NO" dirty="0" err="1"/>
              <a:t>forskn.m</a:t>
            </a:r>
            <a:r>
              <a:rPr lang="nb-NO" dirty="0"/>
              <a:t>. grunnlag for tiltak, og dette er én ting pedagogene må gå foran som gode eksempler på. Noen </a:t>
            </a:r>
            <a:r>
              <a:rPr lang="nb-NO" dirty="0" err="1"/>
              <a:t>ped</a:t>
            </a:r>
            <a:r>
              <a:rPr lang="nb-NO" dirty="0"/>
              <a:t>. er selvgående og leverer alltid, holder frister, tar initiativ, andre må ha tettere oppfølging. Erfart at viktig å ha jevnlige møter mellom styrer og </a:t>
            </a:r>
            <a:r>
              <a:rPr lang="nb-NO" dirty="0" err="1"/>
              <a:t>grp.l</a:t>
            </a:r>
            <a:r>
              <a:rPr lang="nb-NO" dirty="0"/>
              <a:t>., for god oversikt over arbeidet. Kanskje har prosessen stoppet litt opp i en gruppe så du må trå til med veil. eller andre tiltak.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I </a:t>
            </a:r>
            <a:r>
              <a:rPr lang="nb-NO" dirty="0" err="1"/>
              <a:t>analysesit</a:t>
            </a:r>
            <a:r>
              <a:rPr lang="nb-NO" dirty="0"/>
              <a:t>. viktig å gjøre det lett for seg selv, konkrete tiltak – gjerne enkle! Da blir </a:t>
            </a:r>
            <a:r>
              <a:rPr lang="nb-NO" dirty="0" err="1"/>
              <a:t>gjennomf</a:t>
            </a:r>
            <a:r>
              <a:rPr lang="nb-NO" dirty="0"/>
              <a:t>. og </a:t>
            </a:r>
            <a:r>
              <a:rPr lang="nb-NO" dirty="0" err="1"/>
              <a:t>eval</a:t>
            </a:r>
            <a:r>
              <a:rPr lang="nb-NO" dirty="0"/>
              <a:t>. så mye lettere. Går det trått i </a:t>
            </a:r>
            <a:r>
              <a:rPr lang="nb-NO" dirty="0" err="1"/>
              <a:t>grp</a:t>
            </a:r>
            <a:r>
              <a:rPr lang="nb-NO" dirty="0"/>
              <a:t>, at mange sitter fast i analysen her eller der, så ta en enkel, felles analyse på </a:t>
            </a:r>
            <a:r>
              <a:rPr lang="nb-NO" dirty="0" err="1"/>
              <a:t>pers.møte</a:t>
            </a:r>
            <a:r>
              <a:rPr lang="nb-NO" dirty="0"/>
              <a:t>, del </a:t>
            </a:r>
            <a:r>
              <a:rPr lang="nb-NO" dirty="0" err="1"/>
              <a:t>erf</a:t>
            </a:r>
            <a:r>
              <a:rPr lang="nb-NO" dirty="0"/>
              <a:t>. i fellesskap.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En ting jeg vet jeg og vi må bli bedre til, er å løfte frem, enkelte eller avdelinger. Herlig: en av pedagogene stikker hodet inn av døra til kontoret og sier overstrømmende : «vet du Ingunn, det virker! Den analysen er helt fantastisk, altså!»</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Prioritering må til i det store datagrunnlaget dere vil få, se i sammenheng med ny </a:t>
            </a:r>
            <a:r>
              <a:rPr lang="nb-NO" dirty="0" err="1"/>
              <a:t>r.plan</a:t>
            </a:r>
            <a:r>
              <a:rPr lang="nb-NO" dirty="0"/>
              <a:t>, </a:t>
            </a:r>
            <a:r>
              <a:rPr lang="nb-NO" dirty="0" err="1"/>
              <a:t>bhgs</a:t>
            </a:r>
            <a:r>
              <a:rPr lang="nb-NO" dirty="0"/>
              <a:t> satsingsområder, verdigrunnlag og visjon. Arbeidet må gå inn i  hverdagen, for å gjøres mest mulig relevant for alle, for å bruke </a:t>
            </a:r>
            <a:r>
              <a:rPr lang="nb-NO" dirty="0" err="1"/>
              <a:t>tidsress</a:t>
            </a:r>
            <a:r>
              <a:rPr lang="nb-NO" dirty="0"/>
              <a:t>. best mulig, og for å ikke få for mye å gape over. Som styrer, eller i </a:t>
            </a:r>
            <a:r>
              <a:rPr lang="nb-NO" dirty="0" err="1"/>
              <a:t>ledergrp</a:t>
            </a:r>
            <a:r>
              <a:rPr lang="nb-NO" dirty="0"/>
              <a:t>, er det naturlig å gjøre noen prioriteringer før man pres. resultatene, for å kunne styre videre arbeid noe i retning av det dere mener er viktigst. Jeg valgte jo </a:t>
            </a:r>
            <a:r>
              <a:rPr lang="nb-NO" dirty="0" err="1"/>
              <a:t>fx</a:t>
            </a:r>
            <a:r>
              <a:rPr lang="nb-NO" dirty="0"/>
              <a:t> ut hva jeg ville trekke frem i fortellinga om resultatene fra </a:t>
            </a:r>
            <a:r>
              <a:rPr lang="nb-NO" dirty="0" err="1"/>
              <a:t>ans.unders</a:t>
            </a:r>
            <a:r>
              <a:rPr lang="nb-NO" dirty="0"/>
              <a:t>.</a:t>
            </a:r>
          </a:p>
          <a:p>
            <a:pPr marL="171450" indent="-171450">
              <a:buFont typeface="Arial" panose="020B0604020202020204" pitchFamily="34" charset="0"/>
              <a:buChar char="•"/>
            </a:pPr>
            <a:r>
              <a:rPr lang="nb-NO" dirty="0"/>
              <a:t>Framover: forts med nye analyser med utgangspunkt i </a:t>
            </a:r>
            <a:r>
              <a:rPr lang="nb-NO" dirty="0" err="1"/>
              <a:t>kartl.unders</a:t>
            </a:r>
            <a:r>
              <a:rPr lang="nb-NO" dirty="0"/>
              <a:t>. Nå har vi jo et godt datagrunnlag på egen praksis, må ta det på alvor og bruke det. </a:t>
            </a:r>
            <a:r>
              <a:rPr lang="nb-NO" dirty="0" err="1"/>
              <a:t>Mtp</a:t>
            </a:r>
            <a:r>
              <a:rPr lang="nb-NO" dirty="0"/>
              <a:t> ny rammeplan, der vi i </a:t>
            </a:r>
            <a:r>
              <a:rPr lang="nb-NO" dirty="0" err="1"/>
              <a:t>kap</a:t>
            </a:r>
            <a:r>
              <a:rPr lang="nb-NO" dirty="0"/>
              <a:t> 3 om </a:t>
            </a:r>
            <a:r>
              <a:rPr lang="nb-NO" dirty="0" err="1"/>
              <a:t>bhgs</a:t>
            </a:r>
            <a:r>
              <a:rPr lang="nb-NO" dirty="0"/>
              <a:t> formål og innhold bl.a. finner overskriftene «</a:t>
            </a:r>
            <a:r>
              <a:rPr lang="nb-NO" dirty="0" err="1"/>
              <a:t>Bhg</a:t>
            </a:r>
            <a:r>
              <a:rPr lang="nb-NO" dirty="0"/>
              <a:t> skal ivareta barnas behov for omsorg» og «</a:t>
            </a:r>
            <a:r>
              <a:rPr lang="nb-NO" dirty="0" err="1"/>
              <a:t>Bhg</a:t>
            </a:r>
            <a:r>
              <a:rPr lang="nb-NO" dirty="0"/>
              <a:t> skal fremme vennskap og fellesskap», så har vi nå – og dere vil få – data om dette og mye mer. </a:t>
            </a:r>
          </a:p>
          <a:p>
            <a:pPr marL="171450" indent="-171450">
              <a:buFont typeface="Arial" panose="020B0604020202020204" pitchFamily="34" charset="0"/>
              <a:buChar char="•"/>
            </a:pPr>
            <a:r>
              <a:rPr lang="nb-NO" dirty="0"/>
              <a:t>(lese fra slide Mål) Så håper vi at vårt arbeid frem til neste undersøkelse vil føre til enda flere..</a:t>
            </a:r>
          </a:p>
        </p:txBody>
      </p:sp>
      <p:sp>
        <p:nvSpPr>
          <p:cNvPr id="4" name="Plassholder for lysbildenummer 3"/>
          <p:cNvSpPr>
            <a:spLocks noGrp="1"/>
          </p:cNvSpPr>
          <p:nvPr>
            <p:ph type="sldNum" sz="quarter" idx="10"/>
          </p:nvPr>
        </p:nvSpPr>
        <p:spPr/>
        <p:txBody>
          <a:bodyPr/>
          <a:lstStyle/>
          <a:p>
            <a:fld id="{3F16C35D-6F13-44FE-A70D-4BCABAF4ED29}" type="slidenum">
              <a:rPr lang="nb-NO" smtClean="0"/>
              <a:t>20</a:t>
            </a:fld>
            <a:endParaRPr lang="nb-NO"/>
          </a:p>
        </p:txBody>
      </p:sp>
    </p:spTree>
    <p:extLst>
      <p:ext uri="{BB962C8B-B14F-4D97-AF65-F5344CB8AC3E}">
        <p14:creationId xmlns:p14="http://schemas.microsoft.com/office/powerpoint/2010/main" val="2890836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Glade barn i </a:t>
            </a:r>
            <a:r>
              <a:rPr lang="nb-NO" dirty="0" err="1"/>
              <a:t>Hoberg</a:t>
            </a:r>
            <a:r>
              <a:rPr lang="nb-NO" dirty="0"/>
              <a:t> barnehage. Dere har mye spennende og viktig jobbing foran dere, så </a:t>
            </a:r>
          </a:p>
          <a:p>
            <a:pPr marL="171450" indent="-171450">
              <a:buFont typeface="Arial" panose="020B0604020202020204" pitchFamily="34" charset="0"/>
              <a:buChar char="•"/>
            </a:pPr>
            <a:r>
              <a:rPr lang="nb-NO" dirty="0"/>
              <a:t>GLED DERE, og takk for meg.</a:t>
            </a:r>
          </a:p>
        </p:txBody>
      </p:sp>
      <p:sp>
        <p:nvSpPr>
          <p:cNvPr id="4" name="Plassholder for lysbildenummer 3"/>
          <p:cNvSpPr>
            <a:spLocks noGrp="1"/>
          </p:cNvSpPr>
          <p:nvPr>
            <p:ph type="sldNum" sz="quarter" idx="10"/>
          </p:nvPr>
        </p:nvSpPr>
        <p:spPr/>
        <p:txBody>
          <a:bodyPr/>
          <a:lstStyle/>
          <a:p>
            <a:fld id="{3F16C35D-6F13-44FE-A70D-4BCABAF4ED29}" type="slidenum">
              <a:rPr lang="nb-NO" smtClean="0"/>
              <a:t>21</a:t>
            </a:fld>
            <a:endParaRPr lang="nb-NO"/>
          </a:p>
        </p:txBody>
      </p:sp>
    </p:spTree>
    <p:extLst>
      <p:ext uri="{BB962C8B-B14F-4D97-AF65-F5344CB8AC3E}">
        <p14:creationId xmlns:p14="http://schemas.microsoft.com/office/powerpoint/2010/main" val="900497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dirty="0"/>
              <a:t>Visjon: Hverdager fulle av eventyr. I det legger vi at vi må være tett på å se det store i det lille, det interessante i det alminnelige – for å sitere en god gammel fagbok.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Som når Albert forundra sier at «nå ble alt rosa» når han ser gjennom flaska med rosa vann. Eller…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Johanna for første gang tør å ta på sneglen som kryper så sakte bortover greina. Eller når…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To gutter blir oppdaga sånn som dette inni buskene en sølete regnværsdag, og den voksne er klok nok til å dele gleden og sette ord på hvor fint de har det i stedet for å bli sint eller tenke på hvor mye tid som vil gå for å få de reine.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Når småbarnsavdelinga må kaste rundt på dagsrytmen og planlagte aktiviteter, for når det er gravemaskin rett utenfor vinduet må alt annet vike!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Eller når Sigrid rekker ut hånda og sier «Kom alle sammen!», og passer på å få med seg de andre små et stykke videre innover i skogen…</a:t>
            </a:r>
          </a:p>
          <a:p>
            <a:endParaRPr lang="nb-NO" dirty="0"/>
          </a:p>
        </p:txBody>
      </p:sp>
      <p:sp>
        <p:nvSpPr>
          <p:cNvPr id="4" name="Plassholder for lysbildenummer 3"/>
          <p:cNvSpPr>
            <a:spLocks noGrp="1"/>
          </p:cNvSpPr>
          <p:nvPr>
            <p:ph type="sldNum" sz="quarter" idx="10"/>
          </p:nvPr>
        </p:nvSpPr>
        <p:spPr/>
        <p:txBody>
          <a:bodyPr/>
          <a:lstStyle/>
          <a:p>
            <a:fld id="{3F16C35D-6F13-44FE-A70D-4BCABAF4ED29}" type="slidenum">
              <a:rPr lang="nb-NO" smtClean="0"/>
              <a:t>3</a:t>
            </a:fld>
            <a:endParaRPr lang="nb-NO"/>
          </a:p>
        </p:txBody>
      </p:sp>
    </p:spTree>
    <p:extLst>
      <p:ext uri="{BB962C8B-B14F-4D97-AF65-F5344CB8AC3E}">
        <p14:creationId xmlns:p14="http://schemas.microsoft.com/office/powerpoint/2010/main" val="582908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dirty="0"/>
              <a:t>Alle de kommunale, og flertallet av de private </a:t>
            </a:r>
            <a:r>
              <a:rPr lang="nb-NO" dirty="0" err="1"/>
              <a:t>bhg</a:t>
            </a:r>
            <a:r>
              <a:rPr lang="nb-NO" dirty="0"/>
              <a:t> i Stange deltok i kartleggingsundersøkelsen i fjor – de siste private kommer etter i år. De kommunale </a:t>
            </a:r>
            <a:r>
              <a:rPr lang="nb-NO" dirty="0" err="1"/>
              <a:t>bhg</a:t>
            </a:r>
            <a:r>
              <a:rPr lang="nb-NO" dirty="0"/>
              <a:t> er organisert under Virksomhet for </a:t>
            </a:r>
            <a:r>
              <a:rPr lang="nb-NO" dirty="0" err="1"/>
              <a:t>bhg</a:t>
            </a:r>
            <a:r>
              <a:rPr lang="nb-NO" dirty="0"/>
              <a:t>, som legger til rette for godt samarbeid og erfaringsutveksling mellom kommunale og private </a:t>
            </a:r>
            <a:r>
              <a:rPr lang="nb-NO" dirty="0" err="1"/>
              <a:t>bhg</a:t>
            </a:r>
            <a:r>
              <a:rPr lang="nb-NO" dirty="0"/>
              <a:t>, bl.a. ved månedlige felles styrermøter og mye felles kursing. </a:t>
            </a:r>
          </a:p>
          <a:p>
            <a:pPr marL="171450" indent="-171450">
              <a:buFont typeface="Arial" panose="020B0604020202020204" pitchFamily="34" charset="0"/>
              <a:buChar char="•"/>
            </a:pPr>
            <a:r>
              <a:rPr lang="nb-NO" dirty="0"/>
              <a:t>Dette samarbeidet har vært til god nytte i arbeidet med undersøkelsen, med flere arenaer for erfaringsdeling for styrerne. Ikke minst fikk vi en egen ledermodul, om bruk av kartleggingsresultater i </a:t>
            </a:r>
            <a:r>
              <a:rPr lang="nb-NO" dirty="0" err="1"/>
              <a:t>bhg</a:t>
            </a:r>
            <a:r>
              <a:rPr lang="nb-NO" dirty="0"/>
              <a:t>, gjennom </a:t>
            </a:r>
            <a:r>
              <a:rPr lang="nb-NO" dirty="0" err="1"/>
              <a:t>SePU</a:t>
            </a:r>
            <a:r>
              <a:rPr lang="nb-NO" dirty="0"/>
              <a:t>. Dette var avslutning i utviklingsarbeidet Framtida er nå, som vi jobba med i Stange i 2014-16, og fungerte som overgang til Kultur for læring og altså kartleggingsundersøkelsen.</a:t>
            </a:r>
          </a:p>
          <a:p>
            <a:pPr marL="171450" indent="-171450">
              <a:buFont typeface="Arial" panose="020B0604020202020204" pitchFamily="34" charset="0"/>
              <a:buChar char="•"/>
            </a:pPr>
            <a:r>
              <a:rPr lang="nb-NO" dirty="0"/>
              <a:t>Vi </a:t>
            </a:r>
            <a:r>
              <a:rPr lang="nb-NO" dirty="0" err="1"/>
              <a:t>komm</a:t>
            </a:r>
            <a:r>
              <a:rPr lang="nb-NO" dirty="0"/>
              <a:t>. styrere har det siste året hatt jevnlige gruppeveiledninger med Hilde Forfang fra </a:t>
            </a:r>
            <a:r>
              <a:rPr lang="nb-NO" dirty="0" err="1"/>
              <a:t>SePU</a:t>
            </a:r>
            <a:r>
              <a:rPr lang="nb-NO" dirty="0"/>
              <a:t>, fantastisk nyttig og avgjørende for at vi har fått til det vi har gjort så langt. Veiledninga: alt fra helt konkrete råd om hvordan man skal jobbe godt i personalgruppa for å få alle med seg, til tips om f.eks. hvordan legge frem dårlige resultater for foreldre.</a:t>
            </a:r>
          </a:p>
          <a:p>
            <a:pPr marL="0" indent="0">
              <a:buFont typeface="Arial" panose="020B0604020202020204" pitchFamily="34" charset="0"/>
              <a:buNone/>
            </a:pPr>
            <a:endParaRPr lang="nb-NO" dirty="0"/>
          </a:p>
        </p:txBody>
      </p:sp>
      <p:sp>
        <p:nvSpPr>
          <p:cNvPr id="4" name="Plassholder for lysbildenummer 3"/>
          <p:cNvSpPr>
            <a:spLocks noGrp="1"/>
          </p:cNvSpPr>
          <p:nvPr>
            <p:ph type="sldNum" sz="quarter" idx="10"/>
          </p:nvPr>
        </p:nvSpPr>
        <p:spPr/>
        <p:txBody>
          <a:bodyPr/>
          <a:lstStyle/>
          <a:p>
            <a:fld id="{3F16C35D-6F13-44FE-A70D-4BCABAF4ED29}" type="slidenum">
              <a:rPr lang="nb-NO" smtClean="0"/>
              <a:t>4</a:t>
            </a:fld>
            <a:endParaRPr lang="nb-NO"/>
          </a:p>
        </p:txBody>
      </p:sp>
    </p:spTree>
    <p:extLst>
      <p:ext uri="{BB962C8B-B14F-4D97-AF65-F5344CB8AC3E}">
        <p14:creationId xmlns:p14="http://schemas.microsoft.com/office/powerpoint/2010/main" val="3801514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dirty="0"/>
              <a:t>Her ser dere tidsperspektivet over jobbinga vår det siste året. Jeg kommer tilbake til enkelte av disse tingene mer inngående seinere.</a:t>
            </a:r>
          </a:p>
          <a:p>
            <a:pPr marL="0" indent="0">
              <a:buFont typeface="Arial" panose="020B0604020202020204" pitchFamily="34" charset="0"/>
              <a:buNone/>
            </a:pPr>
            <a:r>
              <a:rPr lang="nb-NO" dirty="0"/>
              <a:t>Kan nevne i tillegg til det dere ser her at selv om portalen åpna i oktober, så valgte jeg å avvente til november med å gi ut passord, fordi jeg tror at når en ser at en har forholdsvis lang svarfrist, så er det lettere å utsette – og glemme det.</a:t>
            </a:r>
          </a:p>
          <a:p>
            <a:pPr marL="171450" indent="-171450">
              <a:buFont typeface="Arial" panose="020B0604020202020204" pitchFamily="34" charset="0"/>
              <a:buChar char="•"/>
            </a:pPr>
            <a:endParaRPr lang="nb-NO" dirty="0"/>
          </a:p>
          <a:p>
            <a:pPr marL="171450" indent="-171450">
              <a:buFont typeface="Arial" panose="020B0604020202020204" pitchFamily="34" charset="0"/>
              <a:buChar char="•"/>
            </a:pPr>
            <a:endParaRPr lang="nb-NO" dirty="0"/>
          </a:p>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10"/>
          </p:nvPr>
        </p:nvSpPr>
        <p:spPr/>
        <p:txBody>
          <a:bodyPr/>
          <a:lstStyle/>
          <a:p>
            <a:fld id="{3F16C35D-6F13-44FE-A70D-4BCABAF4ED29}" type="slidenum">
              <a:rPr lang="nb-NO" smtClean="0"/>
              <a:t>5</a:t>
            </a:fld>
            <a:endParaRPr lang="nb-NO"/>
          </a:p>
        </p:txBody>
      </p:sp>
    </p:spTree>
    <p:extLst>
      <p:ext uri="{BB962C8B-B14F-4D97-AF65-F5344CB8AC3E}">
        <p14:creationId xmlns:p14="http://schemas.microsoft.com/office/powerpoint/2010/main" val="1814754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dirty="0">
                <a:solidFill>
                  <a:srgbClr val="FF0000"/>
                </a:solidFill>
              </a:rPr>
              <a:t>Så til selve undersøkelsen.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(lese)</a:t>
            </a:r>
          </a:p>
          <a:p>
            <a:pPr marL="171450" indent="-171450">
              <a:buFont typeface="Arial" panose="020B0604020202020204" pitchFamily="34" charset="0"/>
              <a:buChar char="•"/>
            </a:pPr>
            <a:r>
              <a:rPr lang="nb-NO" dirty="0">
                <a:solidFill>
                  <a:srgbClr val="FF0000"/>
                </a:solidFill>
              </a:rPr>
              <a:t>Vi fulgte tipsene om effektiv gjennomføring som sto i materiellet fra </a:t>
            </a:r>
            <a:r>
              <a:rPr lang="nb-NO" dirty="0" err="1">
                <a:solidFill>
                  <a:srgbClr val="FF0000"/>
                </a:solidFill>
              </a:rPr>
              <a:t>SePU</a:t>
            </a:r>
            <a:r>
              <a:rPr lang="nb-NO" dirty="0">
                <a:solidFill>
                  <a:srgbClr val="FF0000"/>
                </a:solidFill>
              </a:rPr>
              <a:t>. </a:t>
            </a:r>
          </a:p>
          <a:p>
            <a:pPr marL="171450" indent="-171450">
              <a:buFont typeface="Arial" panose="020B0604020202020204" pitchFamily="34" charset="0"/>
              <a:buChar char="•"/>
            </a:pPr>
            <a:r>
              <a:rPr lang="nb-NO" dirty="0">
                <a:solidFill>
                  <a:srgbClr val="FF0000"/>
                </a:solidFill>
              </a:rPr>
              <a:t>Vi valgte å sette av tid og ressurser, vikarer inn for å frigjøre kontaktpedagog for både undersøkelsene de skulle svare på og barnas undersøkelse. I tillegg brukte vi en vikar for å dekke opp slik at alle i personalet kunne gå fra en og en for å svare på </a:t>
            </a:r>
            <a:r>
              <a:rPr lang="nb-NO" dirty="0" err="1">
                <a:solidFill>
                  <a:srgbClr val="FF0000"/>
                </a:solidFill>
              </a:rPr>
              <a:t>ansatteundersøkelsen</a:t>
            </a:r>
            <a:r>
              <a:rPr lang="nb-NO" dirty="0">
                <a:solidFill>
                  <a:srgbClr val="FF0000"/>
                </a:solidFill>
              </a:rPr>
              <a:t>. Vel investerte midler.</a:t>
            </a:r>
          </a:p>
          <a:p>
            <a:pPr marL="171450" indent="-171450">
              <a:buFont typeface="Arial" panose="020B0604020202020204" pitchFamily="34" charset="0"/>
              <a:buChar char="•"/>
            </a:pPr>
            <a:r>
              <a:rPr lang="nb-NO" dirty="0"/>
              <a:t>For å få god foreldredelt. brukte vi erfaringer vi har hatt suksess med før. Jeg delte ut informasjon og </a:t>
            </a:r>
            <a:r>
              <a:rPr lang="nb-NO" dirty="0" err="1"/>
              <a:t>samt.skjemaer</a:t>
            </a:r>
            <a:r>
              <a:rPr lang="nb-NO" dirty="0"/>
              <a:t> personlig til de fleste, og </a:t>
            </a:r>
            <a:r>
              <a:rPr lang="nb-NO" dirty="0" err="1"/>
              <a:t>kont.ped</a:t>
            </a:r>
            <a:r>
              <a:rPr lang="nb-NO" dirty="0"/>
              <a:t> seinere passord, direkte til hver og en familie, sammen med velvalgte ord om hvor viktig det var for oss at de satte av tid til å svare og hva resultatene skulle brukes til. Aldri alle svar med en gang.. Ei uke før portalen stengte gikk jeg inn og sjekket hvilke passord det hadde kommet inn svar på, og kunne dermed minne de aktuelle på å svare og hvilken frist de hadde, på e-post. Da et par dager gjensto fulgte kontaktpedagogene opp med påminnelse direkte til de foreldrene som gjensto.</a:t>
            </a:r>
          </a:p>
          <a:p>
            <a:pPr marL="171450" indent="-171450">
              <a:buFont typeface="Arial" panose="020B0604020202020204" pitchFamily="34" charset="0"/>
              <a:buChar char="•"/>
            </a:pPr>
            <a:r>
              <a:rPr lang="nb-NO" dirty="0"/>
              <a:t>Vi endte opp med 100% delt fra personale, barn og kontaktpedagoger. Fra foreldrene hadde vi samtykke fra 24 av de 25 aktuelle, men endte opp med svarprosent 80.</a:t>
            </a:r>
          </a:p>
        </p:txBody>
      </p:sp>
      <p:sp>
        <p:nvSpPr>
          <p:cNvPr id="4" name="Plassholder for lysbildenummer 3"/>
          <p:cNvSpPr>
            <a:spLocks noGrp="1"/>
          </p:cNvSpPr>
          <p:nvPr>
            <p:ph type="sldNum" sz="quarter" idx="10"/>
          </p:nvPr>
        </p:nvSpPr>
        <p:spPr/>
        <p:txBody>
          <a:bodyPr/>
          <a:lstStyle/>
          <a:p>
            <a:fld id="{3F16C35D-6F13-44FE-A70D-4BCABAF4ED29}" type="slidenum">
              <a:rPr lang="nb-NO" smtClean="0"/>
              <a:t>6</a:t>
            </a:fld>
            <a:endParaRPr lang="nb-NO"/>
          </a:p>
        </p:txBody>
      </p:sp>
    </p:spTree>
    <p:extLst>
      <p:ext uri="{BB962C8B-B14F-4D97-AF65-F5344CB8AC3E}">
        <p14:creationId xmlns:p14="http://schemas.microsoft.com/office/powerpoint/2010/main" val="1793133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dirty="0" err="1"/>
              <a:t>Kp</a:t>
            </a:r>
            <a:r>
              <a:rPr lang="nb-NO" dirty="0"/>
              <a:t>: 55 påstander skulle vurderes om hvert barn, og en av </a:t>
            </a:r>
            <a:r>
              <a:rPr lang="nb-NO" dirty="0" err="1"/>
              <a:t>kped</a:t>
            </a:r>
            <a:r>
              <a:rPr lang="nb-NO" dirty="0"/>
              <a:t> hos oss hadde 15 barn å svare for… Glade for at vi fra starten av hadde planlagt dette </a:t>
            </a:r>
            <a:r>
              <a:rPr lang="nb-NO" dirty="0" err="1"/>
              <a:t>vha</a:t>
            </a:r>
            <a:r>
              <a:rPr lang="nb-NO" dirty="0"/>
              <a:t> vikarbruk</a:t>
            </a:r>
          </a:p>
          <a:p>
            <a:pPr marL="171450" indent="-171450">
              <a:buFont typeface="Arial" panose="020B0604020202020204" pitchFamily="34" charset="0"/>
              <a:buChar char="•"/>
            </a:pPr>
            <a:r>
              <a:rPr lang="nb-NO" dirty="0"/>
              <a:t>Barn (lese fra slides)</a:t>
            </a:r>
          </a:p>
          <a:p>
            <a:pPr marL="171450" indent="-171450">
              <a:buFont typeface="Arial" panose="020B0604020202020204" pitchFamily="34" charset="0"/>
              <a:buChar char="•"/>
            </a:pPr>
            <a:r>
              <a:rPr lang="nb-NO" dirty="0" err="1"/>
              <a:t>Ped</a:t>
            </a:r>
            <a:r>
              <a:rPr lang="nb-NO" dirty="0"/>
              <a:t> </a:t>
            </a:r>
            <a:r>
              <a:rPr lang="nb-NO" dirty="0" err="1"/>
              <a:t>intr</a:t>
            </a:r>
            <a:r>
              <a:rPr lang="nb-NO" dirty="0"/>
              <a:t>: «dette må vi gjøre mer av!», kom nær ett og ett barn og gjorde seg mange nyttige observasjoner.</a:t>
            </a:r>
          </a:p>
          <a:p>
            <a:pPr marL="171450" indent="-171450">
              <a:buFont typeface="Arial" panose="020B0604020202020204" pitchFamily="34" charset="0"/>
              <a:buChar char="•"/>
            </a:pPr>
            <a:r>
              <a:rPr lang="nb-NO" dirty="0"/>
              <a:t>(lese): noe hjelp var nødvendig, vanskelig å vurdere hvor mye. Opplevdes noe frustrerende – særlig om pedagogene oppfattet at barna svarte – i deres øyne – «feil». Eks oppgave (husker ikke ordrett) trykk på 16, og da var det en tallrekke på fire tall å velge mellom, </a:t>
            </a:r>
          </a:p>
          <a:p>
            <a:pPr marL="171450" indent="-171450">
              <a:buFont typeface="Arial" panose="020B0604020202020204" pitchFamily="34" charset="0"/>
              <a:buChar char="•"/>
            </a:pPr>
            <a:r>
              <a:rPr lang="nb-NO" dirty="0"/>
              <a:t>8-10-16-24. En gutt som satt der tenkte litt høyt og sa til pedagogen «jeg trykker på den (24) for det er i </a:t>
            </a:r>
            <a:r>
              <a:rPr lang="nb-NO" dirty="0" err="1"/>
              <a:t>allfall</a:t>
            </a:r>
            <a:r>
              <a:rPr lang="nb-NO" dirty="0"/>
              <a:t> mer enn 10!» Så han var jo løsningsorientert og brukte det han kunne. Han hadde ikke det visuelle tallet 16 inne, men absolutt begrep om at 16 er mer enn 10. Sånne tanker og forklaringer fra barna var noe av det som gjorde det interessant å være tilstede for pedagogene, men også kunne føre til at de rev seg i håret for «han får jo ikke vist hva han kan – bare jeg vet at han egentlig tenker riktig!»</a:t>
            </a:r>
          </a:p>
        </p:txBody>
      </p:sp>
      <p:sp>
        <p:nvSpPr>
          <p:cNvPr id="4" name="Plassholder for lysbildenummer 3"/>
          <p:cNvSpPr>
            <a:spLocks noGrp="1"/>
          </p:cNvSpPr>
          <p:nvPr>
            <p:ph type="sldNum" sz="quarter" idx="10"/>
          </p:nvPr>
        </p:nvSpPr>
        <p:spPr/>
        <p:txBody>
          <a:bodyPr/>
          <a:lstStyle/>
          <a:p>
            <a:fld id="{3F16C35D-6F13-44FE-A70D-4BCABAF4ED29}" type="slidenum">
              <a:rPr lang="nb-NO" smtClean="0"/>
              <a:t>7</a:t>
            </a:fld>
            <a:endParaRPr lang="nb-NO"/>
          </a:p>
        </p:txBody>
      </p:sp>
    </p:spTree>
    <p:extLst>
      <p:ext uri="{BB962C8B-B14F-4D97-AF65-F5344CB8AC3E}">
        <p14:creationId xmlns:p14="http://schemas.microsoft.com/office/powerpoint/2010/main" val="4032503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dirty="0"/>
              <a:t>Da resultatportalen åpnet var det mange ivrige styrere som logga seg inn og begynte å kikke. Bruk brukerveiledninga aktivt fra starten! Nyttig, med god informasjon.</a:t>
            </a:r>
          </a:p>
          <a:p>
            <a:pPr marL="171450" indent="-171450">
              <a:buFont typeface="Arial" panose="020B0604020202020204" pitchFamily="34" charset="0"/>
              <a:buChar char="•"/>
            </a:pPr>
            <a:r>
              <a:rPr lang="nb-NO" dirty="0"/>
              <a:t>Det var en stor jobb– mye større enn jeg hadde tenkt – å sette seg inn i resultatene. Først få en oversikt over hver del av undersøkelsen </a:t>
            </a:r>
          </a:p>
          <a:p>
            <a:pPr marL="171450" indent="-171450">
              <a:buFont typeface="Arial" panose="020B0604020202020204" pitchFamily="34" charset="0"/>
              <a:buChar char="•"/>
            </a:pPr>
            <a:r>
              <a:rPr lang="nb-NO" dirty="0"/>
              <a:t>Så over hvert område i hver enkel undersøkelse </a:t>
            </a:r>
          </a:p>
          <a:p>
            <a:pPr marL="171450" indent="-171450">
              <a:buFont typeface="Arial" panose="020B0604020202020204" pitchFamily="34" charset="0"/>
              <a:buChar char="•"/>
            </a:pPr>
            <a:r>
              <a:rPr lang="nb-NO" dirty="0"/>
              <a:t>så ned til hvert enkelt spørsmål – og de var det jo mange av. Så kan man velge hvordan man vil ha resultatene presentert, </a:t>
            </a:r>
          </a:p>
          <a:p>
            <a:pPr marL="171450" indent="-171450">
              <a:buFont typeface="Arial" panose="020B0604020202020204" pitchFamily="34" charset="0"/>
              <a:buChar char="•"/>
            </a:pPr>
            <a:r>
              <a:rPr lang="nb-NO" dirty="0"/>
              <a:t>som søyler, i prosent, antall… </a:t>
            </a:r>
          </a:p>
          <a:p>
            <a:pPr marL="171450" indent="-171450">
              <a:buFont typeface="Arial" panose="020B0604020202020204" pitchFamily="34" charset="0"/>
              <a:buChar char="•"/>
            </a:pPr>
            <a:r>
              <a:rPr lang="nb-NO" dirty="0"/>
              <a:t>Og man kan sammenligne gutter og jenter, om svarene barna har gitt samsvarer med det kontaktpedagogene har angitt, om personalets svar på samarbeide med foreldrene stemmer med det foreldrene har svart… Jo mer en leter, jo mer finner man, og jo mer interessant kan det bli. </a:t>
            </a:r>
          </a:p>
          <a:p>
            <a:pPr marL="171450" indent="-171450">
              <a:buFont typeface="Arial" panose="020B0604020202020204" pitchFamily="34" charset="0"/>
              <a:buChar char="•"/>
            </a:pPr>
            <a:r>
              <a:rPr lang="nb-NO" dirty="0"/>
              <a:t>Etter hvert tenke på hvordan en best får presentert dette for personalet og foreldrene. Hva forteller enklest og best det vi synes er viktigst å få fram? </a:t>
            </a:r>
          </a:p>
        </p:txBody>
      </p:sp>
      <p:sp>
        <p:nvSpPr>
          <p:cNvPr id="4" name="Plassholder for lysbildenummer 3"/>
          <p:cNvSpPr>
            <a:spLocks noGrp="1"/>
          </p:cNvSpPr>
          <p:nvPr>
            <p:ph type="sldNum" sz="quarter" idx="10"/>
          </p:nvPr>
        </p:nvSpPr>
        <p:spPr/>
        <p:txBody>
          <a:bodyPr/>
          <a:lstStyle/>
          <a:p>
            <a:fld id="{3F16C35D-6F13-44FE-A70D-4BCABAF4ED29}" type="slidenum">
              <a:rPr lang="nb-NO" smtClean="0"/>
              <a:t>8</a:t>
            </a:fld>
            <a:endParaRPr lang="nb-NO"/>
          </a:p>
        </p:txBody>
      </p:sp>
    </p:spTree>
    <p:extLst>
      <p:ext uri="{BB962C8B-B14F-4D97-AF65-F5344CB8AC3E}">
        <p14:creationId xmlns:p14="http://schemas.microsoft.com/office/powerpoint/2010/main" val="1948098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Oversikt får en ved å bruke 500 poeng-skalaen som på dette bildet, et eksempel fra barnas undersøkelse hos oss. Kjapp forklaring: loddrett svarte streken gjennomsnitt for </a:t>
            </a:r>
            <a:r>
              <a:rPr lang="nb-NO" dirty="0" err="1"/>
              <a:t>bhg</a:t>
            </a:r>
            <a:r>
              <a:rPr lang="nb-NO" dirty="0"/>
              <a:t>, søylene vannrett viser vår skåre sett mot gjennomsnittet, om søyla ender i det grønne feltet er vi godt over gjennomsnittet, ender den på det røde feltet er vi under. Det hvite feltet angir en normalvariasjon rundt snittet. Hver av søylene representerer flere spørsmål barna har svart på innenfor områdene trivsel, relasjon barn-barn, relasjon barn-voksen og gjenkjenning av tall osv. Her har jeg henta frem separate søyler for gutter, blå, og jenter, grønne. </a:t>
            </a:r>
          </a:p>
          <a:p>
            <a:pPr marL="171450" indent="-171450">
              <a:buFont typeface="Arial" panose="020B0604020202020204" pitchFamily="34" charset="0"/>
              <a:buChar char="•"/>
            </a:pPr>
            <a:r>
              <a:rPr lang="nb-NO" dirty="0"/>
              <a:t>Resultatene her ganske gode, men hva ligger bak en god skåre? Da må man se på spørsmålene enkeltvis, og på antall svar/%. To barn klikka på det sure fjeset på utsagnet om at jeg har en god venn i </a:t>
            </a:r>
            <a:r>
              <a:rPr lang="nb-NO" dirty="0" err="1"/>
              <a:t>bhg</a:t>
            </a:r>
            <a:r>
              <a:rPr lang="nb-NO" dirty="0"/>
              <a:t>, ei jente som gjorde det samme på utsagnet om erting i </a:t>
            </a:r>
            <a:r>
              <a:rPr lang="nb-NO" dirty="0" err="1"/>
              <a:t>bhg</a:t>
            </a:r>
            <a:r>
              <a:rPr lang="nb-NO" dirty="0"/>
              <a:t>, og DET må vi jo vite og ta tak i, uavhengig av om trivselen for alle de andre generelt er god! Interessant ellers er at guttene skåret såpass mye bedre enn jentene på gjenkjenning av tall og bokstaver. Overraskelse. Hvordan kan vi forklare det? Var utvalget, altså antall gutter, godt nok? Ja, like mange gutter som jenter deltok hos oss. </a:t>
            </a:r>
            <a:r>
              <a:rPr lang="nb-NO" dirty="0" err="1"/>
              <a:t>Flerspråklighet</a:t>
            </a:r>
            <a:r>
              <a:rPr lang="nb-NO" dirty="0"/>
              <a:t>? Nei, flere flerspråklige gutter. Kanskje mest interessant – hvorfor var dette resultatet en overraskelse for oss?... </a:t>
            </a:r>
          </a:p>
          <a:p>
            <a:pPr marL="171450" indent="-171450">
              <a:buFont typeface="Arial" panose="020B0604020202020204" pitchFamily="34" charset="0"/>
              <a:buChar char="•"/>
            </a:pPr>
            <a:r>
              <a:rPr lang="nb-NO" dirty="0"/>
              <a:t>Så måler man seg jo ofte opp mot snittet, men er snittet i seg selv godt nok –har vi likevel mye å hente? Det kan skåren si noe om, noe som vi ikke nødvendigvis leser ut fra dette bildet. </a:t>
            </a:r>
          </a:p>
          <a:p>
            <a:pPr marL="171450" indent="-171450">
              <a:buFont typeface="Arial" panose="020B0604020202020204" pitchFamily="34" charset="0"/>
              <a:buChar char="•"/>
            </a:pPr>
            <a:r>
              <a:rPr lang="nb-NO" dirty="0"/>
              <a:t>Vi har også et eksempel fra foreldreundersøkelsen. Ikke fullt så fornøyde, men </a:t>
            </a:r>
          </a:p>
          <a:p>
            <a:pPr marL="171450" indent="-171450">
              <a:buFont typeface="Arial" panose="020B0604020202020204" pitchFamily="34" charset="0"/>
              <a:buChar char="•"/>
            </a:pPr>
            <a:r>
              <a:rPr lang="nb-NO" dirty="0"/>
              <a:t>rart at vi lå så lavt på tilfredshet, tidligere brukerundersøkelser godt fornøyde. To av spørsmålene som ligger til grunn hadde særdeles dårlig skåre, sykefravær i </a:t>
            </a:r>
            <a:r>
              <a:rPr lang="nb-NO" dirty="0" err="1"/>
              <a:t>bhg</a:t>
            </a:r>
            <a:r>
              <a:rPr lang="nb-NO" dirty="0"/>
              <a:t> og personalskifte, som vi dessverre hadde hatt en del av denne perioden. Da jeg trakk ut skåren på disse to </a:t>
            </a:r>
            <a:r>
              <a:rPr lang="nb-NO" dirty="0" err="1"/>
              <a:t>spm</a:t>
            </a:r>
            <a:r>
              <a:rPr lang="nb-NO" dirty="0"/>
              <a:t> , ny gjennomsnittsskåre, var vi godt over snittet. Ikke dermed sagt at vi ikke skal ta hensyn til disse to punktene, men det var beroligende å se at foreldrene var godt tilfredse på andre områder! </a:t>
            </a:r>
          </a:p>
          <a:p>
            <a:pPr marL="171450" indent="-171450">
              <a:buFont typeface="Arial" panose="020B0604020202020204" pitchFamily="34" charset="0"/>
              <a:buChar char="•"/>
            </a:pPr>
            <a:r>
              <a:rPr lang="nb-NO" dirty="0"/>
              <a:t>Jeg gjorde meg godt kjent med resultatene før jeg la noe fram for andre, og det anbefaler jeg at dere gjør også, finn ut hvordan DU forstår resultatene før du formidler dem for andre. </a:t>
            </a:r>
          </a:p>
        </p:txBody>
      </p:sp>
      <p:sp>
        <p:nvSpPr>
          <p:cNvPr id="4" name="Plassholder for lysbildenummer 3"/>
          <p:cNvSpPr>
            <a:spLocks noGrp="1"/>
          </p:cNvSpPr>
          <p:nvPr>
            <p:ph type="sldNum" sz="quarter" idx="10"/>
          </p:nvPr>
        </p:nvSpPr>
        <p:spPr/>
        <p:txBody>
          <a:bodyPr/>
          <a:lstStyle/>
          <a:p>
            <a:fld id="{3F16C35D-6F13-44FE-A70D-4BCABAF4ED29}" type="slidenum">
              <a:rPr lang="nb-NO" smtClean="0"/>
              <a:t>9</a:t>
            </a:fld>
            <a:endParaRPr lang="nb-NO"/>
          </a:p>
        </p:txBody>
      </p:sp>
    </p:spTree>
    <p:extLst>
      <p:ext uri="{BB962C8B-B14F-4D97-AF65-F5344CB8AC3E}">
        <p14:creationId xmlns:p14="http://schemas.microsoft.com/office/powerpoint/2010/main" val="570933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0E1FE0B0-ED5F-4BC7-AB34-2FD74A3A1F41}"/>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xmlns="" id="{2CDA7F0E-6EA3-4ABF-9F19-912153F87B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xmlns="" id="{1853B5CB-EB24-4E06-B283-10522FE45184}"/>
              </a:ext>
            </a:extLst>
          </p:cNvPr>
          <p:cNvSpPr>
            <a:spLocks noGrp="1"/>
          </p:cNvSpPr>
          <p:nvPr>
            <p:ph type="dt" sz="half" idx="10"/>
          </p:nvPr>
        </p:nvSpPr>
        <p:spPr/>
        <p:txBody>
          <a:bodyPr/>
          <a:lstStyle/>
          <a:p>
            <a:fld id="{B61BEF0D-F0BB-DE4B-95CE-6DB70DBA9567}" type="datetimeFigureOut">
              <a:rPr lang="en-US" smtClean="0"/>
              <a:pPr/>
              <a:t>10/31/2017</a:t>
            </a:fld>
            <a:endParaRPr lang="en-US" dirty="0"/>
          </a:p>
        </p:txBody>
      </p:sp>
      <p:sp>
        <p:nvSpPr>
          <p:cNvPr id="5" name="Plassholder for bunntekst 4">
            <a:extLst>
              <a:ext uri="{FF2B5EF4-FFF2-40B4-BE49-F238E27FC236}">
                <a16:creationId xmlns:a16="http://schemas.microsoft.com/office/drawing/2014/main" xmlns="" id="{4BA62606-A86B-4C9F-A22C-9277128BE1AF}"/>
              </a:ext>
            </a:extLst>
          </p:cNvPr>
          <p:cNvSpPr>
            <a:spLocks noGrp="1"/>
          </p:cNvSpPr>
          <p:nvPr>
            <p:ph type="ftr" sz="quarter" idx="11"/>
          </p:nvPr>
        </p:nvSpPr>
        <p:spPr/>
        <p:txBody>
          <a:bodyPr/>
          <a:lstStyle/>
          <a:p>
            <a:endParaRPr lang="en-US" dirty="0"/>
          </a:p>
        </p:txBody>
      </p:sp>
      <p:sp>
        <p:nvSpPr>
          <p:cNvPr id="6" name="Plassholder for lysbildenummer 5">
            <a:extLst>
              <a:ext uri="{FF2B5EF4-FFF2-40B4-BE49-F238E27FC236}">
                <a16:creationId xmlns:a16="http://schemas.microsoft.com/office/drawing/2014/main" xmlns="" id="{2E90F1B4-5309-403F-9498-AB50779279C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8003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6AFB5500-79FC-4808-8330-7DF3D7DE7525}"/>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xmlns="" id="{DA620E3D-421B-44CA-861E-9FF48FD8A03B}"/>
              </a:ext>
            </a:extLst>
          </p:cNvPr>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xmlns="" id="{6F5436A5-745C-4014-A44C-F6588EA31E04}"/>
              </a:ext>
            </a:extLst>
          </p:cNvPr>
          <p:cNvSpPr>
            <a:spLocks noGrp="1"/>
          </p:cNvSpPr>
          <p:nvPr>
            <p:ph type="dt" sz="half" idx="10"/>
          </p:nvPr>
        </p:nvSpPr>
        <p:spPr/>
        <p:txBody>
          <a:bodyPr/>
          <a:lstStyle/>
          <a:p>
            <a:fld id="{55C6B4A9-1611-4792-9094-5F34BCA07E0B}" type="datetimeFigureOut">
              <a:rPr lang="en-US" smtClean="0"/>
              <a:t>10/31/2017</a:t>
            </a:fld>
            <a:endParaRPr lang="en-US" dirty="0"/>
          </a:p>
        </p:txBody>
      </p:sp>
      <p:sp>
        <p:nvSpPr>
          <p:cNvPr id="5" name="Plassholder for bunntekst 4">
            <a:extLst>
              <a:ext uri="{FF2B5EF4-FFF2-40B4-BE49-F238E27FC236}">
                <a16:creationId xmlns:a16="http://schemas.microsoft.com/office/drawing/2014/main" xmlns="" id="{80BB1C20-41C5-497A-917A-B04D3BEC0BA3}"/>
              </a:ext>
            </a:extLst>
          </p:cNvPr>
          <p:cNvSpPr>
            <a:spLocks noGrp="1"/>
          </p:cNvSpPr>
          <p:nvPr>
            <p:ph type="ftr" sz="quarter" idx="11"/>
          </p:nvPr>
        </p:nvSpPr>
        <p:spPr/>
        <p:txBody>
          <a:bodyPr/>
          <a:lstStyle/>
          <a:p>
            <a:endParaRPr lang="en-US" dirty="0"/>
          </a:p>
        </p:txBody>
      </p:sp>
      <p:sp>
        <p:nvSpPr>
          <p:cNvPr id="6" name="Plassholder for lysbildenummer 5">
            <a:extLst>
              <a:ext uri="{FF2B5EF4-FFF2-40B4-BE49-F238E27FC236}">
                <a16:creationId xmlns:a16="http://schemas.microsoft.com/office/drawing/2014/main" xmlns="" id="{90770458-13F7-4A17-84B1-CA82E4F067AC}"/>
              </a:ext>
            </a:extLst>
          </p:cNvPr>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681768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xmlns="" id="{9B143165-F19D-4164-9CB6-1104501E1B32}"/>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xmlns="" id="{F25FF5A2-01C9-401C-AAE7-868206DECB5E}"/>
              </a:ext>
            </a:extLst>
          </p:cNvPr>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xmlns="" id="{8530B061-5C9A-44AF-B91A-D91A3C58CF35}"/>
              </a:ext>
            </a:extLst>
          </p:cNvPr>
          <p:cNvSpPr>
            <a:spLocks noGrp="1"/>
          </p:cNvSpPr>
          <p:nvPr>
            <p:ph type="dt" sz="half" idx="10"/>
          </p:nvPr>
        </p:nvSpPr>
        <p:spPr/>
        <p:txBody>
          <a:bodyPr/>
          <a:lstStyle/>
          <a:p>
            <a:fld id="{B61BEF0D-F0BB-DE4B-95CE-6DB70DBA9567}" type="datetimeFigureOut">
              <a:rPr lang="en-US" smtClean="0"/>
              <a:pPr/>
              <a:t>10/31/2017</a:t>
            </a:fld>
            <a:endParaRPr lang="en-US" dirty="0"/>
          </a:p>
        </p:txBody>
      </p:sp>
      <p:sp>
        <p:nvSpPr>
          <p:cNvPr id="5" name="Plassholder for bunntekst 4">
            <a:extLst>
              <a:ext uri="{FF2B5EF4-FFF2-40B4-BE49-F238E27FC236}">
                <a16:creationId xmlns:a16="http://schemas.microsoft.com/office/drawing/2014/main" xmlns="" id="{31492F8D-837B-417E-8AC4-21313DF9FC05}"/>
              </a:ext>
            </a:extLst>
          </p:cNvPr>
          <p:cNvSpPr>
            <a:spLocks noGrp="1"/>
          </p:cNvSpPr>
          <p:nvPr>
            <p:ph type="ftr" sz="quarter" idx="11"/>
          </p:nvPr>
        </p:nvSpPr>
        <p:spPr/>
        <p:txBody>
          <a:bodyPr/>
          <a:lstStyle/>
          <a:p>
            <a:endParaRPr lang="en-US" dirty="0"/>
          </a:p>
        </p:txBody>
      </p:sp>
      <p:sp>
        <p:nvSpPr>
          <p:cNvPr id="6" name="Plassholder for lysbildenummer 5">
            <a:extLst>
              <a:ext uri="{FF2B5EF4-FFF2-40B4-BE49-F238E27FC236}">
                <a16:creationId xmlns:a16="http://schemas.microsoft.com/office/drawing/2014/main" xmlns="" id="{8BA3BBAF-40D0-4CC6-A879-4B79CDA1A7C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1825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b-NO"/>
              <a:t>Klikk for å redigere tittelstil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8349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6548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b-NO"/>
              <a:t>Klikk for å redigere tittelstil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B61BEF0D-F0BB-DE4B-95CE-6DB70DBA9567}" type="datetimeFigureOut">
              <a:rPr lang="en-US" smtClean="0"/>
              <a:pPr/>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0090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10/31/2017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846259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10/31/2017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4277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6301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10/31/2017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0054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b-NO"/>
              <a:t>Klikk for å redigere tittelstil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b-NO"/>
              <a:t>Rediger tekststiler i malen</a:t>
            </a:r>
          </a:p>
        </p:txBody>
      </p:sp>
      <p:sp>
        <p:nvSpPr>
          <p:cNvPr id="5" name="Date Placeholder 4"/>
          <p:cNvSpPr>
            <a:spLocks noGrp="1"/>
          </p:cNvSpPr>
          <p:nvPr>
            <p:ph type="dt" sz="half" idx="10"/>
          </p:nvPr>
        </p:nvSpPr>
        <p:spPr/>
        <p:txBody>
          <a:bodyPr/>
          <a:lstStyle/>
          <a:p>
            <a:fld id="{42A54C80-263E-416B-A8E0-580EDEADCBDC}" type="datetimeFigureOut">
              <a:rPr lang="en-US" smtClean="0"/>
              <a:t>10/31/2017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867166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24BA9FE0-9848-4134-AC86-8051DB0FC3D1}"/>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xmlns="" id="{AF5730A1-FFB5-4FD6-92C9-357577CC01E8}"/>
              </a:ext>
            </a:extLst>
          </p:cNvPr>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xmlns="" id="{35D77D0C-9558-4422-8524-3178B52550D3}"/>
              </a:ext>
            </a:extLst>
          </p:cNvPr>
          <p:cNvSpPr>
            <a:spLocks noGrp="1"/>
          </p:cNvSpPr>
          <p:nvPr>
            <p:ph type="dt" sz="half" idx="10"/>
          </p:nvPr>
        </p:nvSpPr>
        <p:spPr/>
        <p:txBody>
          <a:bodyPr/>
          <a:lstStyle/>
          <a:p>
            <a:fld id="{B61BEF0D-F0BB-DE4B-95CE-6DB70DBA9567}" type="datetimeFigureOut">
              <a:rPr lang="en-US" smtClean="0"/>
              <a:pPr/>
              <a:t>10/31/2017</a:t>
            </a:fld>
            <a:endParaRPr lang="en-US" dirty="0"/>
          </a:p>
        </p:txBody>
      </p:sp>
      <p:sp>
        <p:nvSpPr>
          <p:cNvPr id="5" name="Plassholder for bunntekst 4">
            <a:extLst>
              <a:ext uri="{FF2B5EF4-FFF2-40B4-BE49-F238E27FC236}">
                <a16:creationId xmlns:a16="http://schemas.microsoft.com/office/drawing/2014/main" xmlns="" id="{2553F271-8D0E-40BF-A56E-628451101DFA}"/>
              </a:ext>
            </a:extLst>
          </p:cNvPr>
          <p:cNvSpPr>
            <a:spLocks noGrp="1"/>
          </p:cNvSpPr>
          <p:nvPr>
            <p:ph type="ftr" sz="quarter" idx="11"/>
          </p:nvPr>
        </p:nvSpPr>
        <p:spPr/>
        <p:txBody>
          <a:bodyPr/>
          <a:lstStyle/>
          <a:p>
            <a:endParaRPr lang="en-US" dirty="0"/>
          </a:p>
        </p:txBody>
      </p:sp>
      <p:sp>
        <p:nvSpPr>
          <p:cNvPr id="6" name="Plassholder for lysbildenummer 5">
            <a:extLst>
              <a:ext uri="{FF2B5EF4-FFF2-40B4-BE49-F238E27FC236}">
                <a16:creationId xmlns:a16="http://schemas.microsoft.com/office/drawing/2014/main" xmlns="" id="{5492DD8B-0339-4867-98DD-460317D949E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52112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b-NO"/>
              <a:t>Klikk for å redigere tittelstil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ikonet for å legge til et bilde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5" name="Date Placeholder 4"/>
          <p:cNvSpPr>
            <a:spLocks noGrp="1"/>
          </p:cNvSpPr>
          <p:nvPr>
            <p:ph type="dt" sz="half" idx="10"/>
          </p:nvPr>
        </p:nvSpPr>
        <p:spPr/>
        <p:txBody>
          <a:bodyPr/>
          <a:lstStyle/>
          <a:p>
            <a:fld id="{B61BEF0D-F0BB-DE4B-95CE-6DB70DBA9567}" type="datetimeFigureOut">
              <a:rPr lang="en-US" smtClean="0"/>
              <a:pPr/>
              <a:t>10/31/2017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1506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b-NO"/>
              <a:t>Klikk for å redigere tittelstil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B61BEF0D-F0BB-DE4B-95CE-6DB70DBA9567}" type="datetimeFigureOut">
              <a:rPr lang="en-US" smtClean="0"/>
              <a:pPr/>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259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itat med teks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b-NO"/>
              <a:t>Klikk for å redigere tittelstil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Rediger tekststiler i malen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B61BEF0D-F0BB-DE4B-95CE-6DB70DBA9567}" type="datetimeFigureOut">
              <a:rPr lang="en-US" smtClean="0"/>
              <a:pPr/>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0555210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b-NO"/>
              <a:t>Klikk for å redigere tittelstil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B61BEF0D-F0BB-DE4B-95CE-6DB70DBA9567}" type="datetimeFigureOut">
              <a:rPr lang="en-US" smtClean="0"/>
              <a:pPr/>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62134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vnekort med s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b-NO"/>
              <a:t>Klikk for å redigere tittelstil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Rediger tekststiler i malen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B61BEF0D-F0BB-DE4B-95CE-6DB70DBA9567}" type="datetimeFigureOut">
              <a:rPr lang="en-US" smtClean="0"/>
              <a:pPr/>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746301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ann eller Usann">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b-NO"/>
              <a:t>Klikk for å redigere tittelstil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Rediger tekststiler i malen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B61BEF0D-F0BB-DE4B-95CE-6DB70DBA9567}" type="datetimeFigureOut">
              <a:rPr lang="en-US" smtClean="0"/>
              <a:pPr/>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63775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9494398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b-NO"/>
              <a:t>Klikk for å redigere tittelstil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6938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23A9EEAA-8479-4096-AFE6-7B923247024A}"/>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xmlns="" id="{175D62C7-4CBA-4F91-B4E3-FD5BCD305D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a:extLst>
              <a:ext uri="{FF2B5EF4-FFF2-40B4-BE49-F238E27FC236}">
                <a16:creationId xmlns:a16="http://schemas.microsoft.com/office/drawing/2014/main" xmlns="" id="{D24F9D13-A5F6-40E2-9628-AC17A0657F11}"/>
              </a:ext>
            </a:extLst>
          </p:cNvPr>
          <p:cNvSpPr>
            <a:spLocks noGrp="1"/>
          </p:cNvSpPr>
          <p:nvPr>
            <p:ph type="dt" sz="half" idx="10"/>
          </p:nvPr>
        </p:nvSpPr>
        <p:spPr/>
        <p:txBody>
          <a:bodyPr/>
          <a:lstStyle/>
          <a:p>
            <a:fld id="{B61BEF0D-F0BB-DE4B-95CE-6DB70DBA9567}" type="datetimeFigureOut">
              <a:rPr lang="en-US" smtClean="0"/>
              <a:pPr/>
              <a:t>10/31/2017</a:t>
            </a:fld>
            <a:endParaRPr lang="en-US" dirty="0"/>
          </a:p>
        </p:txBody>
      </p:sp>
      <p:sp>
        <p:nvSpPr>
          <p:cNvPr id="5" name="Plassholder for bunntekst 4">
            <a:extLst>
              <a:ext uri="{FF2B5EF4-FFF2-40B4-BE49-F238E27FC236}">
                <a16:creationId xmlns:a16="http://schemas.microsoft.com/office/drawing/2014/main" xmlns="" id="{603064FE-BD7A-438A-8E87-978575A4F090}"/>
              </a:ext>
            </a:extLst>
          </p:cNvPr>
          <p:cNvSpPr>
            <a:spLocks noGrp="1"/>
          </p:cNvSpPr>
          <p:nvPr>
            <p:ph type="ftr" sz="quarter" idx="11"/>
          </p:nvPr>
        </p:nvSpPr>
        <p:spPr/>
        <p:txBody>
          <a:bodyPr/>
          <a:lstStyle/>
          <a:p>
            <a:endParaRPr lang="en-US" dirty="0"/>
          </a:p>
        </p:txBody>
      </p:sp>
      <p:sp>
        <p:nvSpPr>
          <p:cNvPr id="6" name="Plassholder for lysbildenummer 5">
            <a:extLst>
              <a:ext uri="{FF2B5EF4-FFF2-40B4-BE49-F238E27FC236}">
                <a16:creationId xmlns:a16="http://schemas.microsoft.com/office/drawing/2014/main" xmlns="" id="{42AFAA99-6F91-4964-8B1B-819E0E2664E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9985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3DBBAF64-1BE6-48C1-ACA7-335F1347776E}"/>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xmlns="" id="{D054AF41-F984-4615-90A3-A818F5985772}"/>
              </a:ext>
            </a:extLst>
          </p:cNvPr>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xmlns="" id="{23B3B297-E9C2-4DE9-A85A-4BFF17E11ADA}"/>
              </a:ext>
            </a:extLst>
          </p:cNvPr>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xmlns="" id="{3450C58C-10E0-4770-811D-0A173A0BF83A}"/>
              </a:ext>
            </a:extLst>
          </p:cNvPr>
          <p:cNvSpPr>
            <a:spLocks noGrp="1"/>
          </p:cNvSpPr>
          <p:nvPr>
            <p:ph type="dt" sz="half" idx="10"/>
          </p:nvPr>
        </p:nvSpPr>
        <p:spPr/>
        <p:txBody>
          <a:bodyPr/>
          <a:lstStyle/>
          <a:p>
            <a:fld id="{EB712588-04B1-427B-82EE-E8DB90309F08}" type="datetimeFigureOut">
              <a:rPr lang="en-US" smtClean="0"/>
              <a:t>10/31/2017</a:t>
            </a:fld>
            <a:endParaRPr lang="en-US" dirty="0"/>
          </a:p>
        </p:txBody>
      </p:sp>
      <p:sp>
        <p:nvSpPr>
          <p:cNvPr id="6" name="Plassholder for bunntekst 5">
            <a:extLst>
              <a:ext uri="{FF2B5EF4-FFF2-40B4-BE49-F238E27FC236}">
                <a16:creationId xmlns:a16="http://schemas.microsoft.com/office/drawing/2014/main" xmlns="" id="{818EC8DB-7DEC-4D10-ABD2-A2BB82D5C19D}"/>
              </a:ext>
            </a:extLst>
          </p:cNvPr>
          <p:cNvSpPr>
            <a:spLocks noGrp="1"/>
          </p:cNvSpPr>
          <p:nvPr>
            <p:ph type="ftr" sz="quarter" idx="11"/>
          </p:nvPr>
        </p:nvSpPr>
        <p:spPr/>
        <p:txBody>
          <a:bodyPr/>
          <a:lstStyle/>
          <a:p>
            <a:endParaRPr lang="en-US" dirty="0"/>
          </a:p>
        </p:txBody>
      </p:sp>
      <p:sp>
        <p:nvSpPr>
          <p:cNvPr id="7" name="Plassholder for lysbildenummer 6">
            <a:extLst>
              <a:ext uri="{FF2B5EF4-FFF2-40B4-BE49-F238E27FC236}">
                <a16:creationId xmlns:a16="http://schemas.microsoft.com/office/drawing/2014/main" xmlns="" id="{CF5237FD-15AA-438D-A497-B4BC097D6DD5}"/>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522169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103DA7EE-FFF1-44F0-B247-2BC17263900B}"/>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xmlns="" id="{98393EEF-561A-4D33-861E-20CD6A9D50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xmlns="" id="{BEA79DD4-9B61-47D4-A065-CB78440AB7EF}"/>
              </a:ext>
            </a:extLst>
          </p:cNvPr>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xmlns="" id="{1E56203D-A322-4FFE-AFDA-A0F17B7ECD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xmlns="" id="{403F56AA-559C-422C-8C11-6027E20C6EF5}"/>
              </a:ext>
            </a:extLst>
          </p:cNvPr>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xmlns="" id="{8FBF7D10-7A24-42EA-A62C-AA98E4E0ADF9}"/>
              </a:ext>
            </a:extLst>
          </p:cNvPr>
          <p:cNvSpPr>
            <a:spLocks noGrp="1"/>
          </p:cNvSpPr>
          <p:nvPr>
            <p:ph type="dt" sz="half" idx="10"/>
          </p:nvPr>
        </p:nvSpPr>
        <p:spPr/>
        <p:txBody>
          <a:bodyPr/>
          <a:lstStyle/>
          <a:p>
            <a:fld id="{B61BEF0D-F0BB-DE4B-95CE-6DB70DBA9567}" type="datetimeFigureOut">
              <a:rPr lang="en-US" smtClean="0"/>
              <a:pPr/>
              <a:t>10/31/2017</a:t>
            </a:fld>
            <a:endParaRPr lang="en-US" dirty="0"/>
          </a:p>
        </p:txBody>
      </p:sp>
      <p:sp>
        <p:nvSpPr>
          <p:cNvPr id="8" name="Plassholder for bunntekst 7">
            <a:extLst>
              <a:ext uri="{FF2B5EF4-FFF2-40B4-BE49-F238E27FC236}">
                <a16:creationId xmlns:a16="http://schemas.microsoft.com/office/drawing/2014/main" xmlns="" id="{256ECE38-FBEB-4768-B7C1-4820715DB6FA}"/>
              </a:ext>
            </a:extLst>
          </p:cNvPr>
          <p:cNvSpPr>
            <a:spLocks noGrp="1"/>
          </p:cNvSpPr>
          <p:nvPr>
            <p:ph type="ftr" sz="quarter" idx="11"/>
          </p:nvPr>
        </p:nvSpPr>
        <p:spPr/>
        <p:txBody>
          <a:bodyPr/>
          <a:lstStyle/>
          <a:p>
            <a:endParaRPr lang="en-US" dirty="0"/>
          </a:p>
        </p:txBody>
      </p:sp>
      <p:sp>
        <p:nvSpPr>
          <p:cNvPr id="9" name="Plassholder for lysbildenummer 8">
            <a:extLst>
              <a:ext uri="{FF2B5EF4-FFF2-40B4-BE49-F238E27FC236}">
                <a16:creationId xmlns:a16="http://schemas.microsoft.com/office/drawing/2014/main" xmlns="" id="{25250BA5-0FC0-4371-83D2-775BE8E1110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7477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70DB90BF-D9B7-4DCA-A11C-9B0A371E24B7}"/>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xmlns="" id="{9556C59E-1F3D-4F6D-9DBA-EAF2652A48F9}"/>
              </a:ext>
            </a:extLst>
          </p:cNvPr>
          <p:cNvSpPr>
            <a:spLocks noGrp="1"/>
          </p:cNvSpPr>
          <p:nvPr>
            <p:ph type="dt" sz="half" idx="10"/>
          </p:nvPr>
        </p:nvSpPr>
        <p:spPr/>
        <p:txBody>
          <a:bodyPr/>
          <a:lstStyle/>
          <a:p>
            <a:fld id="{B61BEF0D-F0BB-DE4B-95CE-6DB70DBA9567}" type="datetimeFigureOut">
              <a:rPr lang="en-US" smtClean="0"/>
              <a:pPr/>
              <a:t>10/31/2017</a:t>
            </a:fld>
            <a:endParaRPr lang="en-US" dirty="0"/>
          </a:p>
        </p:txBody>
      </p:sp>
      <p:sp>
        <p:nvSpPr>
          <p:cNvPr id="4" name="Plassholder for bunntekst 3">
            <a:extLst>
              <a:ext uri="{FF2B5EF4-FFF2-40B4-BE49-F238E27FC236}">
                <a16:creationId xmlns:a16="http://schemas.microsoft.com/office/drawing/2014/main" xmlns="" id="{B3F792DF-36C1-4513-96F5-B97F7BA6759E}"/>
              </a:ext>
            </a:extLst>
          </p:cNvPr>
          <p:cNvSpPr>
            <a:spLocks noGrp="1"/>
          </p:cNvSpPr>
          <p:nvPr>
            <p:ph type="ftr" sz="quarter" idx="11"/>
          </p:nvPr>
        </p:nvSpPr>
        <p:spPr/>
        <p:txBody>
          <a:bodyPr/>
          <a:lstStyle/>
          <a:p>
            <a:endParaRPr lang="en-US" dirty="0"/>
          </a:p>
        </p:txBody>
      </p:sp>
      <p:sp>
        <p:nvSpPr>
          <p:cNvPr id="5" name="Plassholder for lysbildenummer 4">
            <a:extLst>
              <a:ext uri="{FF2B5EF4-FFF2-40B4-BE49-F238E27FC236}">
                <a16:creationId xmlns:a16="http://schemas.microsoft.com/office/drawing/2014/main" xmlns="" id="{DAAE588A-CF2B-4F1A-B5A1-73F64EE2ABE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1820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xmlns="" id="{89CE2006-10B8-45EE-95B2-0B39335F8446}"/>
              </a:ext>
            </a:extLst>
          </p:cNvPr>
          <p:cNvSpPr>
            <a:spLocks noGrp="1"/>
          </p:cNvSpPr>
          <p:nvPr>
            <p:ph type="dt" sz="half" idx="10"/>
          </p:nvPr>
        </p:nvSpPr>
        <p:spPr/>
        <p:txBody>
          <a:bodyPr/>
          <a:lstStyle/>
          <a:p>
            <a:fld id="{B61BEF0D-F0BB-DE4B-95CE-6DB70DBA9567}" type="datetimeFigureOut">
              <a:rPr lang="en-US" smtClean="0"/>
              <a:pPr/>
              <a:t>10/31/2017</a:t>
            </a:fld>
            <a:endParaRPr lang="en-US" dirty="0"/>
          </a:p>
        </p:txBody>
      </p:sp>
      <p:sp>
        <p:nvSpPr>
          <p:cNvPr id="3" name="Plassholder for bunntekst 2">
            <a:extLst>
              <a:ext uri="{FF2B5EF4-FFF2-40B4-BE49-F238E27FC236}">
                <a16:creationId xmlns:a16="http://schemas.microsoft.com/office/drawing/2014/main" xmlns="" id="{1581B2AA-0B33-465C-B0B3-3875C056E776}"/>
              </a:ext>
            </a:extLst>
          </p:cNvPr>
          <p:cNvSpPr>
            <a:spLocks noGrp="1"/>
          </p:cNvSpPr>
          <p:nvPr>
            <p:ph type="ftr" sz="quarter" idx="11"/>
          </p:nvPr>
        </p:nvSpPr>
        <p:spPr/>
        <p:txBody>
          <a:bodyPr/>
          <a:lstStyle/>
          <a:p>
            <a:endParaRPr lang="en-US" dirty="0"/>
          </a:p>
        </p:txBody>
      </p:sp>
      <p:sp>
        <p:nvSpPr>
          <p:cNvPr id="4" name="Plassholder for lysbildenummer 3">
            <a:extLst>
              <a:ext uri="{FF2B5EF4-FFF2-40B4-BE49-F238E27FC236}">
                <a16:creationId xmlns:a16="http://schemas.microsoft.com/office/drawing/2014/main" xmlns="" id="{C39CB5DF-410A-467C-89A5-A3A389D816E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9634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B39EC802-97BC-470F-BCF5-ADEEB8B908B9}"/>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xmlns="" id="{BE4F15F7-4908-4FC7-9346-3BB318520A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xmlns="" id="{5C5C89F2-6036-453E-9D49-09F293F4F0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xmlns="" id="{574DBB14-C762-488E-BB82-C584A5A0EE72}"/>
              </a:ext>
            </a:extLst>
          </p:cNvPr>
          <p:cNvSpPr>
            <a:spLocks noGrp="1"/>
          </p:cNvSpPr>
          <p:nvPr>
            <p:ph type="dt" sz="half" idx="10"/>
          </p:nvPr>
        </p:nvSpPr>
        <p:spPr/>
        <p:txBody>
          <a:bodyPr/>
          <a:lstStyle/>
          <a:p>
            <a:fld id="{42A54C80-263E-416B-A8E0-580EDEADCBDC}" type="datetimeFigureOut">
              <a:rPr lang="en-US" smtClean="0"/>
              <a:t>10/31/2017</a:t>
            </a:fld>
            <a:endParaRPr lang="en-US" dirty="0"/>
          </a:p>
        </p:txBody>
      </p:sp>
      <p:sp>
        <p:nvSpPr>
          <p:cNvPr id="6" name="Plassholder for bunntekst 5">
            <a:extLst>
              <a:ext uri="{FF2B5EF4-FFF2-40B4-BE49-F238E27FC236}">
                <a16:creationId xmlns:a16="http://schemas.microsoft.com/office/drawing/2014/main" xmlns="" id="{16BDEACD-3CE4-4C53-B3A5-F4F77DD10CC9}"/>
              </a:ext>
            </a:extLst>
          </p:cNvPr>
          <p:cNvSpPr>
            <a:spLocks noGrp="1"/>
          </p:cNvSpPr>
          <p:nvPr>
            <p:ph type="ftr" sz="quarter" idx="11"/>
          </p:nvPr>
        </p:nvSpPr>
        <p:spPr/>
        <p:txBody>
          <a:bodyPr/>
          <a:lstStyle/>
          <a:p>
            <a:endParaRPr lang="en-US" dirty="0"/>
          </a:p>
        </p:txBody>
      </p:sp>
      <p:sp>
        <p:nvSpPr>
          <p:cNvPr id="7" name="Plassholder for lysbildenummer 6">
            <a:extLst>
              <a:ext uri="{FF2B5EF4-FFF2-40B4-BE49-F238E27FC236}">
                <a16:creationId xmlns:a16="http://schemas.microsoft.com/office/drawing/2014/main" xmlns="" id="{78F42092-4D63-41BE-A157-6D9CC8746DE9}"/>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734176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A8A712B2-512B-459F-A136-F1060E50F770}"/>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xmlns="" id="{03F387E4-9747-4C1C-A36F-F46D6C7BEB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xmlns="" id="{E727737D-6B7B-4159-885F-CF6BEA2CC5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xmlns="" id="{DE9F7E6D-3A82-4211-95EF-1CCA81A20E2E}"/>
              </a:ext>
            </a:extLst>
          </p:cNvPr>
          <p:cNvSpPr>
            <a:spLocks noGrp="1"/>
          </p:cNvSpPr>
          <p:nvPr>
            <p:ph type="dt" sz="half" idx="10"/>
          </p:nvPr>
        </p:nvSpPr>
        <p:spPr/>
        <p:txBody>
          <a:bodyPr/>
          <a:lstStyle/>
          <a:p>
            <a:fld id="{B61BEF0D-F0BB-DE4B-95CE-6DB70DBA9567}" type="datetimeFigureOut">
              <a:rPr lang="en-US" smtClean="0"/>
              <a:pPr/>
              <a:t>10/31/2017</a:t>
            </a:fld>
            <a:endParaRPr lang="en-US" dirty="0"/>
          </a:p>
        </p:txBody>
      </p:sp>
      <p:sp>
        <p:nvSpPr>
          <p:cNvPr id="6" name="Plassholder for bunntekst 5">
            <a:extLst>
              <a:ext uri="{FF2B5EF4-FFF2-40B4-BE49-F238E27FC236}">
                <a16:creationId xmlns:a16="http://schemas.microsoft.com/office/drawing/2014/main" xmlns="" id="{D4032A30-79FE-49B9-AB38-469B290539CB}"/>
              </a:ext>
            </a:extLst>
          </p:cNvPr>
          <p:cNvSpPr>
            <a:spLocks noGrp="1"/>
          </p:cNvSpPr>
          <p:nvPr>
            <p:ph type="ftr" sz="quarter" idx="11"/>
          </p:nvPr>
        </p:nvSpPr>
        <p:spPr/>
        <p:txBody>
          <a:bodyPr/>
          <a:lstStyle/>
          <a:p>
            <a:endParaRPr lang="en-US" dirty="0"/>
          </a:p>
        </p:txBody>
      </p:sp>
      <p:sp>
        <p:nvSpPr>
          <p:cNvPr id="7" name="Plassholder for lysbildenummer 6">
            <a:extLst>
              <a:ext uri="{FF2B5EF4-FFF2-40B4-BE49-F238E27FC236}">
                <a16:creationId xmlns:a16="http://schemas.microsoft.com/office/drawing/2014/main" xmlns="" id="{6A3E6133-B267-40CB-8D2C-02E53FA65EF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8248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xmlns="" id="{22890CC4-90EE-4369-9264-3C530D2738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xmlns="" id="{8C916B4F-F94D-44CE-8DAB-E18ED8DEF4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xmlns="" id="{D0033B0B-65C9-4710-8BEB-2FE4EB61F7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10/31/2017</a:t>
            </a:fld>
            <a:endParaRPr lang="en-US" dirty="0"/>
          </a:p>
        </p:txBody>
      </p:sp>
      <p:sp>
        <p:nvSpPr>
          <p:cNvPr id="5" name="Plassholder for bunntekst 4">
            <a:extLst>
              <a:ext uri="{FF2B5EF4-FFF2-40B4-BE49-F238E27FC236}">
                <a16:creationId xmlns:a16="http://schemas.microsoft.com/office/drawing/2014/main" xmlns="" id="{A8C6A091-C137-4315-9594-639A64806D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Plassholder for lysbildenummer 5">
            <a:extLst>
              <a:ext uri="{FF2B5EF4-FFF2-40B4-BE49-F238E27FC236}">
                <a16:creationId xmlns:a16="http://schemas.microsoft.com/office/drawing/2014/main" xmlns="" id="{08848A5A-6513-423A-B7BD-D9F47A49A2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578261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b-NO"/>
              <a:t>Klikk for å redigere tittelstil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10/31/2017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694253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932688" y="2404534"/>
            <a:ext cx="8341315" cy="1646302"/>
          </a:xfrm>
        </p:spPr>
        <p:txBody>
          <a:bodyPr>
            <a:normAutofit fontScale="90000"/>
          </a:bodyPr>
          <a:lstStyle/>
          <a:p>
            <a:r>
              <a:rPr lang="nb-NO" dirty="0"/>
              <a:t>Kartleggingsundersøkelsen 2016</a:t>
            </a:r>
          </a:p>
        </p:txBody>
      </p:sp>
      <p:sp>
        <p:nvSpPr>
          <p:cNvPr id="3" name="Undertittel 2"/>
          <p:cNvSpPr>
            <a:spLocks noGrp="1"/>
          </p:cNvSpPr>
          <p:nvPr>
            <p:ph type="subTitle" idx="1"/>
          </p:nvPr>
        </p:nvSpPr>
        <p:spPr>
          <a:xfrm>
            <a:off x="1507067" y="4306865"/>
            <a:ext cx="7766936" cy="1096899"/>
          </a:xfrm>
        </p:spPr>
        <p:txBody>
          <a:bodyPr>
            <a:normAutofit/>
          </a:bodyPr>
          <a:lstStyle/>
          <a:p>
            <a:pPr marL="285750" indent="-285750">
              <a:buFontTx/>
              <a:buChar char="-"/>
            </a:pPr>
            <a:r>
              <a:rPr lang="nb-NO" dirty="0"/>
              <a:t>En gjennomgang av arbeidet i </a:t>
            </a:r>
            <a:r>
              <a:rPr lang="nb-NO" dirty="0" err="1"/>
              <a:t>Hoberg</a:t>
            </a:r>
            <a:r>
              <a:rPr lang="nb-NO" dirty="0"/>
              <a:t> barnehage</a:t>
            </a:r>
          </a:p>
          <a:p>
            <a:endParaRPr lang="nb-NO" dirty="0"/>
          </a:p>
          <a:p>
            <a:pPr marL="285750" indent="-285750">
              <a:buFontTx/>
              <a:buChar char="-"/>
            </a:pPr>
            <a:endParaRPr lang="nb-NO" dirty="0"/>
          </a:p>
        </p:txBody>
      </p:sp>
    </p:spTree>
    <p:extLst>
      <p:ext uri="{BB962C8B-B14F-4D97-AF65-F5344CB8AC3E}">
        <p14:creationId xmlns:p14="http://schemas.microsoft.com/office/powerpoint/2010/main" val="1733756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77334" y="609600"/>
            <a:ext cx="8596668" cy="725424"/>
          </a:xfrm>
        </p:spPr>
        <p:txBody>
          <a:bodyPr/>
          <a:lstStyle/>
          <a:p>
            <a:r>
              <a:rPr lang="nb-NO" dirty="0"/>
              <a:t>Presentasjon av resultatene</a:t>
            </a:r>
          </a:p>
        </p:txBody>
      </p:sp>
      <p:sp>
        <p:nvSpPr>
          <p:cNvPr id="3" name="Plassholder for innhold 2"/>
          <p:cNvSpPr>
            <a:spLocks noGrp="1"/>
          </p:cNvSpPr>
          <p:nvPr>
            <p:ph idx="1"/>
          </p:nvPr>
        </p:nvSpPr>
        <p:spPr>
          <a:xfrm>
            <a:off x="677334" y="1435609"/>
            <a:ext cx="8596668" cy="2345559"/>
          </a:xfrm>
        </p:spPr>
        <p:txBody>
          <a:bodyPr/>
          <a:lstStyle/>
          <a:p>
            <a:pPr>
              <a:buFont typeface="Wingdings" panose="05000000000000000000" pitchFamily="2" charset="2"/>
              <a:buChar char="§"/>
            </a:pPr>
            <a:r>
              <a:rPr lang="nb-NO" dirty="0"/>
              <a:t>Tidsplan </a:t>
            </a:r>
          </a:p>
          <a:p>
            <a:pPr lvl="1">
              <a:buFont typeface="Wingdings" panose="05000000000000000000" pitchFamily="2" charset="2"/>
              <a:buChar char="§"/>
            </a:pPr>
            <a:r>
              <a:rPr lang="nb-NO" dirty="0" err="1"/>
              <a:t>Ped.ledere</a:t>
            </a:r>
            <a:r>
              <a:rPr lang="nb-NO" dirty="0"/>
              <a:t>, oversikt</a:t>
            </a:r>
          </a:p>
          <a:p>
            <a:pPr lvl="1">
              <a:buFont typeface="Wingdings" panose="05000000000000000000" pitchFamily="2" charset="2"/>
              <a:buChar char="§"/>
            </a:pPr>
            <a:r>
              <a:rPr lang="nb-NO" dirty="0"/>
              <a:t>Personalet, omfattende presentasjon</a:t>
            </a:r>
          </a:p>
          <a:p>
            <a:pPr lvl="1">
              <a:buFont typeface="Wingdings" panose="05000000000000000000" pitchFamily="2" charset="2"/>
              <a:buChar char="§"/>
            </a:pPr>
            <a:r>
              <a:rPr lang="nb-NO" dirty="0"/>
              <a:t>SU, oversikt</a:t>
            </a:r>
          </a:p>
          <a:p>
            <a:pPr lvl="1">
              <a:buFont typeface="Wingdings" panose="05000000000000000000" pitchFamily="2" charset="2"/>
              <a:buChar char="§"/>
            </a:pPr>
            <a:r>
              <a:rPr lang="nb-NO" dirty="0"/>
              <a:t>Foreldrene, oversikt samt nærmere presentasjon av enkelte deler</a:t>
            </a:r>
          </a:p>
          <a:p>
            <a:endParaRPr lang="nb-NO" dirty="0"/>
          </a:p>
        </p:txBody>
      </p:sp>
      <p:sp>
        <p:nvSpPr>
          <p:cNvPr id="4" name="Rektangel 3">
            <a:extLst>
              <a:ext uri="{FF2B5EF4-FFF2-40B4-BE49-F238E27FC236}">
                <a16:creationId xmlns:a16="http://schemas.microsoft.com/office/drawing/2014/main" xmlns="" id="{38DABF6A-9C14-4699-A312-8BFF4FEC6018}"/>
              </a:ext>
            </a:extLst>
          </p:cNvPr>
          <p:cNvSpPr/>
          <p:nvPr/>
        </p:nvSpPr>
        <p:spPr>
          <a:xfrm>
            <a:off x="677334" y="3897890"/>
            <a:ext cx="6205380" cy="1605568"/>
          </a:xfrm>
          <a:prstGeom prst="rect">
            <a:avLst/>
          </a:prstGeom>
        </p:spPr>
        <p:txBody>
          <a:bodyPr wrap="square">
            <a:spAutoFit/>
          </a:bodyPr>
          <a:lstStyle/>
          <a:p>
            <a:r>
              <a:rPr lang="nb-NO" sz="3600" dirty="0">
                <a:solidFill>
                  <a:srgbClr val="90C226"/>
                </a:solidFill>
              </a:rPr>
              <a:t>… for foreldrene</a:t>
            </a:r>
          </a:p>
          <a:p>
            <a:pPr marL="342900" lvl="0" indent="-342900">
              <a:spcBef>
                <a:spcPts val="1000"/>
              </a:spcBef>
              <a:buClr>
                <a:srgbClr val="90C226"/>
              </a:buClr>
              <a:buSzPct val="80000"/>
              <a:buFont typeface="Wingdings" panose="05000000000000000000" pitchFamily="2" charset="2"/>
              <a:buChar char="§"/>
            </a:pPr>
            <a:r>
              <a:rPr lang="nb-NO" dirty="0">
                <a:solidFill>
                  <a:prstClr val="black">
                    <a:lumMod val="75000"/>
                    <a:lumOff val="25000"/>
                  </a:prstClr>
                </a:solidFill>
                <a:sym typeface="Wingdings" panose="05000000000000000000" pitchFamily="2" charset="2"/>
              </a:rPr>
              <a:t>På foreldremøtet, </a:t>
            </a:r>
            <a:r>
              <a:rPr lang="nb-NO" dirty="0" err="1">
                <a:solidFill>
                  <a:prstClr val="black">
                    <a:lumMod val="75000"/>
                    <a:lumOff val="25000"/>
                  </a:prstClr>
                </a:solidFill>
                <a:sym typeface="Wingdings" panose="05000000000000000000" pitchFamily="2" charset="2"/>
              </a:rPr>
              <a:t>vha</a:t>
            </a:r>
            <a:r>
              <a:rPr lang="nb-NO" dirty="0">
                <a:solidFill>
                  <a:prstClr val="black">
                    <a:lumMod val="75000"/>
                    <a:lumOff val="25000"/>
                  </a:prstClr>
                </a:solidFill>
                <a:sym typeface="Wingdings" panose="05000000000000000000" pitchFamily="2" charset="2"/>
              </a:rPr>
              <a:t> bl.a. følgende fire slides som er utdrag fra det som ble presentert.</a:t>
            </a:r>
          </a:p>
          <a:p>
            <a:endParaRPr lang="nb-NO" dirty="0"/>
          </a:p>
        </p:txBody>
      </p:sp>
    </p:spTree>
    <p:extLst>
      <p:ext uri="{BB962C8B-B14F-4D97-AF65-F5344CB8AC3E}">
        <p14:creationId xmlns:p14="http://schemas.microsoft.com/office/powerpoint/2010/main" val="255493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77334" y="621173"/>
            <a:ext cx="8596668" cy="1161327"/>
          </a:xfrm>
        </p:spPr>
        <p:txBody>
          <a:bodyPr>
            <a:normAutofit fontScale="90000"/>
          </a:bodyPr>
          <a:lstStyle/>
          <a:p>
            <a:r>
              <a:rPr lang="nb-NO" dirty="0">
                <a:solidFill>
                  <a:schemeClr val="accent1">
                    <a:lumMod val="75000"/>
                  </a:schemeClr>
                </a:solidFill>
                <a:sym typeface="Wingdings" panose="05000000000000000000" pitchFamily="2" charset="2"/>
              </a:rPr>
              <a:t>Kartleggingsundersøkelsen</a:t>
            </a:r>
            <a:br>
              <a:rPr lang="nb-NO" dirty="0">
                <a:solidFill>
                  <a:schemeClr val="accent1">
                    <a:lumMod val="75000"/>
                  </a:schemeClr>
                </a:solidFill>
                <a:sym typeface="Wingdings" panose="05000000000000000000" pitchFamily="2" charset="2"/>
              </a:rPr>
            </a:br>
            <a:r>
              <a:rPr lang="nb-NO" dirty="0">
                <a:solidFill>
                  <a:schemeClr val="accent1">
                    <a:lumMod val="75000"/>
                  </a:schemeClr>
                </a:solidFill>
                <a:sym typeface="Wingdings" panose="05000000000000000000" pitchFamily="2" charset="2"/>
              </a:rPr>
              <a:t>-vårt arbeid med resultatene</a:t>
            </a:r>
            <a:br>
              <a:rPr lang="nb-NO" dirty="0">
                <a:solidFill>
                  <a:schemeClr val="accent1">
                    <a:lumMod val="75000"/>
                  </a:schemeClr>
                </a:solidFill>
                <a:sym typeface="Wingdings" panose="05000000000000000000" pitchFamily="2" charset="2"/>
              </a:rPr>
            </a:br>
            <a:endParaRPr lang="nb-NO" dirty="0"/>
          </a:p>
        </p:txBody>
      </p:sp>
      <p:sp>
        <p:nvSpPr>
          <p:cNvPr id="3" name="Plassholder for innhold 2"/>
          <p:cNvSpPr>
            <a:spLocks noGrp="1"/>
          </p:cNvSpPr>
          <p:nvPr>
            <p:ph idx="1"/>
          </p:nvPr>
        </p:nvSpPr>
        <p:spPr>
          <a:xfrm>
            <a:off x="677334" y="1453896"/>
            <a:ext cx="8596668" cy="4773167"/>
          </a:xfrm>
        </p:spPr>
        <p:txBody>
          <a:bodyPr>
            <a:normAutofit/>
          </a:bodyPr>
          <a:lstStyle/>
          <a:p>
            <a:pPr marL="0" indent="0">
              <a:buNone/>
            </a:pPr>
            <a:endParaRPr lang="nb-NO" dirty="0">
              <a:sym typeface="Wingdings" panose="05000000000000000000" pitchFamily="2" charset="2"/>
            </a:endParaRPr>
          </a:p>
          <a:p>
            <a:pPr>
              <a:buFont typeface="Wingdings" panose="05000000000000000000" pitchFamily="2" charset="2"/>
              <a:buChar char="§"/>
            </a:pPr>
            <a:r>
              <a:rPr lang="nb-NO" sz="1700" dirty="0"/>
              <a:t>Hovedmål: et godt læringsmiljø for alle barna i barnehagen.                                                </a:t>
            </a:r>
            <a:r>
              <a:rPr lang="nb-NO" sz="1300" dirty="0"/>
              <a:t>(Definisjon læringsmiljø: miljømessige faktorer som relasjoner mellom barn og voksne, vennskap og relasjoner mellom barna, de voksnes ledelse av barnas læring og utvikling, kommunikasjon, normer og regler, holdninger til læring og utvikling, samarbeidet mellom hjem og barnehage) </a:t>
            </a:r>
          </a:p>
          <a:p>
            <a:pPr>
              <a:buFont typeface="Wingdings" panose="05000000000000000000" pitchFamily="2" charset="2"/>
              <a:buChar char="§"/>
            </a:pPr>
            <a:r>
              <a:rPr lang="nb-NO" sz="1700" dirty="0"/>
              <a:t>Rammeplan for barnehagen: «Å bidra til at alle barn som går i barnehage får en god barndom preget av trivsel, vennskap og lek, er fundamentalt».</a:t>
            </a:r>
          </a:p>
          <a:p>
            <a:pPr>
              <a:buFont typeface="Wingdings" panose="05000000000000000000" pitchFamily="2" charset="2"/>
              <a:buChar char="§"/>
            </a:pPr>
            <a:r>
              <a:rPr lang="nb-NO" sz="1700" dirty="0"/>
              <a:t>Gjennomgang av resultatene på personalmøter: Data gjennomgås, vurderes, reflekteres over og gir oss en pekepinn om hva vi som barnehage trenger å jobbe med – både for å opprettholde de gode områdene, og for å utvikle oss der vi har </a:t>
            </a:r>
            <a:r>
              <a:rPr lang="nb-NO" sz="1700" dirty="0" err="1"/>
              <a:t>forbedringspotensiale</a:t>
            </a:r>
            <a:r>
              <a:rPr lang="nb-NO" sz="1700" dirty="0"/>
              <a:t>.                            </a:t>
            </a:r>
            <a:r>
              <a:rPr lang="nb-NO" sz="1300" dirty="0"/>
              <a:t>(Viktig: dette er én kilde, som i tillegg til brukerundersøkelsene, foreldresamtaler, SU-møter og det vi daglig erfarer i barnehagen gir oss et bilde av barnehagen vår som brukes til videre utvikling)</a:t>
            </a:r>
          </a:p>
          <a:p>
            <a:pPr>
              <a:buFont typeface="Wingdings" panose="05000000000000000000" pitchFamily="2" charset="2"/>
              <a:buChar char="§"/>
            </a:pPr>
            <a:r>
              <a:rPr lang="nb-NO" sz="1700" dirty="0"/>
              <a:t>Gruppearbeid på foreldremøtet i kveld gir oss innspill.</a:t>
            </a:r>
          </a:p>
          <a:p>
            <a:pPr>
              <a:buFont typeface="Wingdings" panose="05000000000000000000" pitchFamily="2" charset="2"/>
              <a:buChar char="§"/>
            </a:pPr>
            <a:r>
              <a:rPr lang="nb-NO" sz="1700" dirty="0" err="1"/>
              <a:t>Konkludering</a:t>
            </a:r>
            <a:r>
              <a:rPr lang="nb-NO" sz="1700" dirty="0"/>
              <a:t> av satsingsområder for kommende barnehageår. </a:t>
            </a:r>
          </a:p>
          <a:p>
            <a:pPr>
              <a:buFont typeface="Wingdings" panose="05000000000000000000" pitchFamily="2" charset="2"/>
              <a:buChar char="§"/>
            </a:pPr>
            <a:r>
              <a:rPr lang="nb-NO" sz="1700" dirty="0"/>
              <a:t>Analyse av områdene, planlegge og sette i verk tiltak, evaluere.</a:t>
            </a:r>
          </a:p>
          <a:p>
            <a:endParaRPr lang="nb-NO" dirty="0"/>
          </a:p>
        </p:txBody>
      </p:sp>
    </p:spTree>
    <p:extLst>
      <p:ext uri="{BB962C8B-B14F-4D97-AF65-F5344CB8AC3E}">
        <p14:creationId xmlns:p14="http://schemas.microsoft.com/office/powerpoint/2010/main" val="2213531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chemeClr val="accent1">
                    <a:lumMod val="75000"/>
                  </a:schemeClr>
                </a:solidFill>
              </a:rPr>
              <a:t>Barn</a:t>
            </a:r>
          </a:p>
        </p:txBody>
      </p:sp>
      <p:sp>
        <p:nvSpPr>
          <p:cNvPr id="3" name="Plassholder for innhold 2"/>
          <p:cNvSpPr>
            <a:spLocks noGrp="1"/>
          </p:cNvSpPr>
          <p:nvPr>
            <p:ph idx="1"/>
          </p:nvPr>
        </p:nvSpPr>
        <p:spPr/>
        <p:txBody>
          <a:bodyPr/>
          <a:lstStyle/>
          <a:p>
            <a:r>
              <a:rPr lang="nb-NO" sz="2400" dirty="0"/>
              <a:t>24 barn deltok, 12 jenter og 12 gutter</a:t>
            </a:r>
          </a:p>
          <a:p>
            <a:r>
              <a:rPr lang="nb-NO" sz="2400" dirty="0"/>
              <a:t>Barna markerte svar </a:t>
            </a:r>
            <a:r>
              <a:rPr lang="nb-NO" sz="2400" dirty="0" err="1"/>
              <a:t>vha</a:t>
            </a:r>
            <a:r>
              <a:rPr lang="nb-NO" sz="2400" dirty="0"/>
              <a:t> å klikke på en av følgende: </a:t>
            </a:r>
          </a:p>
          <a:p>
            <a:r>
              <a:rPr lang="nb-NO" sz="2400" dirty="0"/>
              <a:t>Eksempel på påstander/oppgaver barna skulle svare på (i alt 28 </a:t>
            </a:r>
            <a:r>
              <a:rPr lang="nb-NO" sz="2400" dirty="0" err="1"/>
              <a:t>stk</a:t>
            </a:r>
            <a:r>
              <a:rPr lang="nb-NO" sz="2400" dirty="0"/>
              <a:t>):</a:t>
            </a:r>
          </a:p>
          <a:p>
            <a:pPr>
              <a:buFontTx/>
              <a:buChar char="-"/>
            </a:pPr>
            <a:r>
              <a:rPr lang="nb-NO" sz="2400" dirty="0"/>
              <a:t>Jeg gleder meg alltid til å gå i </a:t>
            </a:r>
            <a:r>
              <a:rPr lang="nb-NO" sz="2400" dirty="0" err="1"/>
              <a:t>bhg</a:t>
            </a:r>
            <a:endParaRPr lang="nb-NO" sz="2400" dirty="0"/>
          </a:p>
          <a:p>
            <a:pPr>
              <a:buFontTx/>
              <a:buChar char="-"/>
            </a:pPr>
            <a:r>
              <a:rPr lang="nb-NO" sz="2400" dirty="0"/>
              <a:t>Jeg blir aldri ertet i </a:t>
            </a:r>
            <a:r>
              <a:rPr lang="nb-NO" sz="2400" dirty="0" err="1"/>
              <a:t>bhg</a:t>
            </a:r>
            <a:r>
              <a:rPr lang="nb-NO" sz="2400" dirty="0"/>
              <a:t>	</a:t>
            </a:r>
          </a:p>
          <a:p>
            <a:pPr>
              <a:buFontTx/>
              <a:buChar char="-"/>
            </a:pPr>
            <a:r>
              <a:rPr lang="nb-NO" sz="2400" dirty="0"/>
              <a:t>Jeg har det fint sammen med de voksne i </a:t>
            </a:r>
            <a:r>
              <a:rPr lang="nb-NO" sz="2400" dirty="0" err="1"/>
              <a:t>bhg</a:t>
            </a:r>
            <a:endParaRPr lang="nb-NO" sz="2400" dirty="0"/>
          </a:p>
          <a:p>
            <a:pPr>
              <a:buFontTx/>
              <a:buChar char="-"/>
            </a:pPr>
            <a:r>
              <a:rPr lang="nb-NO" sz="2400" dirty="0"/>
              <a:t>Klikk på tallet 8 / klikk på bokstaven S / klikk på sirkelen / klikk på ordet IS…</a:t>
            </a:r>
          </a:p>
          <a:p>
            <a:endParaRPr lang="nb-NO" dirty="0"/>
          </a:p>
        </p:txBody>
      </p:sp>
      <p:pic>
        <p:nvPicPr>
          <p:cNvPr id="4" name="Bilde 3" descr="Archivo:&lt;strong&gt;Emoji&lt;/strong&gt; u1f61e.svg - Wikipedia, la enciclopedia libre"/>
          <p:cNvPicPr>
            <a:picLocks noChangeAspect="1"/>
          </p:cNvPicPr>
          <p:nvPr/>
        </p:nvPicPr>
        <p:blipFill>
          <a:blip r:embed="rId3"/>
          <a:stretch>
            <a:fillRect/>
          </a:stretch>
        </p:blipFill>
        <p:spPr>
          <a:xfrm>
            <a:off x="7807464" y="2252217"/>
            <a:ext cx="478762" cy="478762"/>
          </a:xfrm>
          <a:prstGeom prst="rect">
            <a:avLst/>
          </a:prstGeom>
        </p:spPr>
      </p:pic>
      <p:pic>
        <p:nvPicPr>
          <p:cNvPr id="5" name="Bilde 4" descr="Archivo:&lt;strong&gt;Emoji&lt;/strong&gt; u1f61e.svg - Wikipedia, la enciclopedia libre"/>
          <p:cNvPicPr>
            <a:picLocks noChangeAspect="1"/>
          </p:cNvPicPr>
          <p:nvPr/>
        </p:nvPicPr>
        <p:blipFill>
          <a:blip r:embed="rId3"/>
          <a:stretch>
            <a:fillRect/>
          </a:stretch>
        </p:blipFill>
        <p:spPr>
          <a:xfrm>
            <a:off x="8511629" y="2402203"/>
            <a:ext cx="328776" cy="328776"/>
          </a:xfrm>
          <a:prstGeom prst="rect">
            <a:avLst/>
          </a:prstGeom>
        </p:spPr>
      </p:pic>
      <p:pic>
        <p:nvPicPr>
          <p:cNvPr id="6" name="Bilde 5" descr="File:&lt;strong&gt;Emoji&lt;/strong&gt; u263a.svg - Wikimedia Commons"/>
          <p:cNvPicPr>
            <a:picLocks noChangeAspect="1"/>
          </p:cNvPicPr>
          <p:nvPr/>
        </p:nvPicPr>
        <p:blipFill>
          <a:blip r:embed="rId4"/>
          <a:stretch>
            <a:fillRect/>
          </a:stretch>
        </p:blipFill>
        <p:spPr>
          <a:xfrm>
            <a:off x="9065808" y="2362126"/>
            <a:ext cx="401489" cy="401489"/>
          </a:xfrm>
          <a:prstGeom prst="rect">
            <a:avLst/>
          </a:prstGeom>
        </p:spPr>
      </p:pic>
      <p:pic>
        <p:nvPicPr>
          <p:cNvPr id="7" name="Bilde 6" descr="File:&lt;strong&gt;Emoji&lt;/strong&gt; u263a.svg - Wikimedia Commons"/>
          <p:cNvPicPr>
            <a:picLocks noChangeAspect="1"/>
          </p:cNvPicPr>
          <p:nvPr/>
        </p:nvPicPr>
        <p:blipFill>
          <a:blip r:embed="rId4"/>
          <a:stretch>
            <a:fillRect/>
          </a:stretch>
        </p:blipFill>
        <p:spPr>
          <a:xfrm>
            <a:off x="9619987" y="2201266"/>
            <a:ext cx="580664" cy="580664"/>
          </a:xfrm>
          <a:prstGeom prst="rect">
            <a:avLst/>
          </a:prstGeom>
        </p:spPr>
      </p:pic>
    </p:spTree>
    <p:extLst>
      <p:ext uri="{BB962C8B-B14F-4D97-AF65-F5344CB8AC3E}">
        <p14:creationId xmlns:p14="http://schemas.microsoft.com/office/powerpoint/2010/main" val="6952624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5622" y="4376928"/>
            <a:ext cx="8228922" cy="2124456"/>
          </a:xfrm>
        </p:spPr>
        <p:txBody>
          <a:bodyPr>
            <a:normAutofit/>
          </a:bodyPr>
          <a:lstStyle/>
          <a:p>
            <a:r>
              <a:rPr lang="nb-NO" sz="1300" dirty="0">
                <a:solidFill>
                  <a:schemeClr val="tx1"/>
                </a:solidFill>
                <a:latin typeface="+mn-lt"/>
              </a:rPr>
              <a:t>Forklaring til tabellen: 500p (svart loddrett strek) markerer gjennomsnittet for </a:t>
            </a:r>
            <a:r>
              <a:rPr lang="nb-NO" sz="1300" dirty="0" err="1">
                <a:solidFill>
                  <a:schemeClr val="tx1"/>
                </a:solidFill>
                <a:latin typeface="+mn-lt"/>
              </a:rPr>
              <a:t>bhg</a:t>
            </a:r>
            <a:r>
              <a:rPr lang="nb-NO" sz="1300" dirty="0">
                <a:solidFill>
                  <a:schemeClr val="tx1"/>
                </a:solidFill>
                <a:latin typeface="+mn-lt"/>
              </a:rPr>
              <a:t> i Stange. Vannrette blå søyler markerer vår skåre på hvert område i forhold til gjennomsnittet. Alle skåre innenfor det hvite området, +/- 20p, er normalvariasjon, skåre lavere (på det røde feltet) eller høyere (på grønt felt) bør ses på/tas tak i. Skåre på +/- 40p er en signifikant forskjell som må undersøkes</a:t>
            </a:r>
            <a:r>
              <a:rPr lang="nb-NO" sz="1300" dirty="0">
                <a:solidFill>
                  <a:schemeClr val="tx1"/>
                </a:solidFill>
              </a:rPr>
              <a:t>. </a:t>
            </a:r>
            <a:br>
              <a:rPr lang="nb-NO" sz="1300" dirty="0">
                <a:solidFill>
                  <a:schemeClr val="tx1"/>
                </a:solidFill>
              </a:rPr>
            </a:br>
            <a:r>
              <a:rPr lang="nb-NO" sz="1300" dirty="0">
                <a:solidFill>
                  <a:schemeClr val="tx1"/>
                </a:solidFill>
              </a:rPr>
              <a:t/>
            </a:r>
            <a:br>
              <a:rPr lang="nb-NO" sz="1300" dirty="0">
                <a:solidFill>
                  <a:schemeClr val="tx1"/>
                </a:solidFill>
              </a:rPr>
            </a:br>
            <a:r>
              <a:rPr lang="nb-NO" sz="1300" dirty="0">
                <a:solidFill>
                  <a:schemeClr val="tx1"/>
                </a:solidFill>
              </a:rPr>
              <a:t/>
            </a:r>
            <a:br>
              <a:rPr lang="nb-NO" sz="1300" dirty="0">
                <a:solidFill>
                  <a:schemeClr val="tx1"/>
                </a:solidFill>
              </a:rPr>
            </a:br>
            <a:r>
              <a:rPr lang="nb-NO" sz="2400" dirty="0">
                <a:solidFill>
                  <a:schemeClr val="tx1"/>
                </a:solidFill>
                <a:latin typeface="+mn-lt"/>
              </a:rPr>
              <a:t>Verdt å merke seg: trivsel, relasjon barn-voksne</a:t>
            </a:r>
            <a:r>
              <a:rPr lang="nb-NO" sz="2000" dirty="0">
                <a:solidFill>
                  <a:schemeClr val="tx1"/>
                </a:solidFill>
              </a:rPr>
              <a:t/>
            </a:r>
            <a:br>
              <a:rPr lang="nb-NO" sz="2000" dirty="0">
                <a:solidFill>
                  <a:schemeClr val="tx1"/>
                </a:solidFill>
              </a:rPr>
            </a:br>
            <a:r>
              <a:rPr lang="nb-NO" sz="2000" dirty="0">
                <a:solidFill>
                  <a:schemeClr val="tx1"/>
                </a:solidFill>
                <a:latin typeface="+mn-lt"/>
              </a:rPr>
              <a:t/>
            </a:r>
            <a:br>
              <a:rPr lang="nb-NO" sz="2000" dirty="0">
                <a:solidFill>
                  <a:schemeClr val="tx1"/>
                </a:solidFill>
                <a:latin typeface="+mn-lt"/>
              </a:rPr>
            </a:br>
            <a:r>
              <a:rPr lang="nb-NO" sz="1300" dirty="0">
                <a:latin typeface="+mn-lt"/>
              </a:rPr>
              <a:t/>
            </a:r>
            <a:br>
              <a:rPr lang="nb-NO" sz="1300" dirty="0">
                <a:latin typeface="+mn-lt"/>
              </a:rPr>
            </a:br>
            <a:endParaRPr lang="nb-NO" sz="1300" dirty="0">
              <a:latin typeface="+mn-lt"/>
            </a:endParaRPr>
          </a:p>
        </p:txBody>
      </p:sp>
      <p:pic>
        <p:nvPicPr>
          <p:cNvPr id="4" name="Plassholder for innhold 3"/>
          <p:cNvPicPr>
            <a:picLocks noGrp="1" noChangeAspect="1"/>
          </p:cNvPicPr>
          <p:nvPr>
            <p:ph idx="1"/>
          </p:nvPr>
        </p:nvPicPr>
        <p:blipFill>
          <a:blip r:embed="rId3"/>
          <a:stretch>
            <a:fillRect/>
          </a:stretch>
        </p:blipFill>
        <p:spPr>
          <a:xfrm>
            <a:off x="385153" y="1043789"/>
            <a:ext cx="8231922" cy="2760115"/>
          </a:xfrm>
          <a:prstGeom prst="rect">
            <a:avLst/>
          </a:prstGeom>
        </p:spPr>
      </p:pic>
    </p:spTree>
    <p:extLst>
      <p:ext uri="{BB962C8B-B14F-4D97-AF65-F5344CB8AC3E}">
        <p14:creationId xmlns:p14="http://schemas.microsoft.com/office/powerpoint/2010/main" val="1646773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77333" y="472441"/>
            <a:ext cx="8320362" cy="496824"/>
          </a:xfrm>
        </p:spPr>
        <p:txBody>
          <a:bodyPr>
            <a:normAutofit fontScale="90000"/>
          </a:bodyPr>
          <a:lstStyle/>
          <a:p>
            <a:r>
              <a:rPr lang="nb-NO" dirty="0">
                <a:solidFill>
                  <a:schemeClr val="accent1">
                    <a:lumMod val="75000"/>
                  </a:schemeClr>
                </a:solidFill>
              </a:rPr>
              <a:t>Gruppeoppgave</a:t>
            </a:r>
            <a:endParaRPr lang="nb-NO" sz="2000" dirty="0">
              <a:solidFill>
                <a:schemeClr val="accent1">
                  <a:lumMod val="75000"/>
                </a:schemeClr>
              </a:solidFill>
            </a:endParaRPr>
          </a:p>
        </p:txBody>
      </p:sp>
      <p:sp>
        <p:nvSpPr>
          <p:cNvPr id="3" name="Plassholder for innhold 2"/>
          <p:cNvSpPr>
            <a:spLocks noGrp="1"/>
          </p:cNvSpPr>
          <p:nvPr>
            <p:ph idx="1"/>
          </p:nvPr>
        </p:nvSpPr>
        <p:spPr>
          <a:xfrm>
            <a:off x="783110" y="1238250"/>
            <a:ext cx="10664252" cy="4888230"/>
          </a:xfrm>
        </p:spPr>
        <p:txBody>
          <a:bodyPr>
            <a:noAutofit/>
          </a:bodyPr>
          <a:lstStyle/>
          <a:p>
            <a:r>
              <a:rPr lang="nb-NO" sz="2000" dirty="0"/>
              <a:t>Vi deler foreldrene avdelingsvis, samt i fedre- og </a:t>
            </a:r>
            <a:r>
              <a:rPr lang="nb-NO" sz="2000" dirty="0" err="1"/>
              <a:t>mødregrupper</a:t>
            </a:r>
            <a:r>
              <a:rPr lang="nb-NO" sz="2000" dirty="0"/>
              <a:t>.</a:t>
            </a:r>
          </a:p>
          <a:p>
            <a:r>
              <a:rPr lang="nb-NO" sz="2000" dirty="0"/>
              <a:t>Noen eksempler fra foreldreundersøkelsen:</a:t>
            </a:r>
            <a:endParaRPr lang="nb-NO" sz="1200" dirty="0"/>
          </a:p>
          <a:p>
            <a:pPr marL="0" indent="0">
              <a:buNone/>
            </a:pPr>
            <a:r>
              <a:rPr lang="nb-NO" sz="1200" dirty="0"/>
              <a:t>																	</a:t>
            </a:r>
          </a:p>
          <a:p>
            <a:pPr marL="0" indent="0">
              <a:buNone/>
            </a:pPr>
            <a:r>
              <a:rPr lang="nb-NO" sz="1200" dirty="0"/>
              <a:t>								</a:t>
            </a:r>
          </a:p>
          <a:p>
            <a:pPr marL="0" indent="0">
              <a:buNone/>
            </a:pPr>
            <a:r>
              <a:rPr lang="nb-NO" sz="1200" dirty="0"/>
              <a:t>(høyeste skåre i foreldreundersøkelsen, 4,0 er </a:t>
            </a:r>
            <a:r>
              <a:rPr lang="nb-NO" sz="1200" dirty="0" err="1"/>
              <a:t>max</a:t>
            </a:r>
            <a:r>
              <a:rPr lang="nb-NO" sz="1200" dirty="0"/>
              <a:t>) 	</a:t>
            </a:r>
            <a:r>
              <a:rPr lang="nb-NO" dirty="0"/>
              <a:t>				</a:t>
            </a:r>
            <a:endParaRPr lang="nb-NO" sz="900" dirty="0"/>
          </a:p>
          <a:p>
            <a:r>
              <a:rPr lang="nb-NO" sz="1400" dirty="0"/>
              <a:t>Hva er det i barnehagens/personalets praksis som gjør at barna trives og er glade i å være i barnehagen?</a:t>
            </a:r>
          </a:p>
          <a:p>
            <a:endParaRPr lang="nb-NO" sz="1400" dirty="0">
              <a:solidFill>
                <a:schemeClr val="bg2">
                  <a:lumMod val="25000"/>
                </a:schemeClr>
              </a:solidFill>
            </a:endParaRPr>
          </a:p>
          <a:p>
            <a:endParaRPr lang="nb-NO" sz="1400" dirty="0">
              <a:solidFill>
                <a:schemeClr val="bg2">
                  <a:lumMod val="25000"/>
                </a:schemeClr>
              </a:solidFill>
            </a:endParaRPr>
          </a:p>
          <a:p>
            <a:endParaRPr lang="nb-NO" sz="1400" dirty="0">
              <a:solidFill>
                <a:schemeClr val="bg2">
                  <a:lumMod val="25000"/>
                </a:schemeClr>
              </a:solidFill>
            </a:endParaRPr>
          </a:p>
          <a:p>
            <a:endParaRPr lang="nb-NO" sz="1400" dirty="0">
              <a:solidFill>
                <a:schemeClr val="bg2">
                  <a:lumMod val="25000"/>
                </a:schemeClr>
              </a:solidFill>
            </a:endParaRPr>
          </a:p>
          <a:p>
            <a:endParaRPr lang="nb-NO" sz="1400" dirty="0">
              <a:solidFill>
                <a:schemeClr val="bg2">
                  <a:lumMod val="25000"/>
                </a:schemeClr>
              </a:solidFill>
            </a:endParaRPr>
          </a:p>
          <a:p>
            <a:r>
              <a:rPr lang="nb-NO" sz="1400" dirty="0">
                <a:solidFill>
                  <a:schemeClr val="bg2">
                    <a:lumMod val="25000"/>
                  </a:schemeClr>
                </a:solidFill>
              </a:rPr>
              <a:t>Når det er fravær og fast personale borte, hva tenker dere er de viktigste grepene vi som barnehage kan gjøre for å gi barna best mulig hverdager i barnehagen?</a:t>
            </a:r>
          </a:p>
          <a:p>
            <a:endParaRPr lang="nb-NO" sz="1400" dirty="0">
              <a:solidFill>
                <a:schemeClr val="bg2">
                  <a:lumMod val="25000"/>
                </a:schemeClr>
              </a:solidFill>
            </a:endParaRPr>
          </a:p>
          <a:p>
            <a:pPr marL="0" indent="0">
              <a:buNone/>
            </a:pPr>
            <a:endParaRPr lang="nb-NO" dirty="0"/>
          </a:p>
          <a:p>
            <a:pPr marL="0" indent="0">
              <a:buNone/>
            </a:pPr>
            <a:r>
              <a:rPr lang="nb-NO" dirty="0"/>
              <a:t>      </a:t>
            </a:r>
          </a:p>
        </p:txBody>
      </p:sp>
      <p:graphicFrame>
        <p:nvGraphicFramePr>
          <p:cNvPr id="4" name="Tabell 3"/>
          <p:cNvGraphicFramePr>
            <a:graphicFrameLocks noGrp="1"/>
          </p:cNvGraphicFramePr>
          <p:nvPr>
            <p:extLst>
              <p:ext uri="{D42A27DB-BD31-4B8C-83A1-F6EECF244321}">
                <p14:modId xmlns:p14="http://schemas.microsoft.com/office/powerpoint/2010/main" val="1358875470"/>
              </p:ext>
            </p:extLst>
          </p:nvPr>
        </p:nvGraphicFramePr>
        <p:xfrm>
          <a:off x="832558" y="2053664"/>
          <a:ext cx="7038225" cy="897882"/>
        </p:xfrm>
        <a:graphic>
          <a:graphicData uri="http://schemas.openxmlformats.org/drawingml/2006/table">
            <a:tbl>
              <a:tblPr>
                <a:tableStyleId>{5C22544A-7EE6-4342-B048-85BDC9FD1C3A}</a:tableStyleId>
              </a:tblPr>
              <a:tblGrid>
                <a:gridCol w="6185624">
                  <a:extLst>
                    <a:ext uri="{9D8B030D-6E8A-4147-A177-3AD203B41FA5}">
                      <a16:colId xmlns:a16="http://schemas.microsoft.com/office/drawing/2014/main" xmlns="" val="284401023"/>
                    </a:ext>
                  </a:extLst>
                </a:gridCol>
                <a:gridCol w="852601">
                  <a:extLst>
                    <a:ext uri="{9D8B030D-6E8A-4147-A177-3AD203B41FA5}">
                      <a16:colId xmlns:a16="http://schemas.microsoft.com/office/drawing/2014/main" xmlns="" val="818223556"/>
                    </a:ext>
                  </a:extLst>
                </a:gridCol>
              </a:tblGrid>
              <a:tr h="299294">
                <a:tc>
                  <a:txBody>
                    <a:bodyPr/>
                    <a:lstStyle/>
                    <a:p>
                      <a:pPr>
                        <a:spcAft>
                          <a:spcPts val="0"/>
                        </a:spcAft>
                      </a:pPr>
                      <a:r>
                        <a:rPr lang="nb-NO" sz="1200">
                          <a:effectLst/>
                        </a:rPr>
                        <a:t>Vårt barn er glad i å være i barnehagen.</a:t>
                      </a:r>
                      <a:endParaRPr lang="nb-NO"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nb-NO" sz="1200">
                          <a:effectLst/>
                        </a:rPr>
                        <a:t> </a:t>
                      </a:r>
                      <a:endParaRPr lang="nb-NO"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2987838643"/>
                  </a:ext>
                </a:extLst>
              </a:tr>
              <a:tr h="299294">
                <a:tc>
                  <a:txBody>
                    <a:bodyPr/>
                    <a:lstStyle/>
                    <a:p>
                      <a:pPr>
                        <a:spcAft>
                          <a:spcPts val="0"/>
                        </a:spcAft>
                      </a:pPr>
                      <a:r>
                        <a:rPr lang="nb-NO" sz="1200" dirty="0">
                          <a:effectLst/>
                        </a:rPr>
                        <a:t> - Stange</a:t>
                      </a:r>
                      <a:endParaRPr lang="nb-NO"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nb-NO" sz="1200">
                          <a:effectLst/>
                        </a:rPr>
                        <a:t>3,67</a:t>
                      </a:r>
                      <a:endParaRPr lang="nb-NO"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777446892"/>
                  </a:ext>
                </a:extLst>
              </a:tr>
              <a:tr h="299294">
                <a:tc>
                  <a:txBody>
                    <a:bodyPr/>
                    <a:lstStyle/>
                    <a:p>
                      <a:pPr>
                        <a:spcAft>
                          <a:spcPts val="0"/>
                        </a:spcAft>
                      </a:pPr>
                      <a:r>
                        <a:rPr lang="nb-NO" sz="1200" dirty="0">
                          <a:effectLst/>
                        </a:rPr>
                        <a:t> - HOBERG BARNEHAGE</a:t>
                      </a:r>
                      <a:endParaRPr lang="nb-NO"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nb-NO" sz="1200" dirty="0">
                          <a:effectLst/>
                        </a:rPr>
                        <a:t>3,78</a:t>
                      </a:r>
                      <a:endParaRPr lang="nb-NO"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3898908249"/>
                  </a:ext>
                </a:extLst>
              </a:tr>
            </a:tbl>
          </a:graphicData>
        </a:graphic>
      </p:graphicFrame>
      <p:graphicFrame>
        <p:nvGraphicFramePr>
          <p:cNvPr id="6" name="Tabell 5"/>
          <p:cNvGraphicFramePr>
            <a:graphicFrameLocks noGrp="1"/>
          </p:cNvGraphicFramePr>
          <p:nvPr>
            <p:extLst>
              <p:ext uri="{D42A27DB-BD31-4B8C-83A1-F6EECF244321}">
                <p14:modId xmlns:p14="http://schemas.microsoft.com/office/powerpoint/2010/main" val="1415631710"/>
              </p:ext>
            </p:extLst>
          </p:nvPr>
        </p:nvGraphicFramePr>
        <p:xfrm>
          <a:off x="832558" y="3869468"/>
          <a:ext cx="7038225" cy="1221732"/>
        </p:xfrm>
        <a:graphic>
          <a:graphicData uri="http://schemas.openxmlformats.org/drawingml/2006/table">
            <a:tbl>
              <a:tblPr>
                <a:tableStyleId>{5C22544A-7EE6-4342-B048-85BDC9FD1C3A}</a:tableStyleId>
              </a:tblPr>
              <a:tblGrid>
                <a:gridCol w="6185624">
                  <a:extLst>
                    <a:ext uri="{9D8B030D-6E8A-4147-A177-3AD203B41FA5}">
                      <a16:colId xmlns:a16="http://schemas.microsoft.com/office/drawing/2014/main" xmlns="" val="2539669882"/>
                    </a:ext>
                  </a:extLst>
                </a:gridCol>
                <a:gridCol w="852601">
                  <a:extLst>
                    <a:ext uri="{9D8B030D-6E8A-4147-A177-3AD203B41FA5}">
                      <a16:colId xmlns:a16="http://schemas.microsoft.com/office/drawing/2014/main" xmlns="" val="838443956"/>
                    </a:ext>
                  </a:extLst>
                </a:gridCol>
              </a:tblGrid>
              <a:tr h="203622">
                <a:tc>
                  <a:txBody>
                    <a:bodyPr/>
                    <a:lstStyle/>
                    <a:p>
                      <a:pPr>
                        <a:spcAft>
                          <a:spcPts val="0"/>
                        </a:spcAft>
                      </a:pPr>
                      <a:r>
                        <a:rPr lang="nb-NO" sz="1200">
                          <a:effectLst/>
                        </a:rPr>
                        <a:t>Det er sykefravær i institusjonen.</a:t>
                      </a:r>
                      <a:endParaRPr lang="nb-NO"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nb-NO" sz="1200">
                          <a:effectLst/>
                        </a:rPr>
                        <a:t> </a:t>
                      </a:r>
                      <a:endParaRPr lang="nb-NO"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3506928365"/>
                  </a:ext>
                </a:extLst>
              </a:tr>
              <a:tr h="203622">
                <a:tc>
                  <a:txBody>
                    <a:bodyPr/>
                    <a:lstStyle/>
                    <a:p>
                      <a:pPr>
                        <a:spcAft>
                          <a:spcPts val="0"/>
                        </a:spcAft>
                      </a:pPr>
                      <a:r>
                        <a:rPr lang="nb-NO" sz="1200" dirty="0">
                          <a:effectLst/>
                        </a:rPr>
                        <a:t> - Nasjonalt</a:t>
                      </a:r>
                      <a:endParaRPr lang="nb-NO"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nb-NO" sz="1200">
                          <a:effectLst/>
                        </a:rPr>
                        <a:t>2,99</a:t>
                      </a:r>
                      <a:endParaRPr lang="nb-NO"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2622498352"/>
                  </a:ext>
                </a:extLst>
              </a:tr>
              <a:tr h="203622">
                <a:tc>
                  <a:txBody>
                    <a:bodyPr/>
                    <a:lstStyle/>
                    <a:p>
                      <a:pPr>
                        <a:spcAft>
                          <a:spcPts val="0"/>
                        </a:spcAft>
                      </a:pPr>
                      <a:r>
                        <a:rPr lang="nb-NO" sz="1200" dirty="0">
                          <a:effectLst/>
                        </a:rPr>
                        <a:t> - HOBERG BARNEHAGE</a:t>
                      </a:r>
                      <a:endParaRPr lang="nb-NO"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nb-NO" sz="1200">
                          <a:effectLst/>
                        </a:rPr>
                        <a:t>2,44</a:t>
                      </a:r>
                      <a:endParaRPr lang="nb-NO"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625867718"/>
                  </a:ext>
                </a:extLst>
              </a:tr>
              <a:tr h="203622">
                <a:tc>
                  <a:txBody>
                    <a:bodyPr/>
                    <a:lstStyle/>
                    <a:p>
                      <a:pPr>
                        <a:spcAft>
                          <a:spcPts val="0"/>
                        </a:spcAft>
                      </a:pPr>
                      <a:r>
                        <a:rPr lang="nb-NO" sz="1200" dirty="0">
                          <a:effectLst/>
                        </a:rPr>
                        <a:t>Det er personalskifte i institusjonen.</a:t>
                      </a:r>
                      <a:endParaRPr lang="nb-NO"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nb-NO" sz="1200">
                          <a:effectLst/>
                        </a:rPr>
                        <a:t> </a:t>
                      </a:r>
                      <a:endParaRPr lang="nb-NO"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3710839168"/>
                  </a:ext>
                </a:extLst>
              </a:tr>
              <a:tr h="203622">
                <a:tc>
                  <a:txBody>
                    <a:bodyPr/>
                    <a:lstStyle/>
                    <a:p>
                      <a:pPr>
                        <a:spcAft>
                          <a:spcPts val="0"/>
                        </a:spcAft>
                      </a:pPr>
                      <a:r>
                        <a:rPr lang="nb-NO" sz="1200">
                          <a:effectLst/>
                        </a:rPr>
                        <a:t> - Nasjonalt</a:t>
                      </a:r>
                      <a:endParaRPr lang="nb-NO"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nb-NO" sz="1200">
                          <a:effectLst/>
                        </a:rPr>
                        <a:t>3,25</a:t>
                      </a:r>
                      <a:endParaRPr lang="nb-NO"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456856761"/>
                  </a:ext>
                </a:extLst>
              </a:tr>
              <a:tr h="203622">
                <a:tc>
                  <a:txBody>
                    <a:bodyPr/>
                    <a:lstStyle/>
                    <a:p>
                      <a:pPr>
                        <a:spcAft>
                          <a:spcPts val="0"/>
                        </a:spcAft>
                      </a:pPr>
                      <a:r>
                        <a:rPr lang="nb-NO" sz="1200">
                          <a:effectLst/>
                        </a:rPr>
                        <a:t> - HOBERG BARNEHAGE</a:t>
                      </a:r>
                      <a:endParaRPr lang="nb-NO"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nb-NO" sz="1200" dirty="0">
                          <a:effectLst/>
                        </a:rPr>
                        <a:t>2,94</a:t>
                      </a:r>
                      <a:endParaRPr lang="nb-NO"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2989602292"/>
                  </a:ext>
                </a:extLst>
              </a:tr>
            </a:tbl>
          </a:graphicData>
        </a:graphic>
      </p:graphicFrame>
      <p:sp>
        <p:nvSpPr>
          <p:cNvPr id="5" name="TekstSylinder 4">
            <a:extLst>
              <a:ext uri="{FF2B5EF4-FFF2-40B4-BE49-F238E27FC236}">
                <a16:creationId xmlns:a16="http://schemas.microsoft.com/office/drawing/2014/main" xmlns="" id="{E2C5EFA5-8804-4956-9381-4B626E6CA40E}"/>
              </a:ext>
            </a:extLst>
          </p:cNvPr>
          <p:cNvSpPr txBox="1"/>
          <p:nvPr/>
        </p:nvSpPr>
        <p:spPr>
          <a:xfrm>
            <a:off x="998621" y="4063325"/>
            <a:ext cx="637673" cy="261610"/>
          </a:xfrm>
          <a:prstGeom prst="rect">
            <a:avLst/>
          </a:prstGeom>
          <a:solidFill>
            <a:schemeClr val="accent5">
              <a:lumMod val="20000"/>
              <a:lumOff val="80000"/>
            </a:schemeClr>
          </a:solidFill>
        </p:spPr>
        <p:txBody>
          <a:bodyPr wrap="square" rtlCol="0">
            <a:spAutoFit/>
          </a:bodyPr>
          <a:lstStyle/>
          <a:p>
            <a:r>
              <a:rPr lang="nb-NO" sz="1100" dirty="0"/>
              <a:t>Stange</a:t>
            </a:r>
          </a:p>
        </p:txBody>
      </p:sp>
      <p:sp>
        <p:nvSpPr>
          <p:cNvPr id="7" name="TekstSylinder 6">
            <a:extLst>
              <a:ext uri="{FF2B5EF4-FFF2-40B4-BE49-F238E27FC236}">
                <a16:creationId xmlns:a16="http://schemas.microsoft.com/office/drawing/2014/main" xmlns="" id="{093A49C8-9ED2-421B-B7F5-F98ADA2C84A3}"/>
              </a:ext>
            </a:extLst>
          </p:cNvPr>
          <p:cNvSpPr txBox="1"/>
          <p:nvPr/>
        </p:nvSpPr>
        <p:spPr>
          <a:xfrm>
            <a:off x="998621" y="4660785"/>
            <a:ext cx="637673" cy="261610"/>
          </a:xfrm>
          <a:prstGeom prst="rect">
            <a:avLst/>
          </a:prstGeom>
          <a:solidFill>
            <a:schemeClr val="accent5">
              <a:lumMod val="20000"/>
              <a:lumOff val="80000"/>
            </a:schemeClr>
          </a:solidFill>
        </p:spPr>
        <p:txBody>
          <a:bodyPr wrap="square" rtlCol="0">
            <a:spAutoFit/>
          </a:bodyPr>
          <a:lstStyle/>
          <a:p>
            <a:r>
              <a:rPr lang="nb-NO" sz="1100" dirty="0"/>
              <a:t>Stange</a:t>
            </a:r>
          </a:p>
        </p:txBody>
      </p:sp>
    </p:spTree>
    <p:extLst>
      <p:ext uri="{BB962C8B-B14F-4D97-AF65-F5344CB8AC3E}">
        <p14:creationId xmlns:p14="http://schemas.microsoft.com/office/powerpoint/2010/main" val="24777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77334" y="609600"/>
            <a:ext cx="8596668" cy="871728"/>
          </a:xfrm>
        </p:spPr>
        <p:txBody>
          <a:bodyPr/>
          <a:lstStyle/>
          <a:p>
            <a:r>
              <a:rPr lang="nb-NO" dirty="0"/>
              <a:t>Presentasjon for personalet</a:t>
            </a:r>
          </a:p>
        </p:txBody>
      </p:sp>
      <p:sp>
        <p:nvSpPr>
          <p:cNvPr id="3" name="Plassholder for innhold 2"/>
          <p:cNvSpPr>
            <a:spLocks noGrp="1"/>
          </p:cNvSpPr>
          <p:nvPr>
            <p:ph idx="1"/>
          </p:nvPr>
        </p:nvSpPr>
        <p:spPr>
          <a:xfrm>
            <a:off x="949183" y="1481328"/>
            <a:ext cx="8596668" cy="4736592"/>
          </a:xfrm>
        </p:spPr>
        <p:txBody>
          <a:bodyPr>
            <a:normAutofit/>
          </a:bodyPr>
          <a:lstStyle/>
          <a:p>
            <a:pPr>
              <a:buFont typeface="Wingdings" panose="05000000000000000000" pitchFamily="2" charset="2"/>
              <a:buChar char="§"/>
            </a:pPr>
            <a:r>
              <a:rPr lang="nb-NO" dirty="0"/>
              <a:t>Inn på hver del av undersøkelsen</a:t>
            </a:r>
          </a:p>
          <a:p>
            <a:pPr marL="0" indent="0">
              <a:buNone/>
            </a:pPr>
            <a:endParaRPr lang="nb-NO" sz="2400" dirty="0">
              <a:solidFill>
                <a:schemeClr val="accent1">
                  <a:lumMod val="75000"/>
                </a:schemeClr>
              </a:solidFill>
            </a:endParaRPr>
          </a:p>
          <a:p>
            <a:pPr marL="0" indent="0">
              <a:buNone/>
            </a:pPr>
            <a:r>
              <a:rPr lang="nb-NO" sz="2400" dirty="0">
                <a:solidFill>
                  <a:schemeClr val="accent1">
                    <a:lumMod val="75000"/>
                  </a:schemeClr>
                </a:solidFill>
              </a:rPr>
              <a:t>Ansatte</a:t>
            </a:r>
          </a:p>
          <a:p>
            <a:endParaRPr lang="nb-NO" dirty="0"/>
          </a:p>
          <a:p>
            <a:endParaRPr lang="nb-NO" dirty="0"/>
          </a:p>
          <a:p>
            <a:endParaRPr lang="nb-NO" dirty="0"/>
          </a:p>
          <a:p>
            <a:endParaRPr lang="nb-NO" dirty="0"/>
          </a:p>
          <a:p>
            <a:endParaRPr lang="nb-NO" dirty="0"/>
          </a:p>
          <a:p>
            <a:pPr marL="0" indent="0">
              <a:buNone/>
            </a:pPr>
            <a:endParaRPr lang="nb-NO" dirty="0"/>
          </a:p>
          <a:p>
            <a:endParaRPr lang="nb-NO" dirty="0"/>
          </a:p>
        </p:txBody>
      </p:sp>
      <p:pic>
        <p:nvPicPr>
          <p:cNvPr id="4" name="Bilde 3"/>
          <p:cNvPicPr>
            <a:picLocks noChangeAspect="1"/>
          </p:cNvPicPr>
          <p:nvPr/>
        </p:nvPicPr>
        <p:blipFill>
          <a:blip r:embed="rId3"/>
          <a:stretch>
            <a:fillRect/>
          </a:stretch>
        </p:blipFill>
        <p:spPr>
          <a:xfrm>
            <a:off x="2384335" y="3263991"/>
            <a:ext cx="4342405" cy="2215904"/>
          </a:xfrm>
          <a:prstGeom prst="rect">
            <a:avLst/>
          </a:prstGeom>
        </p:spPr>
      </p:pic>
    </p:spTree>
    <p:extLst>
      <p:ext uri="{BB962C8B-B14F-4D97-AF65-F5344CB8AC3E}">
        <p14:creationId xmlns:p14="http://schemas.microsoft.com/office/powerpoint/2010/main" val="119557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15434" y="1866900"/>
            <a:ext cx="7844874" cy="1155192"/>
          </a:xfrm>
        </p:spPr>
        <p:txBody>
          <a:bodyPr>
            <a:normAutofit fontScale="90000"/>
          </a:bodyPr>
          <a:lstStyle/>
          <a:p>
            <a:r>
              <a:rPr lang="nb-NO" dirty="0"/>
              <a:t>Hvordan man ut fra personalets svar kan beskrive </a:t>
            </a:r>
            <a:r>
              <a:rPr lang="nb-NO" dirty="0" err="1"/>
              <a:t>Hoberg</a:t>
            </a:r>
            <a:r>
              <a:rPr lang="nb-NO" dirty="0"/>
              <a:t> barnehage…	</a:t>
            </a:r>
          </a:p>
        </p:txBody>
      </p:sp>
    </p:spTree>
    <p:extLst>
      <p:ext uri="{BB962C8B-B14F-4D97-AF65-F5344CB8AC3E}">
        <p14:creationId xmlns:p14="http://schemas.microsoft.com/office/powerpoint/2010/main" val="39128091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677334" y="1005841"/>
            <a:ext cx="8596668" cy="5035522"/>
          </a:xfrm>
        </p:spPr>
        <p:txBody>
          <a:bodyPr>
            <a:normAutofit/>
          </a:bodyPr>
          <a:lstStyle/>
          <a:p>
            <a:pPr marL="0" indent="0">
              <a:buNone/>
            </a:pPr>
            <a:endParaRPr lang="nb-NO" u="sng" dirty="0"/>
          </a:p>
          <a:p>
            <a:pPr marL="0" indent="0">
              <a:buNone/>
            </a:pPr>
            <a:r>
              <a:rPr lang="nb-NO" sz="2400" dirty="0"/>
              <a:t>Refleksjon i fellesskap:</a:t>
            </a:r>
          </a:p>
          <a:p>
            <a:pPr marL="0" indent="0">
              <a:buNone/>
            </a:pPr>
            <a:endParaRPr lang="nb-NO" dirty="0"/>
          </a:p>
          <a:p>
            <a:pPr marL="0" indent="0">
              <a:buNone/>
            </a:pPr>
            <a:endParaRPr lang="nb-NO" dirty="0"/>
          </a:p>
          <a:p>
            <a:pPr>
              <a:buFont typeface="Wingdings" panose="05000000000000000000" pitchFamily="2" charset="2"/>
              <a:buChar char="§"/>
            </a:pPr>
            <a:r>
              <a:rPr lang="nb-NO" dirty="0"/>
              <a:t>Hva la du spesielt merke til her?</a:t>
            </a:r>
          </a:p>
          <a:p>
            <a:pPr>
              <a:buFont typeface="Wingdings" panose="05000000000000000000" pitchFamily="2" charset="2"/>
              <a:buChar char="§"/>
            </a:pPr>
            <a:endParaRPr lang="nb-NO" dirty="0"/>
          </a:p>
          <a:p>
            <a:pPr>
              <a:buFont typeface="Wingdings" panose="05000000000000000000" pitchFamily="2" charset="2"/>
              <a:buChar char="§"/>
            </a:pPr>
            <a:r>
              <a:rPr lang="nb-NO" dirty="0"/>
              <a:t>Hva er verdt å ta med seg som positivt, og jobbe for å opprettholde?</a:t>
            </a:r>
          </a:p>
          <a:p>
            <a:pPr>
              <a:buFont typeface="Wingdings" panose="05000000000000000000" pitchFamily="2" charset="2"/>
              <a:buChar char="§"/>
            </a:pPr>
            <a:endParaRPr lang="nb-NO" dirty="0"/>
          </a:p>
          <a:p>
            <a:pPr>
              <a:buFont typeface="Wingdings" panose="05000000000000000000" pitchFamily="2" charset="2"/>
              <a:buChar char="§"/>
            </a:pPr>
            <a:r>
              <a:rPr lang="nb-NO" dirty="0"/>
              <a:t>Hva bør jobbes med, for å forbedre og videreutvikle? </a:t>
            </a:r>
          </a:p>
          <a:p>
            <a:endParaRPr lang="nb-NO" dirty="0"/>
          </a:p>
          <a:p>
            <a:pPr marL="0" indent="0">
              <a:buNone/>
            </a:pPr>
            <a:endParaRPr lang="nb-NO" dirty="0"/>
          </a:p>
          <a:p>
            <a:endParaRPr lang="nb-NO" dirty="0"/>
          </a:p>
        </p:txBody>
      </p:sp>
    </p:spTree>
    <p:extLst>
      <p:ext uri="{BB962C8B-B14F-4D97-AF65-F5344CB8AC3E}">
        <p14:creationId xmlns:p14="http://schemas.microsoft.com/office/powerpoint/2010/main" val="24890848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77334" y="609600"/>
            <a:ext cx="8596668" cy="1114425"/>
          </a:xfrm>
        </p:spPr>
        <p:txBody>
          <a:bodyPr>
            <a:normAutofit/>
          </a:bodyPr>
          <a:lstStyle/>
          <a:p>
            <a:r>
              <a:rPr lang="nb-NO" sz="2800" dirty="0"/>
              <a:t>Forslag til situasjoner vi skal bruke pedagogisk analyse på for å opprettholde god praksis:</a:t>
            </a:r>
          </a:p>
        </p:txBody>
      </p:sp>
      <p:sp>
        <p:nvSpPr>
          <p:cNvPr id="3" name="Plassholder for innhold 2"/>
          <p:cNvSpPr>
            <a:spLocks noGrp="1"/>
          </p:cNvSpPr>
          <p:nvPr>
            <p:ph idx="1"/>
          </p:nvPr>
        </p:nvSpPr>
        <p:spPr>
          <a:xfrm>
            <a:off x="677334" y="1600200"/>
            <a:ext cx="8784166" cy="4914900"/>
          </a:xfrm>
        </p:spPr>
        <p:txBody>
          <a:bodyPr>
            <a:normAutofit fontScale="55000" lnSpcReduction="20000"/>
          </a:bodyPr>
          <a:lstStyle/>
          <a:p>
            <a:pPr marL="0" indent="0">
              <a:buNone/>
            </a:pPr>
            <a:endParaRPr lang="nb-NO" sz="2500" dirty="0"/>
          </a:p>
          <a:p>
            <a:pPr marL="0" indent="0">
              <a:buNone/>
            </a:pPr>
            <a:r>
              <a:rPr lang="nb-NO" sz="2500" dirty="0"/>
              <a:t>-  </a:t>
            </a:r>
            <a:r>
              <a:rPr lang="nb-NO" sz="2500" b="1" dirty="0">
                <a:solidFill>
                  <a:schemeClr val="tx1"/>
                </a:solidFill>
              </a:rPr>
              <a:t>«Vårt barn er glad i å være i barnehagen» </a:t>
            </a:r>
            <a:r>
              <a:rPr lang="nb-NO" sz="2500" dirty="0"/>
              <a:t>- 83% av foreldrene svarer meget ofte, skåre 3,78 poeng.</a:t>
            </a:r>
          </a:p>
          <a:p>
            <a:pPr marL="0" indent="0">
              <a:buNone/>
            </a:pPr>
            <a:endParaRPr lang="nb-NO" sz="2500" dirty="0"/>
          </a:p>
          <a:p>
            <a:pPr marL="0" indent="0">
              <a:buNone/>
            </a:pPr>
            <a:r>
              <a:rPr lang="nb-NO" sz="2500" dirty="0"/>
              <a:t>-  </a:t>
            </a:r>
            <a:r>
              <a:rPr lang="nb-NO" sz="2500" b="1" dirty="0"/>
              <a:t>«Det er svært tilfredsstillende å være ansatt i denne barnehagen» </a:t>
            </a:r>
            <a:r>
              <a:rPr lang="nb-NO" sz="2500" dirty="0"/>
              <a:t>- 72% av de ansatte svarer at dette  passer meget bra, skåre 3,71p.</a:t>
            </a:r>
          </a:p>
          <a:p>
            <a:pPr marL="0" indent="0">
              <a:buNone/>
            </a:pPr>
            <a:endParaRPr lang="nb-NO" sz="2500" dirty="0"/>
          </a:p>
          <a:p>
            <a:pPr marL="0" indent="0">
              <a:buNone/>
            </a:pPr>
            <a:r>
              <a:rPr lang="nb-NO" sz="2500" dirty="0"/>
              <a:t>-  </a:t>
            </a:r>
            <a:r>
              <a:rPr lang="nb-NO" sz="2500" b="1" dirty="0"/>
              <a:t>«Jeg har det fint sammen med de voksne i barnehagen»</a:t>
            </a:r>
            <a:r>
              <a:rPr lang="nb-NO" sz="2500" dirty="0"/>
              <a:t> - 83% av barna svarer stort smilefjes</a:t>
            </a:r>
          </a:p>
          <a:p>
            <a:pPr marL="0" indent="0">
              <a:buNone/>
            </a:pPr>
            <a:endParaRPr lang="nb-NO" sz="2500" dirty="0"/>
          </a:p>
          <a:p>
            <a:pPr marL="0" indent="0">
              <a:buNone/>
            </a:pPr>
            <a:r>
              <a:rPr lang="nb-NO" sz="2500" dirty="0"/>
              <a:t>-  </a:t>
            </a:r>
            <a:r>
              <a:rPr lang="nb-NO" sz="2500" b="1" dirty="0"/>
              <a:t>«Barna går opp i lek og lar seg rive med» og «Barna tar initiativ til lek» </a:t>
            </a:r>
            <a:r>
              <a:rPr lang="nb-NO" sz="2500" dirty="0"/>
              <a:t>- pedagogene svarer at 80% av barna meget ofte lar seg rive med og tar initiativ til lek, skåre 3,75p.</a:t>
            </a:r>
          </a:p>
          <a:p>
            <a:pPr marL="0" indent="0">
              <a:buNone/>
            </a:pPr>
            <a:endParaRPr lang="nb-NO" sz="2500" dirty="0"/>
          </a:p>
          <a:p>
            <a:pPr marL="0" indent="0">
              <a:buNone/>
            </a:pPr>
            <a:r>
              <a:rPr lang="nb-NO" sz="2500" dirty="0"/>
              <a:t>IGP:</a:t>
            </a:r>
          </a:p>
          <a:p>
            <a:pPr marL="0" indent="0">
              <a:buNone/>
            </a:pPr>
            <a:r>
              <a:rPr lang="nb-NO" sz="2500" dirty="0"/>
              <a:t>Individuelt – tenk gjennom alternativene, bestem deg for hvilket DU synes er viktigst og hvorfor. 5 min.</a:t>
            </a:r>
          </a:p>
          <a:p>
            <a:pPr marL="0" indent="0">
              <a:buNone/>
            </a:pPr>
            <a:r>
              <a:rPr lang="nb-NO" sz="2500" dirty="0"/>
              <a:t>Gruppe – hver enkelt legger frem sin mening om alternativene. Gruppa (</a:t>
            </a:r>
            <a:r>
              <a:rPr lang="nb-NO" sz="2500" dirty="0" err="1"/>
              <a:t>stillingsvis</a:t>
            </a:r>
            <a:r>
              <a:rPr lang="nb-NO" sz="2500" dirty="0"/>
              <a:t>) enes om en prioritert rekkefølge, og velger en talsperson som legger fram gruppas prioritering i plenum, med begrunnelse for prioriteringen. 15 min.</a:t>
            </a:r>
          </a:p>
          <a:p>
            <a:pPr marL="0" indent="0">
              <a:buNone/>
            </a:pPr>
            <a:r>
              <a:rPr lang="nb-NO" sz="2500" dirty="0"/>
              <a:t>Plenum – gruppene presenterer sin prioritering. Prioriteringene slås sammen og vi finner en «vinner».</a:t>
            </a:r>
          </a:p>
          <a:p>
            <a:endParaRPr lang="nb-NO" dirty="0"/>
          </a:p>
          <a:p>
            <a:endParaRPr lang="nb-NO" dirty="0"/>
          </a:p>
          <a:p>
            <a:endParaRPr lang="nb-NO" dirty="0"/>
          </a:p>
        </p:txBody>
      </p:sp>
      <p:sp>
        <p:nvSpPr>
          <p:cNvPr id="4" name="TekstSylinder 3"/>
          <p:cNvSpPr txBox="1"/>
          <p:nvPr/>
        </p:nvSpPr>
        <p:spPr>
          <a:xfrm>
            <a:off x="9734550" y="1381125"/>
            <a:ext cx="1457325" cy="2985433"/>
          </a:xfrm>
          <a:prstGeom prst="rect">
            <a:avLst/>
          </a:prstGeom>
          <a:noFill/>
        </p:spPr>
        <p:txBody>
          <a:bodyPr wrap="square" rtlCol="0">
            <a:spAutoFit/>
          </a:bodyPr>
          <a:lstStyle/>
          <a:p>
            <a:r>
              <a:rPr lang="nb-NO" dirty="0"/>
              <a:t>Prioritering:</a:t>
            </a:r>
          </a:p>
          <a:p>
            <a:endParaRPr lang="nb-NO" sz="1200" dirty="0"/>
          </a:p>
          <a:p>
            <a:r>
              <a:rPr lang="nb-NO" sz="1200" dirty="0"/>
              <a:t>	1</a:t>
            </a:r>
          </a:p>
          <a:p>
            <a:endParaRPr lang="nb-NO" sz="1200" dirty="0"/>
          </a:p>
          <a:p>
            <a:endParaRPr lang="nb-NO" sz="1200" dirty="0"/>
          </a:p>
          <a:p>
            <a:r>
              <a:rPr lang="nb-NO" sz="1200" dirty="0"/>
              <a:t>	</a:t>
            </a:r>
          </a:p>
          <a:p>
            <a:r>
              <a:rPr lang="nb-NO" sz="1200" dirty="0"/>
              <a:t>           4</a:t>
            </a:r>
          </a:p>
          <a:p>
            <a:endParaRPr lang="nb-NO" sz="1200" dirty="0"/>
          </a:p>
          <a:p>
            <a:endParaRPr lang="nb-NO" sz="1200" dirty="0"/>
          </a:p>
          <a:p>
            <a:endParaRPr lang="nb-NO" sz="1200" dirty="0"/>
          </a:p>
          <a:p>
            <a:r>
              <a:rPr lang="nb-NO" sz="1200" dirty="0"/>
              <a:t>	2</a:t>
            </a:r>
          </a:p>
          <a:p>
            <a:endParaRPr lang="nb-NO" sz="1200" dirty="0"/>
          </a:p>
          <a:p>
            <a:endParaRPr lang="nb-NO" sz="1200" dirty="0"/>
          </a:p>
          <a:p>
            <a:r>
              <a:rPr lang="nb-NO" sz="1200" dirty="0"/>
              <a:t>           3</a:t>
            </a:r>
          </a:p>
          <a:p>
            <a:endParaRPr lang="nb-NO" sz="1400" dirty="0"/>
          </a:p>
        </p:txBody>
      </p:sp>
    </p:spTree>
    <p:extLst>
      <p:ext uri="{BB962C8B-B14F-4D97-AF65-F5344CB8AC3E}">
        <p14:creationId xmlns:p14="http://schemas.microsoft.com/office/powerpoint/2010/main" val="21938928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77334" y="609600"/>
            <a:ext cx="8596668" cy="899160"/>
          </a:xfrm>
        </p:spPr>
        <p:txBody>
          <a:bodyPr/>
          <a:lstStyle/>
          <a:p>
            <a:r>
              <a:rPr lang="nb-NO" dirty="0"/>
              <a:t>Status</a:t>
            </a:r>
          </a:p>
        </p:txBody>
      </p:sp>
      <p:sp>
        <p:nvSpPr>
          <p:cNvPr id="3" name="Plassholder for innhold 2"/>
          <p:cNvSpPr>
            <a:spLocks noGrp="1"/>
          </p:cNvSpPr>
          <p:nvPr>
            <p:ph idx="1"/>
          </p:nvPr>
        </p:nvSpPr>
        <p:spPr>
          <a:xfrm>
            <a:off x="677334" y="2310063"/>
            <a:ext cx="8596668" cy="3260558"/>
          </a:xfrm>
        </p:spPr>
        <p:txBody>
          <a:bodyPr>
            <a:normAutofit/>
          </a:bodyPr>
          <a:lstStyle/>
          <a:p>
            <a:pPr>
              <a:buFont typeface="Wingdings" panose="05000000000000000000" pitchFamily="2" charset="2"/>
              <a:buChar char="§"/>
            </a:pPr>
            <a:r>
              <a:rPr lang="nb-NO" dirty="0"/>
              <a:t>Før sommeren: analyse av en situasjon vi ønsker å opprettholde. </a:t>
            </a:r>
          </a:p>
          <a:p>
            <a:pPr>
              <a:buFont typeface="Wingdings" panose="05000000000000000000" pitchFamily="2" charset="2"/>
              <a:buChar char="§"/>
            </a:pPr>
            <a:r>
              <a:rPr lang="nb-NO" dirty="0"/>
              <a:t>I høst: analyse av en situasjon vi ønsker å forbedre.</a:t>
            </a:r>
          </a:p>
          <a:p>
            <a:pPr>
              <a:buFont typeface="Wingdings" panose="05000000000000000000" pitchFamily="2" charset="2"/>
              <a:buChar char="§"/>
            </a:pPr>
            <a:r>
              <a:rPr lang="nb-NO" dirty="0"/>
              <a:t>Ulikhet mellom gruppene.</a:t>
            </a:r>
          </a:p>
          <a:p>
            <a:pPr>
              <a:buFont typeface="Wingdings" panose="05000000000000000000" pitchFamily="2" charset="2"/>
              <a:buChar char="§"/>
            </a:pPr>
            <a:r>
              <a:rPr lang="nb-NO" dirty="0"/>
              <a:t>Oppleves som nyttig. Vi øver oss, tar tida til hjelp.</a:t>
            </a:r>
          </a:p>
        </p:txBody>
      </p:sp>
    </p:spTree>
    <p:extLst>
      <p:ext uri="{BB962C8B-B14F-4D97-AF65-F5344CB8AC3E}">
        <p14:creationId xmlns:p14="http://schemas.microsoft.com/office/powerpoint/2010/main" val="284207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Hoberg</a:t>
            </a:r>
            <a:r>
              <a:rPr lang="nb-NO" dirty="0"/>
              <a:t> barnehage</a:t>
            </a:r>
          </a:p>
        </p:txBody>
      </p:sp>
      <p:sp>
        <p:nvSpPr>
          <p:cNvPr id="3" name="Plassholder for innhold 2"/>
          <p:cNvSpPr>
            <a:spLocks noGrp="1"/>
          </p:cNvSpPr>
          <p:nvPr>
            <p:ph idx="1"/>
          </p:nvPr>
        </p:nvSpPr>
        <p:spPr>
          <a:xfrm>
            <a:off x="677334" y="4401863"/>
            <a:ext cx="8596668" cy="1816603"/>
          </a:xfrm>
        </p:spPr>
        <p:txBody>
          <a:bodyPr>
            <a:normAutofit/>
          </a:bodyPr>
          <a:lstStyle/>
          <a:p>
            <a:pPr>
              <a:buFont typeface="Wingdings" panose="05000000000000000000" pitchFamily="2" charset="2"/>
              <a:buChar char="§"/>
            </a:pPr>
            <a:r>
              <a:rPr lang="nb-NO" dirty="0"/>
              <a:t>3-avdelings kommunal barnehage i Ottestad, Stange kommune</a:t>
            </a:r>
          </a:p>
          <a:p>
            <a:pPr>
              <a:buFont typeface="Wingdings" panose="05000000000000000000" pitchFamily="2" charset="2"/>
              <a:buChar char="§"/>
            </a:pPr>
            <a:r>
              <a:rPr lang="nb-NO" dirty="0"/>
              <a:t>52 plasser, </a:t>
            </a:r>
            <a:r>
              <a:rPr lang="nb-NO" dirty="0" err="1"/>
              <a:t>ca</a:t>
            </a:r>
            <a:r>
              <a:rPr lang="nb-NO" dirty="0"/>
              <a:t> 30% flerspråklige barn</a:t>
            </a:r>
          </a:p>
          <a:p>
            <a:pPr>
              <a:buFont typeface="Wingdings" panose="05000000000000000000" pitchFamily="2" charset="2"/>
              <a:buChar char="§"/>
            </a:pPr>
            <a:r>
              <a:rPr lang="nb-NO" dirty="0"/>
              <a:t>Styrer Ingunn Hantveit</a:t>
            </a:r>
          </a:p>
        </p:txBody>
      </p:sp>
      <p:pic>
        <p:nvPicPr>
          <p:cNvPr id="4" name="Bilde 3"/>
          <p:cNvPicPr>
            <a:picLocks noChangeAspect="1"/>
          </p:cNvPicPr>
          <p:nvPr/>
        </p:nvPicPr>
        <p:blipFill>
          <a:blip r:embed="rId3"/>
          <a:stretch>
            <a:fillRect/>
          </a:stretch>
        </p:blipFill>
        <p:spPr>
          <a:xfrm>
            <a:off x="677334" y="1508784"/>
            <a:ext cx="5154243" cy="2688542"/>
          </a:xfrm>
          <a:prstGeom prst="rect">
            <a:avLst/>
          </a:prstGeom>
        </p:spPr>
      </p:pic>
    </p:spTree>
    <p:extLst>
      <p:ext uri="{BB962C8B-B14F-4D97-AF65-F5344CB8AC3E}">
        <p14:creationId xmlns:p14="http://schemas.microsoft.com/office/powerpoint/2010/main" val="177624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Tips og veien videre</a:t>
            </a:r>
          </a:p>
        </p:txBody>
      </p:sp>
      <p:sp>
        <p:nvSpPr>
          <p:cNvPr id="3" name="Plassholder for innhold 2"/>
          <p:cNvSpPr>
            <a:spLocks noGrp="1"/>
          </p:cNvSpPr>
          <p:nvPr>
            <p:ph idx="1"/>
          </p:nvPr>
        </p:nvSpPr>
        <p:spPr>
          <a:xfrm>
            <a:off x="677334" y="1618489"/>
            <a:ext cx="8596668" cy="4422874"/>
          </a:xfrm>
        </p:spPr>
        <p:txBody>
          <a:bodyPr>
            <a:normAutofit/>
          </a:bodyPr>
          <a:lstStyle/>
          <a:p>
            <a:pPr>
              <a:buFont typeface="Wingdings" panose="05000000000000000000" pitchFamily="2" charset="2"/>
              <a:buChar char="§"/>
            </a:pPr>
            <a:r>
              <a:rPr lang="nb-NO" dirty="0"/>
              <a:t>Styrer: pådriver og tett på! </a:t>
            </a:r>
          </a:p>
          <a:p>
            <a:pPr>
              <a:buFont typeface="Wingdings" panose="05000000000000000000" pitchFamily="2" charset="2"/>
              <a:buChar char="§"/>
            </a:pPr>
            <a:r>
              <a:rPr lang="nb-NO" dirty="0"/>
              <a:t>Gruppeledere: gode ledere for gruppa, gode modeller i faglighet. </a:t>
            </a:r>
          </a:p>
          <a:p>
            <a:pPr>
              <a:buFont typeface="Wingdings" panose="05000000000000000000" pitchFamily="2" charset="2"/>
              <a:buChar char="§"/>
            </a:pPr>
            <a:r>
              <a:rPr lang="nb-NO" dirty="0"/>
              <a:t>I analysen: konkrete, målbare mål og tiltak.</a:t>
            </a:r>
          </a:p>
          <a:p>
            <a:pPr>
              <a:buFont typeface="Wingdings" panose="05000000000000000000" pitchFamily="2" charset="2"/>
              <a:buChar char="§"/>
            </a:pPr>
            <a:r>
              <a:rPr lang="nb-NO" dirty="0"/>
              <a:t>Løfte frem suksesser.</a:t>
            </a:r>
          </a:p>
          <a:p>
            <a:pPr>
              <a:buFont typeface="Wingdings" panose="05000000000000000000" pitchFamily="2" charset="2"/>
              <a:buChar char="§"/>
            </a:pPr>
            <a:r>
              <a:rPr lang="nb-NO" dirty="0"/>
              <a:t>Prioritere.</a:t>
            </a:r>
          </a:p>
          <a:p>
            <a:pPr>
              <a:buFont typeface="Wingdings" panose="05000000000000000000" pitchFamily="2" charset="2"/>
              <a:buChar char="§"/>
            </a:pPr>
            <a:r>
              <a:rPr lang="nb-NO" dirty="0"/>
              <a:t>Framover: nye analyser! </a:t>
            </a:r>
          </a:p>
          <a:p>
            <a:pPr>
              <a:buFont typeface="Wingdings" panose="05000000000000000000" pitchFamily="2" charset="2"/>
              <a:buChar char="§"/>
            </a:pPr>
            <a:r>
              <a:rPr lang="nb-NO"/>
              <a:t>Mål </a:t>
            </a:r>
            <a:r>
              <a:rPr lang="nb-NO" dirty="0"/>
              <a:t>for barnehagen: </a:t>
            </a:r>
          </a:p>
          <a:p>
            <a:pPr>
              <a:buFont typeface="Wingdings" panose="05000000000000000000" pitchFamily="2" charset="2"/>
              <a:buChar char="§"/>
            </a:pPr>
            <a:r>
              <a:rPr lang="nb-NO" dirty="0"/>
              <a:t>	- selvgående grupper/avd. som velger pedagogisk analyse som metode</a:t>
            </a:r>
          </a:p>
          <a:p>
            <a:pPr>
              <a:buFont typeface="Wingdings" panose="05000000000000000000" pitchFamily="2" charset="2"/>
              <a:buChar char="§"/>
            </a:pPr>
            <a:r>
              <a:rPr lang="nb-NO" dirty="0"/>
              <a:t>	- at data og analyser vil føre til kvalitetsheving av barnehagen</a:t>
            </a:r>
          </a:p>
          <a:p>
            <a:pPr>
              <a:buFont typeface="Wingdings" panose="05000000000000000000" pitchFamily="2" charset="2"/>
              <a:buChar char="§"/>
            </a:pPr>
            <a:r>
              <a:rPr lang="nb-NO" dirty="0"/>
              <a:t>	- bedre skåre på viktige områder i oppfølgende kartleggingsundersøkelse</a:t>
            </a:r>
          </a:p>
        </p:txBody>
      </p:sp>
    </p:spTree>
    <p:extLst>
      <p:ext uri="{BB962C8B-B14F-4D97-AF65-F5344CB8AC3E}">
        <p14:creationId xmlns:p14="http://schemas.microsoft.com/office/powerpoint/2010/main" val="146620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xmlns="" id="{CCF00585-B3B5-4DD4-8558-AF6A694B76AD}"/>
              </a:ext>
            </a:extLst>
          </p:cNvPr>
          <p:cNvPicPr>
            <a:picLocks noChangeAspect="1"/>
          </p:cNvPicPr>
          <p:nvPr/>
        </p:nvPicPr>
        <p:blipFill rotWithShape="1">
          <a:blip r:embed="rId3"/>
          <a:srcRect l="6148" t="24135" r="11124" b="8186"/>
          <a:stretch/>
        </p:blipFill>
        <p:spPr>
          <a:xfrm>
            <a:off x="3805767" y="1463070"/>
            <a:ext cx="7038802" cy="4315840"/>
          </a:xfrm>
          <a:prstGeom prst="rect">
            <a:avLst/>
          </a:prstGeom>
        </p:spPr>
      </p:pic>
      <p:sp>
        <p:nvSpPr>
          <p:cNvPr id="2" name="Tittel 1">
            <a:extLst>
              <a:ext uri="{FF2B5EF4-FFF2-40B4-BE49-F238E27FC236}">
                <a16:creationId xmlns:a16="http://schemas.microsoft.com/office/drawing/2014/main" xmlns="" id="{6AF40B32-219E-426B-BC0B-11D64B3CFC00}"/>
              </a:ext>
            </a:extLst>
          </p:cNvPr>
          <p:cNvSpPr>
            <a:spLocks noGrp="1"/>
          </p:cNvSpPr>
          <p:nvPr>
            <p:ph type="title"/>
          </p:nvPr>
        </p:nvSpPr>
        <p:spPr/>
        <p:txBody>
          <a:bodyPr/>
          <a:lstStyle/>
          <a:p>
            <a:r>
              <a:rPr lang="nb-NO" dirty="0"/>
              <a:t>Glade barn i </a:t>
            </a:r>
            <a:r>
              <a:rPr lang="nb-NO" dirty="0" err="1"/>
              <a:t>Hoberg</a:t>
            </a:r>
            <a:r>
              <a:rPr lang="nb-NO" dirty="0"/>
              <a:t> barnehage!</a:t>
            </a:r>
          </a:p>
        </p:txBody>
      </p:sp>
      <p:sp>
        <p:nvSpPr>
          <p:cNvPr id="4" name="TekstSylinder 3">
            <a:extLst>
              <a:ext uri="{FF2B5EF4-FFF2-40B4-BE49-F238E27FC236}">
                <a16:creationId xmlns:a16="http://schemas.microsoft.com/office/drawing/2014/main" xmlns="" id="{0A1CEB83-3CB7-46E2-B60A-678284C3D566}"/>
              </a:ext>
            </a:extLst>
          </p:cNvPr>
          <p:cNvSpPr txBox="1"/>
          <p:nvPr/>
        </p:nvSpPr>
        <p:spPr>
          <a:xfrm>
            <a:off x="5045184" y="5932269"/>
            <a:ext cx="4559968" cy="646331"/>
          </a:xfrm>
          <a:prstGeom prst="rect">
            <a:avLst/>
          </a:prstGeom>
          <a:noFill/>
        </p:spPr>
        <p:txBody>
          <a:bodyPr wrap="square" rtlCol="0">
            <a:spAutoFit/>
          </a:bodyPr>
          <a:lstStyle/>
          <a:p>
            <a:r>
              <a:rPr lang="nb-NO" dirty="0"/>
              <a:t>GLED DERE! </a:t>
            </a:r>
          </a:p>
          <a:p>
            <a:r>
              <a:rPr lang="nb-NO" dirty="0"/>
              <a:t>					Takk for meg </a:t>
            </a:r>
            <a:r>
              <a:rPr lang="nb-NO" dirty="0">
                <a:sym typeface="Wingdings" panose="05000000000000000000" pitchFamily="2" charset="2"/>
              </a:rPr>
              <a:t></a:t>
            </a:r>
            <a:endParaRPr lang="nb-NO" dirty="0"/>
          </a:p>
        </p:txBody>
      </p:sp>
    </p:spTree>
    <p:extLst>
      <p:ext uri="{BB962C8B-B14F-4D97-AF65-F5344CB8AC3E}">
        <p14:creationId xmlns:p14="http://schemas.microsoft.com/office/powerpoint/2010/main" val="338079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6A358A01-F3E6-4B60-A38D-BEFCA87621C4}"/>
              </a:ext>
            </a:extLst>
          </p:cNvPr>
          <p:cNvSpPr>
            <a:spLocks noGrp="1"/>
          </p:cNvSpPr>
          <p:nvPr>
            <p:ph type="title"/>
          </p:nvPr>
        </p:nvSpPr>
        <p:spPr>
          <a:xfrm>
            <a:off x="677334" y="835868"/>
            <a:ext cx="8596668" cy="1320800"/>
          </a:xfrm>
        </p:spPr>
        <p:txBody>
          <a:bodyPr/>
          <a:lstStyle/>
          <a:p>
            <a:r>
              <a:rPr lang="nb-NO" dirty="0"/>
              <a:t>Visjon: </a:t>
            </a:r>
            <a:r>
              <a:rPr lang="nb-NO" dirty="0">
                <a:solidFill>
                  <a:srgbClr val="7030A0"/>
                </a:solidFill>
              </a:rPr>
              <a:t>Hverdager fulle av eventyr</a:t>
            </a:r>
            <a:br>
              <a:rPr lang="nb-NO" dirty="0">
                <a:solidFill>
                  <a:srgbClr val="7030A0"/>
                </a:solidFill>
              </a:rPr>
            </a:br>
            <a:endParaRPr lang="nb-NO" dirty="0"/>
          </a:p>
        </p:txBody>
      </p:sp>
      <p:pic>
        <p:nvPicPr>
          <p:cNvPr id="10" name="Bilde 9">
            <a:extLst>
              <a:ext uri="{FF2B5EF4-FFF2-40B4-BE49-F238E27FC236}">
                <a16:creationId xmlns:a16="http://schemas.microsoft.com/office/drawing/2014/main" xmlns="" id="{76BE0DE6-07D5-4860-8DE1-D320A21C4C2D}"/>
              </a:ext>
            </a:extLst>
          </p:cNvPr>
          <p:cNvPicPr>
            <a:picLocks noChangeAspect="1"/>
          </p:cNvPicPr>
          <p:nvPr/>
        </p:nvPicPr>
        <p:blipFill rotWithShape="1">
          <a:blip r:embed="rId3">
            <a:extLst/>
          </a:blip>
          <a:srcRect t="9602" b="4210"/>
          <a:stretch/>
        </p:blipFill>
        <p:spPr>
          <a:xfrm>
            <a:off x="2400118" y="1864770"/>
            <a:ext cx="6734958" cy="4339009"/>
          </a:xfrm>
          <a:prstGeom prst="rect">
            <a:avLst/>
          </a:prstGeom>
        </p:spPr>
      </p:pic>
      <p:sp>
        <p:nvSpPr>
          <p:cNvPr id="3" name="Plassholder for innhold 2"/>
          <p:cNvSpPr>
            <a:spLocks noGrp="1"/>
          </p:cNvSpPr>
          <p:nvPr>
            <p:ph idx="1"/>
          </p:nvPr>
        </p:nvSpPr>
        <p:spPr/>
        <p:txBody>
          <a:bodyPr/>
          <a:lstStyle/>
          <a:p>
            <a:endParaRPr lang="nb-NO"/>
          </a:p>
        </p:txBody>
      </p:sp>
    </p:spTree>
    <p:extLst>
      <p:ext uri="{BB962C8B-B14F-4D97-AF65-F5344CB8AC3E}">
        <p14:creationId xmlns:p14="http://schemas.microsoft.com/office/powerpoint/2010/main" val="142974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8A566341-B58D-4D8A-8D7F-59C44DB57A6F}"/>
              </a:ext>
            </a:extLst>
          </p:cNvPr>
          <p:cNvSpPr>
            <a:spLocks noGrp="1"/>
          </p:cNvSpPr>
          <p:nvPr>
            <p:ph type="title"/>
          </p:nvPr>
        </p:nvSpPr>
        <p:spPr/>
        <p:txBody>
          <a:bodyPr/>
          <a:lstStyle/>
          <a:p>
            <a:r>
              <a:rPr lang="nb-NO" dirty="0"/>
              <a:t>Stange kommune</a:t>
            </a:r>
          </a:p>
        </p:txBody>
      </p:sp>
      <p:sp>
        <p:nvSpPr>
          <p:cNvPr id="3" name="Plassholder for innhold 2">
            <a:extLst>
              <a:ext uri="{FF2B5EF4-FFF2-40B4-BE49-F238E27FC236}">
                <a16:creationId xmlns:a16="http://schemas.microsoft.com/office/drawing/2014/main" xmlns="" id="{D36E6970-9EDF-4684-A945-766FD890E099}"/>
              </a:ext>
            </a:extLst>
          </p:cNvPr>
          <p:cNvSpPr>
            <a:spLocks noGrp="1"/>
          </p:cNvSpPr>
          <p:nvPr>
            <p:ph idx="1"/>
          </p:nvPr>
        </p:nvSpPr>
        <p:spPr/>
        <p:txBody>
          <a:bodyPr/>
          <a:lstStyle/>
          <a:p>
            <a:pPr>
              <a:buFont typeface="Wingdings" panose="05000000000000000000" pitchFamily="2" charset="2"/>
              <a:buChar char="§"/>
            </a:pPr>
            <a:r>
              <a:rPr lang="nb-NO" dirty="0">
                <a:solidFill>
                  <a:schemeClr val="tx1"/>
                </a:solidFill>
              </a:rPr>
              <a:t>9 kommunale og 12 private barnehager</a:t>
            </a:r>
          </a:p>
          <a:p>
            <a:pPr>
              <a:buFont typeface="Wingdings" panose="05000000000000000000" pitchFamily="2" charset="2"/>
              <a:buChar char="§"/>
            </a:pPr>
            <a:r>
              <a:rPr lang="nb-NO" dirty="0">
                <a:solidFill>
                  <a:schemeClr val="tx1"/>
                </a:solidFill>
              </a:rPr>
              <a:t>Utstrakt og godt samarbeid, felles kompetansepakke</a:t>
            </a:r>
          </a:p>
          <a:p>
            <a:pPr>
              <a:buFont typeface="Wingdings" panose="05000000000000000000" pitchFamily="2" charset="2"/>
              <a:buChar char="§"/>
            </a:pPr>
            <a:r>
              <a:rPr lang="nb-NO" dirty="0">
                <a:solidFill>
                  <a:schemeClr val="tx1"/>
                </a:solidFill>
              </a:rPr>
              <a:t>Veiledning!</a:t>
            </a:r>
          </a:p>
        </p:txBody>
      </p:sp>
    </p:spTree>
    <p:extLst>
      <p:ext uri="{BB962C8B-B14F-4D97-AF65-F5344CB8AC3E}">
        <p14:creationId xmlns:p14="http://schemas.microsoft.com/office/powerpoint/2010/main" val="348043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03CB1482-B937-4D4E-A643-07D6CFA18134}"/>
              </a:ext>
            </a:extLst>
          </p:cNvPr>
          <p:cNvSpPr>
            <a:spLocks noGrp="1"/>
          </p:cNvSpPr>
          <p:nvPr>
            <p:ph type="title"/>
          </p:nvPr>
        </p:nvSpPr>
        <p:spPr/>
        <p:txBody>
          <a:bodyPr/>
          <a:lstStyle/>
          <a:p>
            <a:r>
              <a:rPr lang="nb-NO" dirty="0"/>
              <a:t>Oversikt tidsplan</a:t>
            </a:r>
          </a:p>
        </p:txBody>
      </p:sp>
      <p:sp>
        <p:nvSpPr>
          <p:cNvPr id="3" name="Plassholder for innhold 2">
            <a:extLst>
              <a:ext uri="{FF2B5EF4-FFF2-40B4-BE49-F238E27FC236}">
                <a16:creationId xmlns:a16="http://schemas.microsoft.com/office/drawing/2014/main" xmlns="" id="{FBD4C1AA-9B09-40DB-8723-CA228127EA53}"/>
              </a:ext>
            </a:extLst>
          </p:cNvPr>
          <p:cNvSpPr>
            <a:spLocks noGrp="1"/>
          </p:cNvSpPr>
          <p:nvPr>
            <p:ph idx="1"/>
          </p:nvPr>
        </p:nvSpPr>
        <p:spPr/>
        <p:txBody>
          <a:bodyPr/>
          <a:lstStyle/>
          <a:p>
            <a:pPr marL="0" indent="0">
              <a:buNone/>
            </a:pPr>
            <a:r>
              <a:rPr lang="nb-NO" dirty="0"/>
              <a:t>September 		informasjon på personalmøte og foreldremøte</a:t>
            </a:r>
          </a:p>
          <a:p>
            <a:pPr marL="0" indent="0">
              <a:buNone/>
            </a:pPr>
            <a:r>
              <a:rPr lang="nb-NO" dirty="0"/>
              <a:t>Oktober 			samtykkeskjema delt ut, informasjon i månedsbrev og på 						IST Direkte. Portal åpnet 17.10</a:t>
            </a:r>
          </a:p>
          <a:p>
            <a:pPr marL="0" indent="0">
              <a:buNone/>
            </a:pPr>
            <a:r>
              <a:rPr lang="nb-NO" dirty="0"/>
              <a:t>November 		passord utdelt, alle deler av undersøkelsen gjort i barne-						hagen, oppfølging av foreldresvar</a:t>
            </a:r>
          </a:p>
          <a:p>
            <a:pPr marL="0" indent="0">
              <a:buNone/>
            </a:pPr>
            <a:r>
              <a:rPr lang="nb-NO" dirty="0"/>
              <a:t>Desember		portalen stengte 1.12</a:t>
            </a:r>
          </a:p>
          <a:p>
            <a:pPr marL="0" indent="0">
              <a:buNone/>
            </a:pPr>
            <a:r>
              <a:rPr lang="nb-NO" dirty="0"/>
              <a:t>Januar			resultatportalen åpnet</a:t>
            </a:r>
          </a:p>
          <a:p>
            <a:pPr marL="0" indent="0">
              <a:buNone/>
            </a:pPr>
            <a:r>
              <a:rPr lang="nb-NO" dirty="0"/>
              <a:t>Februar			resultater lagt frem i ledergruppa</a:t>
            </a:r>
          </a:p>
          <a:p>
            <a:pPr marL="0" indent="0">
              <a:buNone/>
            </a:pPr>
            <a:r>
              <a:rPr lang="nb-NO" dirty="0"/>
              <a:t>Mars-april		resultater lagt frem for personalet, SU, foreldremøte</a:t>
            </a:r>
          </a:p>
          <a:p>
            <a:pPr marL="0" indent="0">
              <a:buNone/>
            </a:pPr>
            <a:r>
              <a:rPr lang="nb-NO" dirty="0" err="1"/>
              <a:t>Mai-i</a:t>
            </a:r>
            <a:r>
              <a:rPr lang="nb-NO" dirty="0"/>
              <a:t> dag		analyse av resultater</a:t>
            </a:r>
          </a:p>
        </p:txBody>
      </p:sp>
    </p:spTree>
    <p:extLst>
      <p:ext uri="{BB962C8B-B14F-4D97-AF65-F5344CB8AC3E}">
        <p14:creationId xmlns:p14="http://schemas.microsoft.com/office/powerpoint/2010/main" val="281710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77334" y="609600"/>
            <a:ext cx="8596668" cy="725424"/>
          </a:xfrm>
        </p:spPr>
        <p:txBody>
          <a:bodyPr/>
          <a:lstStyle/>
          <a:p>
            <a:r>
              <a:rPr lang="nb-NO" dirty="0"/>
              <a:t>Undersøkelsen og deltagelse</a:t>
            </a:r>
          </a:p>
        </p:txBody>
      </p:sp>
      <p:sp>
        <p:nvSpPr>
          <p:cNvPr id="3" name="Plassholder for innhold 2"/>
          <p:cNvSpPr>
            <a:spLocks noGrp="1"/>
          </p:cNvSpPr>
          <p:nvPr>
            <p:ph idx="1"/>
          </p:nvPr>
        </p:nvSpPr>
        <p:spPr>
          <a:xfrm>
            <a:off x="677334" y="1893771"/>
            <a:ext cx="8914722" cy="3929513"/>
          </a:xfrm>
        </p:spPr>
        <p:txBody>
          <a:bodyPr>
            <a:normAutofit/>
          </a:bodyPr>
          <a:lstStyle/>
          <a:p>
            <a:pPr>
              <a:buFont typeface="Wingdings" panose="05000000000000000000" pitchFamily="2" charset="2"/>
              <a:buChar char="§"/>
            </a:pPr>
            <a:r>
              <a:rPr lang="nb-NO" dirty="0"/>
              <a:t>God og oversiktlig informasjon fra </a:t>
            </a:r>
            <a:r>
              <a:rPr lang="nb-NO" dirty="0" err="1"/>
              <a:t>SePU</a:t>
            </a:r>
            <a:endParaRPr lang="nb-NO" dirty="0"/>
          </a:p>
          <a:p>
            <a:pPr>
              <a:buFont typeface="Wingdings" panose="05000000000000000000" pitchFamily="2" charset="2"/>
              <a:buChar char="§"/>
            </a:pPr>
            <a:r>
              <a:rPr lang="nb-NO" dirty="0"/>
              <a:t>God deltagelse:</a:t>
            </a:r>
          </a:p>
          <a:p>
            <a:pPr marL="0" indent="0">
              <a:buNone/>
            </a:pPr>
            <a:r>
              <a:rPr lang="nb-NO" dirty="0"/>
              <a:t>	- følg tips om effektiv gjennomføring</a:t>
            </a:r>
          </a:p>
          <a:p>
            <a:pPr marL="0" indent="0">
              <a:buNone/>
            </a:pPr>
            <a:r>
              <a:rPr lang="nb-NO" dirty="0"/>
              <a:t>	- sett av tid og ressurser</a:t>
            </a:r>
          </a:p>
          <a:p>
            <a:pPr marL="0" indent="0">
              <a:buNone/>
            </a:pPr>
            <a:r>
              <a:rPr lang="nb-NO" dirty="0"/>
              <a:t>	- egne erfaringer</a:t>
            </a:r>
          </a:p>
          <a:p>
            <a:pPr>
              <a:buFont typeface="Wingdings" panose="05000000000000000000" pitchFamily="2" charset="2"/>
              <a:buChar char="§"/>
            </a:pPr>
            <a:r>
              <a:rPr lang="nb-NO" dirty="0"/>
              <a:t> Vår svarprosent: personale, barn og kontaktpedagoger 100%, foreldre 80%.</a:t>
            </a:r>
          </a:p>
          <a:p>
            <a:pPr marL="0" indent="0">
              <a:buNone/>
            </a:pPr>
            <a:endParaRPr lang="nb-NO" dirty="0"/>
          </a:p>
          <a:p>
            <a:pPr marL="0" indent="0">
              <a:buNone/>
            </a:pPr>
            <a:endParaRPr lang="nb-NO" dirty="0"/>
          </a:p>
          <a:p>
            <a:pPr marL="0" indent="0">
              <a:buNone/>
            </a:pPr>
            <a:endParaRPr lang="nb-NO" dirty="0"/>
          </a:p>
        </p:txBody>
      </p:sp>
    </p:spTree>
    <p:extLst>
      <p:ext uri="{BB962C8B-B14F-4D97-AF65-F5344CB8AC3E}">
        <p14:creationId xmlns:p14="http://schemas.microsoft.com/office/powerpoint/2010/main" val="162138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Erfaringer fra gjennomføring av undersøkelsen</a:t>
            </a:r>
          </a:p>
        </p:txBody>
      </p:sp>
      <p:sp>
        <p:nvSpPr>
          <p:cNvPr id="3" name="Plassholder for innhold 2"/>
          <p:cNvSpPr>
            <a:spLocks noGrp="1"/>
          </p:cNvSpPr>
          <p:nvPr>
            <p:ph idx="1"/>
          </p:nvPr>
        </p:nvSpPr>
        <p:spPr/>
        <p:txBody>
          <a:bodyPr/>
          <a:lstStyle/>
          <a:p>
            <a:pPr>
              <a:buFont typeface="Wingdings" panose="05000000000000000000" pitchFamily="2" charset="2"/>
              <a:buChar char="§"/>
            </a:pPr>
            <a:r>
              <a:rPr lang="nb-NO" dirty="0"/>
              <a:t>Kontaktpedagoger: omfattende skjemaer pr barn, krevde tid. </a:t>
            </a:r>
          </a:p>
          <a:p>
            <a:pPr>
              <a:buFont typeface="Wingdings" panose="05000000000000000000" pitchFamily="2" charset="2"/>
              <a:buChar char="§"/>
            </a:pPr>
            <a:r>
              <a:rPr lang="nb-NO" dirty="0"/>
              <a:t>Barn: </a:t>
            </a:r>
          </a:p>
          <a:p>
            <a:pPr lvl="1">
              <a:buFont typeface="Wingdings" panose="05000000000000000000" pitchFamily="2" charset="2"/>
              <a:buChar char="§"/>
            </a:pPr>
            <a:r>
              <a:rPr lang="nb-NO" dirty="0"/>
              <a:t>	 </a:t>
            </a:r>
            <a:r>
              <a:rPr lang="nb-NO" sz="1800" dirty="0"/>
              <a:t>barna var interesserte, trivdes i situasjonen, ville gjerne gjøre det igjen</a:t>
            </a:r>
          </a:p>
          <a:p>
            <a:pPr lvl="1">
              <a:buFont typeface="Wingdings" panose="05000000000000000000" pitchFamily="2" charset="2"/>
              <a:buChar char="§"/>
            </a:pPr>
            <a:r>
              <a:rPr lang="nb-NO" sz="1800" dirty="0"/>
              <a:t>    pedagogene opplevde det som interessant </a:t>
            </a:r>
          </a:p>
          <a:p>
            <a:pPr lvl="1">
              <a:buFont typeface="Wingdings" panose="05000000000000000000" pitchFamily="2" charset="2"/>
              <a:buChar char="§"/>
            </a:pPr>
            <a:r>
              <a:rPr lang="nb-NO" sz="1800" dirty="0"/>
              <a:t>	 utfordrende å ikke skulle gripe inn…</a:t>
            </a:r>
          </a:p>
          <a:p>
            <a:pPr marL="457200" lvl="1" indent="0">
              <a:buNone/>
            </a:pPr>
            <a:r>
              <a:rPr lang="nb-NO" sz="1800" dirty="0"/>
              <a:t>	 eksempel: 8 - 10 - 16 - 24</a:t>
            </a:r>
          </a:p>
          <a:p>
            <a:pPr marL="457200" lvl="1" indent="0">
              <a:buNone/>
            </a:pPr>
            <a:endParaRPr lang="nb-NO" sz="1800" dirty="0"/>
          </a:p>
          <a:p>
            <a:pPr marL="457200" lvl="1" indent="0">
              <a:buNone/>
            </a:pPr>
            <a:endParaRPr lang="nb-NO" dirty="0"/>
          </a:p>
        </p:txBody>
      </p:sp>
    </p:spTree>
    <p:extLst>
      <p:ext uri="{BB962C8B-B14F-4D97-AF65-F5344CB8AC3E}">
        <p14:creationId xmlns:p14="http://schemas.microsoft.com/office/powerpoint/2010/main" val="24015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ED76AC77-1478-480B-AB65-66E31C9139A1}"/>
              </a:ext>
            </a:extLst>
          </p:cNvPr>
          <p:cNvSpPr>
            <a:spLocks noGrp="1"/>
          </p:cNvSpPr>
          <p:nvPr>
            <p:ph type="title"/>
          </p:nvPr>
        </p:nvSpPr>
        <p:spPr/>
        <p:txBody>
          <a:bodyPr>
            <a:normAutofit/>
          </a:bodyPr>
          <a:lstStyle/>
          <a:p>
            <a:r>
              <a:rPr lang="nb-NO" dirty="0"/>
              <a:t>Resultater</a:t>
            </a:r>
          </a:p>
        </p:txBody>
      </p:sp>
      <p:sp>
        <p:nvSpPr>
          <p:cNvPr id="3" name="Plassholder for innhold 2"/>
          <p:cNvSpPr>
            <a:spLocks noGrp="1"/>
          </p:cNvSpPr>
          <p:nvPr>
            <p:ph idx="1"/>
          </p:nvPr>
        </p:nvSpPr>
        <p:spPr/>
        <p:txBody>
          <a:bodyPr>
            <a:normAutofit/>
          </a:bodyPr>
          <a:lstStyle/>
          <a:p>
            <a:pPr>
              <a:buFont typeface="Wingdings" panose="05000000000000000000" pitchFamily="2" charset="2"/>
              <a:buChar char="§"/>
            </a:pPr>
            <a:r>
              <a:rPr lang="nb-NO" dirty="0"/>
              <a:t>Brukerveiledning </a:t>
            </a:r>
          </a:p>
          <a:p>
            <a:pPr>
              <a:buFont typeface="Wingdings" panose="05000000000000000000" pitchFamily="2" charset="2"/>
              <a:buChar char="§"/>
            </a:pPr>
            <a:r>
              <a:rPr lang="nb-NO" dirty="0"/>
              <a:t>Oversikt</a:t>
            </a:r>
          </a:p>
          <a:p>
            <a:pPr>
              <a:buFont typeface="Wingdings" panose="05000000000000000000" pitchFamily="2" charset="2"/>
              <a:buChar char="§"/>
            </a:pPr>
            <a:r>
              <a:rPr lang="nb-NO" dirty="0"/>
              <a:t>	- hver del (foreldre, barn, pedagoger, personale)</a:t>
            </a:r>
          </a:p>
          <a:p>
            <a:pPr>
              <a:buFont typeface="Wingdings" panose="05000000000000000000" pitchFamily="2" charset="2"/>
              <a:buChar char="§"/>
            </a:pPr>
            <a:r>
              <a:rPr lang="nb-NO" dirty="0"/>
              <a:t>	- hvert område (trivsel, samarbeid, relasjoner, språkferdigheter…)</a:t>
            </a:r>
          </a:p>
          <a:p>
            <a:pPr>
              <a:buFont typeface="Wingdings" panose="05000000000000000000" pitchFamily="2" charset="2"/>
              <a:buChar char="§"/>
            </a:pPr>
            <a:r>
              <a:rPr lang="nb-NO" dirty="0"/>
              <a:t>	- hvert spørsmål</a:t>
            </a:r>
          </a:p>
          <a:p>
            <a:pPr>
              <a:buFont typeface="Wingdings" panose="05000000000000000000" pitchFamily="2" charset="2"/>
              <a:buChar char="§"/>
            </a:pPr>
            <a:r>
              <a:rPr lang="nb-NO" dirty="0"/>
              <a:t>	- søyler, prosent, poengskåre, antall</a:t>
            </a:r>
          </a:p>
          <a:p>
            <a:pPr>
              <a:buFont typeface="Wingdings" panose="05000000000000000000" pitchFamily="2" charset="2"/>
              <a:buChar char="§"/>
            </a:pPr>
            <a:r>
              <a:rPr lang="nb-NO" dirty="0"/>
              <a:t>	- gutter/jenter, foreldre/ansatte…</a:t>
            </a:r>
          </a:p>
          <a:p>
            <a:pPr>
              <a:buFont typeface="Wingdings" panose="05000000000000000000" pitchFamily="2" charset="2"/>
              <a:buChar char="§"/>
            </a:pPr>
            <a:r>
              <a:rPr lang="nb-NO" dirty="0"/>
              <a:t>Resultatpresentasjon</a:t>
            </a:r>
          </a:p>
          <a:p>
            <a:pPr marL="0" indent="0">
              <a:buNone/>
            </a:pPr>
            <a:endParaRPr lang="nb-NO" dirty="0"/>
          </a:p>
          <a:p>
            <a:endParaRPr lang="nb-NO" dirty="0"/>
          </a:p>
        </p:txBody>
      </p:sp>
    </p:spTree>
    <p:extLst>
      <p:ext uri="{BB962C8B-B14F-4D97-AF65-F5344CB8AC3E}">
        <p14:creationId xmlns:p14="http://schemas.microsoft.com/office/powerpoint/2010/main" val="188558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a:blip r:embed="rId3"/>
          <a:stretch>
            <a:fillRect/>
          </a:stretch>
        </p:blipFill>
        <p:spPr>
          <a:xfrm>
            <a:off x="4975668" y="3329228"/>
            <a:ext cx="4647204" cy="2010056"/>
          </a:xfrm>
          <a:prstGeom prst="rect">
            <a:avLst/>
          </a:prstGeom>
        </p:spPr>
      </p:pic>
      <p:pic>
        <p:nvPicPr>
          <p:cNvPr id="4" name="Bilde 3"/>
          <p:cNvPicPr>
            <a:picLocks noChangeAspect="1"/>
          </p:cNvPicPr>
          <p:nvPr/>
        </p:nvPicPr>
        <p:blipFill rotWithShape="1">
          <a:blip r:embed="rId4"/>
          <a:srcRect l="5819" t="6452" r="3512"/>
          <a:stretch/>
        </p:blipFill>
        <p:spPr>
          <a:xfrm>
            <a:off x="4209151" y="786734"/>
            <a:ext cx="5249676" cy="2197097"/>
          </a:xfrm>
          <a:prstGeom prst="rect">
            <a:avLst/>
          </a:prstGeom>
        </p:spPr>
      </p:pic>
      <p:sp>
        <p:nvSpPr>
          <p:cNvPr id="3" name="Plassholder for innhold 2"/>
          <p:cNvSpPr>
            <a:spLocks noGrp="1"/>
          </p:cNvSpPr>
          <p:nvPr>
            <p:ph idx="1"/>
          </p:nvPr>
        </p:nvSpPr>
        <p:spPr>
          <a:xfrm>
            <a:off x="677334" y="960121"/>
            <a:ext cx="8596668" cy="5669279"/>
          </a:xfrm>
        </p:spPr>
        <p:txBody>
          <a:bodyPr>
            <a:normAutofit/>
          </a:bodyPr>
          <a:lstStyle/>
          <a:p>
            <a:pPr>
              <a:buFont typeface="Wingdings" panose="05000000000000000000" pitchFamily="2" charset="2"/>
              <a:buChar char="§"/>
            </a:pPr>
            <a:r>
              <a:rPr lang="nb-NO" dirty="0"/>
              <a:t>Eksempel fra barnas undersøkelse:</a:t>
            </a:r>
          </a:p>
          <a:p>
            <a:pPr>
              <a:buFont typeface="Wingdings" panose="05000000000000000000" pitchFamily="2" charset="2"/>
              <a:buChar char="§"/>
            </a:pPr>
            <a:r>
              <a:rPr lang="nb-NO" dirty="0"/>
              <a:t>	- trivsel høy men hva ligger bak søylen?</a:t>
            </a:r>
          </a:p>
          <a:p>
            <a:pPr>
              <a:buFont typeface="Wingdings" panose="05000000000000000000" pitchFamily="2" charset="2"/>
              <a:buChar char="§"/>
            </a:pPr>
            <a:r>
              <a:rPr lang="nb-NO" dirty="0"/>
              <a:t>	- er gjennomsnittet godt nok?</a:t>
            </a:r>
          </a:p>
          <a:p>
            <a:pPr>
              <a:buFont typeface="Wingdings" panose="05000000000000000000" pitchFamily="2" charset="2"/>
              <a:buChar char="§"/>
            </a:pPr>
            <a:endParaRPr lang="nb-NO" dirty="0"/>
          </a:p>
          <a:p>
            <a:pPr>
              <a:buFont typeface="Wingdings" panose="05000000000000000000" pitchFamily="2" charset="2"/>
              <a:buChar char="§"/>
            </a:pPr>
            <a:endParaRPr lang="nb-NO" dirty="0"/>
          </a:p>
          <a:p>
            <a:pPr>
              <a:buFont typeface="Wingdings" panose="05000000000000000000" pitchFamily="2" charset="2"/>
              <a:buChar char="§"/>
            </a:pPr>
            <a:r>
              <a:rPr lang="nb-NO" dirty="0"/>
              <a:t>Eksempel fra foreldreundersøkelsen:</a:t>
            </a:r>
          </a:p>
          <a:p>
            <a:pPr>
              <a:buFont typeface="Wingdings" panose="05000000000000000000" pitchFamily="2" charset="2"/>
              <a:buChar char="§"/>
            </a:pPr>
            <a:r>
              <a:rPr lang="nb-NO" dirty="0"/>
              <a:t>	- lav skåre på tilfredshet?</a:t>
            </a:r>
          </a:p>
          <a:p>
            <a:pPr>
              <a:buFont typeface="Wingdings" panose="05000000000000000000" pitchFamily="2" charset="2"/>
              <a:buChar char="§"/>
            </a:pPr>
            <a:endParaRPr lang="nb-NO" dirty="0"/>
          </a:p>
          <a:p>
            <a:pPr>
              <a:buFont typeface="Wingdings" panose="05000000000000000000" pitchFamily="2" charset="2"/>
              <a:buChar char="§"/>
            </a:pPr>
            <a:endParaRPr lang="nb-NO" dirty="0"/>
          </a:p>
          <a:p>
            <a:pPr>
              <a:buFont typeface="Wingdings" panose="05000000000000000000" pitchFamily="2" charset="2"/>
              <a:buChar char="§"/>
            </a:pPr>
            <a:endParaRPr lang="nb-NO" dirty="0"/>
          </a:p>
          <a:p>
            <a:pPr>
              <a:buFont typeface="Wingdings" panose="05000000000000000000" pitchFamily="2" charset="2"/>
              <a:buChar char="§"/>
            </a:pPr>
            <a:endParaRPr lang="nb-NO" dirty="0"/>
          </a:p>
          <a:p>
            <a:pPr>
              <a:buFont typeface="Wingdings" panose="05000000000000000000" pitchFamily="2" charset="2"/>
              <a:buChar char="§"/>
            </a:pPr>
            <a:r>
              <a:rPr lang="nb-NO" dirty="0"/>
              <a:t>Resultatene må være godt kjent for styrer før presentasjon for andre.</a:t>
            </a:r>
          </a:p>
          <a:p>
            <a:endParaRPr lang="nb-NO" dirty="0"/>
          </a:p>
          <a:p>
            <a:pPr marL="0" indent="0">
              <a:buNone/>
            </a:pPr>
            <a:endParaRPr lang="nb-NO" dirty="0"/>
          </a:p>
        </p:txBody>
      </p:sp>
    </p:spTree>
    <p:extLst>
      <p:ext uri="{BB962C8B-B14F-4D97-AF65-F5344CB8AC3E}">
        <p14:creationId xmlns:p14="http://schemas.microsoft.com/office/powerpoint/2010/main" val="281002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sett">
  <a:themeElements>
    <a:clrScheme name="Faset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3611</TotalTime>
  <Words>4784</Words>
  <Application>Microsoft Office PowerPoint</Application>
  <PresentationFormat>Widescreen</PresentationFormat>
  <Paragraphs>276</Paragraphs>
  <Slides>21</Slides>
  <Notes>21</Notes>
  <HiddenSlides>0</HiddenSlides>
  <MMClips>0</MMClips>
  <ScaleCrop>false</ScaleCrop>
  <HeadingPairs>
    <vt:vector size="6" baseType="variant">
      <vt:variant>
        <vt:lpstr>Brukte skrifter</vt:lpstr>
      </vt:variant>
      <vt:variant>
        <vt:i4>6</vt:i4>
      </vt:variant>
      <vt:variant>
        <vt:lpstr>Tema</vt:lpstr>
      </vt:variant>
      <vt:variant>
        <vt:i4>2</vt:i4>
      </vt:variant>
      <vt:variant>
        <vt:lpstr>Lysbildetitler</vt:lpstr>
      </vt:variant>
      <vt:variant>
        <vt:i4>21</vt:i4>
      </vt:variant>
    </vt:vector>
  </HeadingPairs>
  <TitlesOfParts>
    <vt:vector size="29" baseType="lpstr">
      <vt:lpstr>Arial</vt:lpstr>
      <vt:lpstr>Calibri</vt:lpstr>
      <vt:lpstr>Calibri Light</vt:lpstr>
      <vt:lpstr>Times New Roman</vt:lpstr>
      <vt:lpstr>Wingdings</vt:lpstr>
      <vt:lpstr>Wingdings 3</vt:lpstr>
      <vt:lpstr>Office-tema</vt:lpstr>
      <vt:lpstr>Fasett</vt:lpstr>
      <vt:lpstr>Kartleggingsundersøkelsen 2016</vt:lpstr>
      <vt:lpstr>Hoberg barnehage</vt:lpstr>
      <vt:lpstr>Visjon: Hverdager fulle av eventyr </vt:lpstr>
      <vt:lpstr>Stange kommune</vt:lpstr>
      <vt:lpstr>Oversikt tidsplan</vt:lpstr>
      <vt:lpstr>Undersøkelsen og deltagelse</vt:lpstr>
      <vt:lpstr>Erfaringer fra gjennomføring av undersøkelsen</vt:lpstr>
      <vt:lpstr>Resultater</vt:lpstr>
      <vt:lpstr>PowerPoint-presentasjon</vt:lpstr>
      <vt:lpstr>Presentasjon av resultatene</vt:lpstr>
      <vt:lpstr>Kartleggingsundersøkelsen -vårt arbeid med resultatene </vt:lpstr>
      <vt:lpstr>Barn</vt:lpstr>
      <vt:lpstr>Forklaring til tabellen: 500p (svart loddrett strek) markerer gjennomsnittet for bhg i Stange. Vannrette blå søyler markerer vår skåre på hvert område i forhold til gjennomsnittet. Alle skåre innenfor det hvite området, +/- 20p, er normalvariasjon, skåre lavere (på det røde feltet) eller høyere (på grønt felt) bør ses på/tas tak i. Skåre på +/- 40p er en signifikant forskjell som må undersøkes.    Verdt å merke seg: trivsel, relasjon barn-voksne   </vt:lpstr>
      <vt:lpstr>Gruppeoppgave</vt:lpstr>
      <vt:lpstr>Presentasjon for personalet</vt:lpstr>
      <vt:lpstr>Hvordan man ut fra personalets svar kan beskrive Hoberg barnehage… </vt:lpstr>
      <vt:lpstr>PowerPoint-presentasjon</vt:lpstr>
      <vt:lpstr>Forslag til situasjoner vi skal bruke pedagogisk analyse på for å opprettholde god praksis:</vt:lpstr>
      <vt:lpstr>Status</vt:lpstr>
      <vt:lpstr>Tips og veien videre</vt:lpstr>
      <vt:lpstr>Glade barn i Hoberg barnehage!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Kartleggingsundersøkelsen 2016</dc:title>
  <dc:creator>Ingunn Hantveit</dc:creator>
  <cp:lastModifiedBy>Anne-Karin Sunnevåg</cp:lastModifiedBy>
  <cp:revision>296</cp:revision>
  <cp:lastPrinted>2017-10-22T09:09:05Z</cp:lastPrinted>
  <dcterms:created xsi:type="dcterms:W3CDTF">2017-03-27T11:38:18Z</dcterms:created>
  <dcterms:modified xsi:type="dcterms:W3CDTF">2017-10-31T14:37:40Z</dcterms:modified>
</cp:coreProperties>
</file>