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2" r:id="rId3"/>
    <p:sldId id="364" r:id="rId4"/>
    <p:sldId id="373" r:id="rId5"/>
    <p:sldId id="349" r:id="rId6"/>
    <p:sldId id="390" r:id="rId7"/>
    <p:sldId id="366" r:id="rId8"/>
    <p:sldId id="380" r:id="rId9"/>
    <p:sldId id="389" r:id="rId10"/>
    <p:sldId id="383" r:id="rId11"/>
    <p:sldId id="374" r:id="rId12"/>
    <p:sldId id="375" r:id="rId13"/>
    <p:sldId id="376" r:id="rId14"/>
    <p:sldId id="384" r:id="rId15"/>
    <p:sldId id="386" r:id="rId16"/>
    <p:sldId id="370" r:id="rId17"/>
    <p:sldId id="371" r:id="rId18"/>
    <p:sldId id="391" r:id="rId19"/>
    <p:sldId id="388" r:id="rId20"/>
    <p:sldId id="365" r:id="rId21"/>
    <p:sldId id="355" r:id="rId22"/>
    <p:sldId id="356" r:id="rId23"/>
    <p:sldId id="310" r:id="rId24"/>
    <p:sldId id="357" r:id="rId25"/>
    <p:sldId id="358" r:id="rId26"/>
    <p:sldId id="348" r:id="rId27"/>
    <p:sldId id="359" r:id="rId28"/>
    <p:sldId id="360" r:id="rId29"/>
    <p:sldId id="381" r:id="rId30"/>
    <p:sldId id="377" r:id="rId31"/>
    <p:sldId id="378" r:id="rId32"/>
    <p:sldId id="379" r:id="rId33"/>
    <p:sldId id="361" r:id="rId34"/>
    <p:sldId id="327" r:id="rId35"/>
    <p:sldId id="342" r:id="rId36"/>
    <p:sldId id="343" r:id="rId37"/>
    <p:sldId id="387" r:id="rId38"/>
    <p:sldId id="344" r:id="rId39"/>
    <p:sldId id="345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E17926"/>
    <a:srgbClr val="F7991C"/>
    <a:srgbClr val="F6B100"/>
    <a:srgbClr val="FFFFFF"/>
    <a:srgbClr val="000000"/>
    <a:srgbClr val="505050"/>
    <a:srgbClr val="D1D3E1"/>
    <a:srgbClr val="CADBEC"/>
    <a:srgbClr val="A5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Objects="1">
      <p:cViewPr varScale="1">
        <p:scale>
          <a:sx n="59" d="100"/>
          <a:sy n="59" d="100"/>
        </p:scale>
        <p:origin x="8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12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h\AppData\Local\Microsoft\Windows\INetCache\Content.Outlook\P8WQ9ROM\Billund%20Kommune%20-%20Evalueringer%20Dagtilbud%20pr.%2006.10.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96248906386701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27484784925901729"/>
          <c:y val="0.2355268091488564"/>
          <c:w val="0.62672236931082315"/>
          <c:h val="0.56278815678700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'[Billund Kommune - Evalueringer Dagtilbud pr. 06.10.17.xlsx]2. Grafisk visning'!$B$2</c:f>
              <c:strCache>
                <c:ptCount val="1"/>
                <c:pt idx="0">
                  <c:v>I hvilken omfang har kompetencepakken været relevant for dig?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'[Billund Kommune - Evalueringer Dagtilbud pr. 06.10.17.xlsx]2. Grafisk visning'!$A$3:$A$4</c:f>
              <c:strCache>
                <c:ptCount val="2"/>
                <c:pt idx="0">
                  <c:v>Barn-voksen kommunikation og relation</c:v>
                </c:pt>
                <c:pt idx="1">
                  <c:v>Læringsmiljøet for de yngste børn</c:v>
                </c:pt>
              </c:strCache>
            </c:strRef>
          </c:cat>
          <c:val>
            <c:numRef>
              <c:f>'[Billund Kommune - Evalueringer Dagtilbud pr. 06.10.17.xlsx]2. Grafisk visning'!$B$3:$B$4</c:f>
              <c:numCache>
                <c:formatCode>General</c:formatCode>
                <c:ptCount val="2"/>
                <c:pt idx="0">
                  <c:v>4.38</c:v>
                </c:pt>
                <c:pt idx="1">
                  <c:v>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5-4A6E-8CF6-DF0277446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267648"/>
        <c:axId val="405266664"/>
      </c:barChart>
      <c:catAx>
        <c:axId val="405267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b="1"/>
                  <a:t>Kompetencepakke</a:t>
                </a:r>
              </a:p>
            </c:rich>
          </c:tx>
          <c:layout>
            <c:manualLayout>
              <c:xMode val="edge"/>
              <c:yMode val="edge"/>
              <c:x val="0.43951296480952984"/>
              <c:y val="0.91206014502424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5266664"/>
        <c:crosses val="autoZero"/>
        <c:auto val="1"/>
        <c:lblAlgn val="ctr"/>
        <c:lblOffset val="100"/>
        <c:noMultiLvlLbl val="0"/>
      </c:catAx>
      <c:valAx>
        <c:axId val="405266664"/>
        <c:scaling>
          <c:orientation val="minMax"/>
          <c:max val="5.0000000000000098"/>
          <c:min val="1.0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1"/>
                  <a:t>1 = Ikke relevant</a:t>
                </a:r>
              </a:p>
              <a:p>
                <a:pPr>
                  <a:defRPr sz="800" b="1"/>
                </a:pPr>
                <a:r>
                  <a:rPr lang="da-DK" sz="800" b="1"/>
                  <a:t>5 = Meget relevant</a:t>
                </a:r>
              </a:p>
            </c:rich>
          </c:tx>
          <c:layout>
            <c:manualLayout>
              <c:xMode val="edge"/>
              <c:yMode val="edge"/>
              <c:x val="1.1715160796324656E-2"/>
              <c:y val="0.399153427609961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526764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32360017497812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28370937200925"/>
          <c:y val="0.19139920085563669"/>
          <c:w val="0.65108457686920596"/>
          <c:h val="0.56222662312313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'[Billund Kommune - Evalueringer Dagtilbud pr. 06.10.17.xlsx]2. Grafisk visning'!$B$23</c:f>
              <c:strCache>
                <c:ptCount val="1"/>
                <c:pt idx="0">
                  <c:v>I hvilket omfang mener du at du er blevet klogere?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'[Billund Kommune - Evalueringer Dagtilbud pr. 06.10.17.xlsx]2. Grafisk visning'!$A$24:$A$25</c:f>
              <c:strCache>
                <c:ptCount val="2"/>
                <c:pt idx="0">
                  <c:v>Barn-voksen kommunikation og relation</c:v>
                </c:pt>
                <c:pt idx="1">
                  <c:v>Læringsmiljøet for de yngste børn</c:v>
                </c:pt>
              </c:strCache>
            </c:strRef>
          </c:cat>
          <c:val>
            <c:numRef>
              <c:f>'[Billund Kommune - Evalueringer Dagtilbud pr. 06.10.17.xlsx]2. Grafisk visning'!$B$24:$B$25</c:f>
              <c:numCache>
                <c:formatCode>General</c:formatCode>
                <c:ptCount val="2"/>
                <c:pt idx="0">
                  <c:v>3.92</c:v>
                </c:pt>
                <c:pt idx="1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4-41EE-871A-754A447B1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85136"/>
        <c:axId val="90486448"/>
      </c:barChart>
      <c:catAx>
        <c:axId val="9048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Kompetencepakke</a:t>
                </a:r>
              </a:p>
            </c:rich>
          </c:tx>
          <c:layout>
            <c:manualLayout>
              <c:xMode val="edge"/>
              <c:yMode val="edge"/>
              <c:x val="0.45645108530573142"/>
              <c:y val="0.920259166515914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0486448"/>
        <c:crosses val="autoZero"/>
        <c:auto val="1"/>
        <c:lblAlgn val="ctr"/>
        <c:lblOffset val="100"/>
        <c:noMultiLvlLbl val="0"/>
      </c:catAx>
      <c:valAx>
        <c:axId val="90486448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/>
                  <a:t>1 = Ikke blevet klogere</a:t>
                </a:r>
              </a:p>
              <a:p>
                <a:pPr>
                  <a:defRPr sz="800" b="1"/>
                </a:pPr>
                <a:r>
                  <a:rPr lang="en-US" sz="800" b="1"/>
                  <a:t>5 = Blevet meget klogere</a:t>
                </a:r>
              </a:p>
            </c:rich>
          </c:tx>
          <c:layout>
            <c:manualLayout>
              <c:xMode val="edge"/>
              <c:yMode val="edge"/>
              <c:x val="1.5392688302686197E-2"/>
              <c:y val="0.4048028004963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0485136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I hvilket omfang forventer du, at det vil forandre din praksis / dine kollegers praksis?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27178875971307842"/>
          <c:y val="0.20018778140537313"/>
          <c:w val="0.66108177107603594"/>
          <c:h val="0.53443014745108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'[Billund Kommune - Evalueringer Dagtilbud pr. 06.10.17.xlsx]2. Grafisk visning'!$A$45</c:f>
              <c:strCache>
                <c:ptCount val="1"/>
                <c:pt idx="0">
                  <c:v>Barn-voksen kommunikation og relation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'[Billund Kommune - Evalueringer Dagtilbud pr. 06.10.17.xlsx]2. Grafisk visning'!$B$44:$C$44</c:f>
              <c:strCache>
                <c:ptCount val="2"/>
                <c:pt idx="0">
                  <c:v>I hvilket omfang forventer du at det vil forandre din praksis?</c:v>
                </c:pt>
                <c:pt idx="1">
                  <c:v>I hvilket omfang forventer du at det vil forandre dine kollegaers praksis?</c:v>
                </c:pt>
              </c:strCache>
            </c:strRef>
          </c:cat>
          <c:val>
            <c:numRef>
              <c:f>'[Billund Kommune - Evalueringer Dagtilbud pr. 06.10.17.xlsx]2. Grafisk visning'!$B$45:$C$45</c:f>
              <c:numCache>
                <c:formatCode>General</c:formatCode>
                <c:ptCount val="2"/>
                <c:pt idx="0" formatCode="0.00">
                  <c:v>3.7</c:v>
                </c:pt>
                <c:pt idx="1">
                  <c:v>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D-4E18-A2B8-55D9B67E94A9}"/>
            </c:ext>
          </c:extLst>
        </c:ser>
        <c:ser>
          <c:idx val="1"/>
          <c:order val="1"/>
          <c:tx>
            <c:strRef>
              <c:f>'[Billund Kommune - Evalueringer Dagtilbud pr. 06.10.17.xlsx]2. Grafisk visning'!$A$46</c:f>
              <c:strCache>
                <c:ptCount val="1"/>
                <c:pt idx="0">
                  <c:v>Læringsmiljøet for de yngste børn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'[Billund Kommune - Evalueringer Dagtilbud pr. 06.10.17.xlsx]2. Grafisk visning'!$B$44:$C$44</c:f>
              <c:strCache>
                <c:ptCount val="2"/>
                <c:pt idx="0">
                  <c:v>I hvilket omfang forventer du at det vil forandre din praksis?</c:v>
                </c:pt>
                <c:pt idx="1">
                  <c:v>I hvilket omfang forventer du at det vil forandre dine kollegaers praksis?</c:v>
                </c:pt>
              </c:strCache>
            </c:strRef>
          </c:cat>
          <c:val>
            <c:numRef>
              <c:f>'[Billund Kommune - Evalueringer Dagtilbud pr. 06.10.17.xlsx]2. Grafisk visning'!$B$46:$C$46</c:f>
              <c:numCache>
                <c:formatCode>General</c:formatCode>
                <c:ptCount val="2"/>
                <c:pt idx="0">
                  <c:v>3.71</c:v>
                </c:pt>
                <c:pt idx="1">
                  <c:v>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D-4E18-A2B8-55D9B67E9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135104"/>
        <c:axId val="392134776"/>
      </c:barChart>
      <c:catAx>
        <c:axId val="392135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b="1"/>
                  <a:t>Kompetencepakke</a:t>
                </a:r>
              </a:p>
            </c:rich>
          </c:tx>
          <c:layout>
            <c:manualLayout>
              <c:xMode val="edge"/>
              <c:yMode val="edge"/>
              <c:x val="0.45110941177876285"/>
              <c:y val="0.87053264683377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2134776"/>
        <c:crosses val="autoZero"/>
        <c:auto val="1"/>
        <c:lblAlgn val="ctr"/>
        <c:lblOffset val="100"/>
        <c:tickMarkSkip val="5"/>
        <c:noMultiLvlLbl val="0"/>
      </c:catAx>
      <c:valAx>
        <c:axId val="3921347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1"/>
                  <a:t>1 = Vil ikke forandre noget</a:t>
                </a:r>
              </a:p>
              <a:p>
                <a:pPr>
                  <a:defRPr sz="800" b="1"/>
                </a:pPr>
                <a:r>
                  <a:rPr lang="da-DK" sz="800" b="1"/>
                  <a:t>5 = Vil forandre meget</a:t>
                </a:r>
              </a:p>
            </c:rich>
          </c:tx>
          <c:layout>
            <c:manualLayout>
              <c:xMode val="edge"/>
              <c:yMode val="edge"/>
              <c:x val="1.5164549803050036E-2"/>
              <c:y val="0.37050002895979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2135104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73718630391231"/>
          <c:y val="0.93079706500102122"/>
          <c:w val="0.88051449942050108"/>
          <c:h val="6.5331467712877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D6250-D733-47A5-9083-B1F5513DB031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6D22CFF8-1051-435D-8690-CD176BD3A324}">
      <dgm:prSet phldrT="[Tekst]" custT="1"/>
      <dgm:spPr/>
      <dgm:t>
        <a:bodyPr/>
        <a:lstStyle/>
        <a:p>
          <a:r>
            <a:rPr lang="da-DK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Medarbejdere i dagtilbud</a:t>
          </a:r>
          <a:endParaRPr lang="da-DK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09F31-C5A1-4876-80E0-F25E91716BC9}" type="parTrans" cxnId="{2FC65CDF-6EF0-44D2-9F02-B82FC9506F87}">
      <dgm:prSet/>
      <dgm:spPr/>
      <dgm:t>
        <a:bodyPr/>
        <a:lstStyle/>
        <a:p>
          <a:endParaRPr lang="da-DK"/>
        </a:p>
      </dgm:t>
    </dgm:pt>
    <dgm:pt modelId="{EA20A534-D609-4E31-8A0F-776FA2707CCE}" type="sibTrans" cxnId="{2FC65CDF-6EF0-44D2-9F02-B82FC9506F87}">
      <dgm:prSet/>
      <dgm:spPr/>
      <dgm:t>
        <a:bodyPr/>
        <a:lstStyle/>
        <a:p>
          <a:endParaRPr lang="da-DK"/>
        </a:p>
      </dgm:t>
    </dgm:pt>
    <dgm:pt modelId="{3EECFF01-1EF5-45CF-A1D6-E086FCA26392}">
      <dgm:prSet phldrT="[Tekst]" custT="1"/>
      <dgm:spPr/>
      <dgm:t>
        <a:bodyPr/>
        <a:lstStyle/>
        <a:p>
          <a:r>
            <a:rPr lang="da-DK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Børn</a:t>
          </a:r>
          <a:endParaRPr lang="da-DK" sz="4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E94F1-83E9-4053-B371-FC3334E77DBE}" type="parTrans" cxnId="{3F223F15-6F8F-4328-A8A5-06B498CB83FB}">
      <dgm:prSet/>
      <dgm:spPr/>
      <dgm:t>
        <a:bodyPr/>
        <a:lstStyle/>
        <a:p>
          <a:endParaRPr lang="da-DK"/>
        </a:p>
      </dgm:t>
    </dgm:pt>
    <dgm:pt modelId="{1129B232-DD16-4A24-8D74-326D20D757C6}" type="sibTrans" cxnId="{3F223F15-6F8F-4328-A8A5-06B498CB83FB}">
      <dgm:prSet/>
      <dgm:spPr/>
      <dgm:t>
        <a:bodyPr/>
        <a:lstStyle/>
        <a:p>
          <a:endParaRPr lang="da-DK"/>
        </a:p>
      </dgm:t>
    </dgm:pt>
    <dgm:pt modelId="{F1F8672B-8A69-4A91-B7E8-47975F7058DA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Team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600" dirty="0"/>
        </a:p>
      </dgm:t>
    </dgm:pt>
    <dgm:pt modelId="{4D3F3B91-C12C-4520-AC8E-754DB4C88774}" type="parTrans" cxnId="{73562E35-A202-4DAE-9562-D98DF0B977FE}">
      <dgm:prSet/>
      <dgm:spPr/>
      <dgm:t>
        <a:bodyPr/>
        <a:lstStyle/>
        <a:p>
          <a:endParaRPr lang="da-DK"/>
        </a:p>
      </dgm:t>
    </dgm:pt>
    <dgm:pt modelId="{E5E6F729-0B95-4C9A-915A-0399D345392E}" type="sibTrans" cxnId="{73562E35-A202-4DAE-9562-D98DF0B977FE}">
      <dgm:prSet/>
      <dgm:spPr/>
      <dgm:t>
        <a:bodyPr/>
        <a:lstStyle/>
        <a:p>
          <a:endParaRPr lang="da-DK"/>
        </a:p>
      </dgm:t>
    </dgm:pt>
    <dgm:pt modelId="{C5D2EB7F-E35F-46B1-BA4C-5D871334327D}">
      <dgm:prSet phldrT="[Tekst]" custT="1"/>
      <dgm:spPr/>
      <dgm:t>
        <a:bodyPr/>
        <a:lstStyle/>
        <a:p>
          <a:r>
            <a:rPr lang="da-DK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Forvaltningsniveau</a:t>
          </a:r>
          <a:endParaRPr lang="da-DK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25C40-1DE7-4C19-8787-C0DBA7B2FA34}" type="sibTrans" cxnId="{CDE665CA-4C15-4860-9A1E-3C4D26BC37B7}">
      <dgm:prSet/>
      <dgm:spPr/>
      <dgm:t>
        <a:bodyPr/>
        <a:lstStyle/>
        <a:p>
          <a:endParaRPr lang="da-DK"/>
        </a:p>
      </dgm:t>
    </dgm:pt>
    <dgm:pt modelId="{40D94F3D-7E85-467C-AE90-722A1E174E55}" type="parTrans" cxnId="{CDE665CA-4C15-4860-9A1E-3C4D26BC37B7}">
      <dgm:prSet/>
      <dgm:spPr/>
      <dgm:t>
        <a:bodyPr/>
        <a:lstStyle/>
        <a:p>
          <a:endParaRPr lang="da-DK"/>
        </a:p>
      </dgm:t>
    </dgm:pt>
    <dgm:pt modelId="{BB5FFD06-DD87-4E79-A4ED-CB0961979553}">
      <dgm:prSet phldrT="[Tekst]" custT="1"/>
      <dgm:spPr/>
      <dgm:t>
        <a:bodyPr/>
        <a:lstStyle/>
        <a:p>
          <a:r>
            <a:rPr lang="da-DK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Ledelse</a:t>
          </a:r>
          <a:endParaRPr lang="da-DK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05CFE-85D7-46DE-B9C4-626DC16C6D4A}" type="sibTrans" cxnId="{00E01DB6-A126-4B99-BFFC-8583666B3508}">
      <dgm:prSet/>
      <dgm:spPr/>
      <dgm:t>
        <a:bodyPr/>
        <a:lstStyle/>
        <a:p>
          <a:endParaRPr lang="da-DK"/>
        </a:p>
      </dgm:t>
    </dgm:pt>
    <dgm:pt modelId="{AD649A99-620C-4E53-A8EC-F0A045F16068}" type="parTrans" cxnId="{00E01DB6-A126-4B99-BFFC-8583666B3508}">
      <dgm:prSet/>
      <dgm:spPr/>
      <dgm:t>
        <a:bodyPr/>
        <a:lstStyle/>
        <a:p>
          <a:endParaRPr lang="da-DK"/>
        </a:p>
      </dgm:t>
    </dgm:pt>
    <dgm:pt modelId="{C337F510-5A6D-47B4-8886-811DC988EB04}" type="pres">
      <dgm:prSet presAssocID="{D6BD6250-D733-47A5-9083-B1F5513DB03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DC64648-60DC-4E73-B72F-FE8BC8E3CC5C}" type="pres">
      <dgm:prSet presAssocID="{D6BD6250-D733-47A5-9083-B1F5513DB031}" presName="comp1" presStyleCnt="0"/>
      <dgm:spPr/>
    </dgm:pt>
    <dgm:pt modelId="{2B5F5012-300C-4B19-A9B1-2E73D15AD6E8}" type="pres">
      <dgm:prSet presAssocID="{D6BD6250-D733-47A5-9083-B1F5513DB031}" presName="circle1" presStyleLbl="node1" presStyleIdx="0" presStyleCnt="5"/>
      <dgm:spPr/>
      <dgm:t>
        <a:bodyPr/>
        <a:lstStyle/>
        <a:p>
          <a:endParaRPr lang="da-DK"/>
        </a:p>
      </dgm:t>
    </dgm:pt>
    <dgm:pt modelId="{C2EA7999-8670-460F-8CEF-6295C82D67E3}" type="pres">
      <dgm:prSet presAssocID="{D6BD6250-D733-47A5-9083-B1F5513DB03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5FFD84-36D4-4412-9482-6C85EF2859BC}" type="pres">
      <dgm:prSet presAssocID="{D6BD6250-D733-47A5-9083-B1F5513DB031}" presName="comp2" presStyleCnt="0"/>
      <dgm:spPr/>
    </dgm:pt>
    <dgm:pt modelId="{FC3A91D8-1F1B-402A-86D1-76C7EE7DAC43}" type="pres">
      <dgm:prSet presAssocID="{D6BD6250-D733-47A5-9083-B1F5513DB031}" presName="circle2" presStyleLbl="node1" presStyleIdx="1" presStyleCnt="5"/>
      <dgm:spPr/>
      <dgm:t>
        <a:bodyPr/>
        <a:lstStyle/>
        <a:p>
          <a:endParaRPr lang="da-DK"/>
        </a:p>
      </dgm:t>
    </dgm:pt>
    <dgm:pt modelId="{B2F9751B-38EA-45D1-BCFD-5A620DEF48D5}" type="pres">
      <dgm:prSet presAssocID="{D6BD6250-D733-47A5-9083-B1F5513DB03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74563B-0069-4004-AAF8-8137EBF93C24}" type="pres">
      <dgm:prSet presAssocID="{D6BD6250-D733-47A5-9083-B1F5513DB031}" presName="comp3" presStyleCnt="0"/>
      <dgm:spPr/>
    </dgm:pt>
    <dgm:pt modelId="{7DCC58F5-A157-4048-9EC1-4CE66ACF71B3}" type="pres">
      <dgm:prSet presAssocID="{D6BD6250-D733-47A5-9083-B1F5513DB031}" presName="circle3" presStyleLbl="node1" presStyleIdx="2" presStyleCnt="5"/>
      <dgm:spPr/>
      <dgm:t>
        <a:bodyPr/>
        <a:lstStyle/>
        <a:p>
          <a:endParaRPr lang="da-DK"/>
        </a:p>
      </dgm:t>
    </dgm:pt>
    <dgm:pt modelId="{7DC855C4-C5A8-4BD7-AAF3-E68BD8B2D9D8}" type="pres">
      <dgm:prSet presAssocID="{D6BD6250-D733-47A5-9083-B1F5513DB03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1706405-D52E-4C31-A0A9-86E949E8471A}" type="pres">
      <dgm:prSet presAssocID="{D6BD6250-D733-47A5-9083-B1F5513DB031}" presName="comp4" presStyleCnt="0"/>
      <dgm:spPr/>
    </dgm:pt>
    <dgm:pt modelId="{4BF5CA36-5296-4FD5-9AA9-6BB0A34E82C1}" type="pres">
      <dgm:prSet presAssocID="{D6BD6250-D733-47A5-9083-B1F5513DB031}" presName="circle4" presStyleLbl="node1" presStyleIdx="3" presStyleCnt="5"/>
      <dgm:spPr/>
      <dgm:t>
        <a:bodyPr/>
        <a:lstStyle/>
        <a:p>
          <a:endParaRPr lang="da-DK"/>
        </a:p>
      </dgm:t>
    </dgm:pt>
    <dgm:pt modelId="{744B6499-6FF2-4DF5-922D-86781CBF2F7F}" type="pres">
      <dgm:prSet presAssocID="{D6BD6250-D733-47A5-9083-B1F5513DB03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BC0694E-BDE6-443B-A54F-AFE2D3371F8B}" type="pres">
      <dgm:prSet presAssocID="{D6BD6250-D733-47A5-9083-B1F5513DB031}" presName="comp5" presStyleCnt="0"/>
      <dgm:spPr/>
    </dgm:pt>
    <dgm:pt modelId="{2FA2EA6C-A73C-47C3-B9B0-F9AA0A8035BD}" type="pres">
      <dgm:prSet presAssocID="{D6BD6250-D733-47A5-9083-B1F5513DB031}" presName="circle5" presStyleLbl="node1" presStyleIdx="4" presStyleCnt="5"/>
      <dgm:spPr/>
      <dgm:t>
        <a:bodyPr/>
        <a:lstStyle/>
        <a:p>
          <a:endParaRPr lang="da-DK"/>
        </a:p>
      </dgm:t>
    </dgm:pt>
    <dgm:pt modelId="{54D96066-42BB-4582-B818-58D82AF8851A}" type="pres">
      <dgm:prSet presAssocID="{D6BD6250-D733-47A5-9083-B1F5513DB03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F223F15-6F8F-4328-A8A5-06B498CB83FB}" srcId="{D6BD6250-D733-47A5-9083-B1F5513DB031}" destId="{3EECFF01-1EF5-45CF-A1D6-E086FCA26392}" srcOrd="4" destOrd="0" parTransId="{775E94F1-83E9-4053-B371-FC3334E77DBE}" sibTransId="{1129B232-DD16-4A24-8D74-326D20D757C6}"/>
    <dgm:cxn modelId="{F0B703FA-A484-4407-9DBE-892104617A92}" type="presOf" srcId="{F1F8672B-8A69-4A91-B7E8-47975F7058DA}" destId="{7DC855C4-C5A8-4BD7-AAF3-E68BD8B2D9D8}" srcOrd="1" destOrd="0" presId="urn:microsoft.com/office/officeart/2005/8/layout/venn2"/>
    <dgm:cxn modelId="{0E527F80-4FD1-4B25-B9C7-5C2E6B7DDF38}" type="presOf" srcId="{F1F8672B-8A69-4A91-B7E8-47975F7058DA}" destId="{7DCC58F5-A157-4048-9EC1-4CE66ACF71B3}" srcOrd="0" destOrd="0" presId="urn:microsoft.com/office/officeart/2005/8/layout/venn2"/>
    <dgm:cxn modelId="{B342AD69-66E4-48A8-B6EA-F786CC1A5E0E}" type="presOf" srcId="{BB5FFD06-DD87-4E79-A4ED-CB0961979553}" destId="{B2F9751B-38EA-45D1-BCFD-5A620DEF48D5}" srcOrd="1" destOrd="0" presId="urn:microsoft.com/office/officeart/2005/8/layout/venn2"/>
    <dgm:cxn modelId="{CDE665CA-4C15-4860-9A1E-3C4D26BC37B7}" srcId="{D6BD6250-D733-47A5-9083-B1F5513DB031}" destId="{C5D2EB7F-E35F-46B1-BA4C-5D871334327D}" srcOrd="0" destOrd="0" parTransId="{40D94F3D-7E85-467C-AE90-722A1E174E55}" sibTransId="{FD325C40-1DE7-4C19-8787-C0DBA7B2FA34}"/>
    <dgm:cxn modelId="{D0731185-488E-48FF-BF05-CF7972062A84}" type="presOf" srcId="{6D22CFF8-1051-435D-8690-CD176BD3A324}" destId="{744B6499-6FF2-4DF5-922D-86781CBF2F7F}" srcOrd="1" destOrd="0" presId="urn:microsoft.com/office/officeart/2005/8/layout/venn2"/>
    <dgm:cxn modelId="{4B358C51-CFA0-4745-829F-D1F43248966A}" type="presOf" srcId="{BB5FFD06-DD87-4E79-A4ED-CB0961979553}" destId="{FC3A91D8-1F1B-402A-86D1-76C7EE7DAC43}" srcOrd="0" destOrd="0" presId="urn:microsoft.com/office/officeart/2005/8/layout/venn2"/>
    <dgm:cxn modelId="{195911C7-2447-4723-9D3E-7113A6C8A1C2}" type="presOf" srcId="{D6BD6250-D733-47A5-9083-B1F5513DB031}" destId="{C337F510-5A6D-47B4-8886-811DC988EB04}" srcOrd="0" destOrd="0" presId="urn:microsoft.com/office/officeart/2005/8/layout/venn2"/>
    <dgm:cxn modelId="{9DEC2D7A-6132-4C75-97B3-42336B5FBD8D}" type="presOf" srcId="{3EECFF01-1EF5-45CF-A1D6-E086FCA26392}" destId="{2FA2EA6C-A73C-47C3-B9B0-F9AA0A8035BD}" srcOrd="0" destOrd="0" presId="urn:microsoft.com/office/officeart/2005/8/layout/venn2"/>
    <dgm:cxn modelId="{4A073F42-F602-4FE8-B2B1-05132E24C44A}" type="presOf" srcId="{C5D2EB7F-E35F-46B1-BA4C-5D871334327D}" destId="{C2EA7999-8670-460F-8CEF-6295C82D67E3}" srcOrd="1" destOrd="0" presId="urn:microsoft.com/office/officeart/2005/8/layout/venn2"/>
    <dgm:cxn modelId="{EA0E5BAB-10AC-4D0C-BA5D-5AE6D69AEA3E}" type="presOf" srcId="{6D22CFF8-1051-435D-8690-CD176BD3A324}" destId="{4BF5CA36-5296-4FD5-9AA9-6BB0A34E82C1}" srcOrd="0" destOrd="0" presId="urn:microsoft.com/office/officeart/2005/8/layout/venn2"/>
    <dgm:cxn modelId="{5D4B95F9-B214-471B-87EC-25FDE72AFF69}" type="presOf" srcId="{3EECFF01-1EF5-45CF-A1D6-E086FCA26392}" destId="{54D96066-42BB-4582-B818-58D82AF8851A}" srcOrd="1" destOrd="0" presId="urn:microsoft.com/office/officeart/2005/8/layout/venn2"/>
    <dgm:cxn modelId="{2FC65CDF-6EF0-44D2-9F02-B82FC9506F87}" srcId="{D6BD6250-D733-47A5-9083-B1F5513DB031}" destId="{6D22CFF8-1051-435D-8690-CD176BD3A324}" srcOrd="3" destOrd="0" parTransId="{3C109F31-C5A1-4876-80E0-F25E91716BC9}" sibTransId="{EA20A534-D609-4E31-8A0F-776FA2707CCE}"/>
    <dgm:cxn modelId="{73562E35-A202-4DAE-9562-D98DF0B977FE}" srcId="{D6BD6250-D733-47A5-9083-B1F5513DB031}" destId="{F1F8672B-8A69-4A91-B7E8-47975F7058DA}" srcOrd="2" destOrd="0" parTransId="{4D3F3B91-C12C-4520-AC8E-754DB4C88774}" sibTransId="{E5E6F729-0B95-4C9A-915A-0399D345392E}"/>
    <dgm:cxn modelId="{ADB02BC3-72F6-498F-AD90-062577F8DAD6}" type="presOf" srcId="{C5D2EB7F-E35F-46B1-BA4C-5D871334327D}" destId="{2B5F5012-300C-4B19-A9B1-2E73D15AD6E8}" srcOrd="0" destOrd="0" presId="urn:microsoft.com/office/officeart/2005/8/layout/venn2"/>
    <dgm:cxn modelId="{00E01DB6-A126-4B99-BFFC-8583666B3508}" srcId="{D6BD6250-D733-47A5-9083-B1F5513DB031}" destId="{BB5FFD06-DD87-4E79-A4ED-CB0961979553}" srcOrd="1" destOrd="0" parTransId="{AD649A99-620C-4E53-A8EC-F0A045F16068}" sibTransId="{53305CFE-85D7-46DE-B9C4-626DC16C6D4A}"/>
    <dgm:cxn modelId="{D6E265D4-FC8F-4AE2-A151-A92DBC405667}" type="presParOf" srcId="{C337F510-5A6D-47B4-8886-811DC988EB04}" destId="{CDC64648-60DC-4E73-B72F-FE8BC8E3CC5C}" srcOrd="0" destOrd="0" presId="urn:microsoft.com/office/officeart/2005/8/layout/venn2"/>
    <dgm:cxn modelId="{071060D0-B684-4AE6-9424-91A3329D004D}" type="presParOf" srcId="{CDC64648-60DC-4E73-B72F-FE8BC8E3CC5C}" destId="{2B5F5012-300C-4B19-A9B1-2E73D15AD6E8}" srcOrd="0" destOrd="0" presId="urn:microsoft.com/office/officeart/2005/8/layout/venn2"/>
    <dgm:cxn modelId="{DFD7A149-A612-4679-8A71-FFC897009CCC}" type="presParOf" srcId="{CDC64648-60DC-4E73-B72F-FE8BC8E3CC5C}" destId="{C2EA7999-8670-460F-8CEF-6295C82D67E3}" srcOrd="1" destOrd="0" presId="urn:microsoft.com/office/officeart/2005/8/layout/venn2"/>
    <dgm:cxn modelId="{616D2DE0-9416-4B7A-B188-B426509ED419}" type="presParOf" srcId="{C337F510-5A6D-47B4-8886-811DC988EB04}" destId="{BE5FFD84-36D4-4412-9482-6C85EF2859BC}" srcOrd="1" destOrd="0" presId="urn:microsoft.com/office/officeart/2005/8/layout/venn2"/>
    <dgm:cxn modelId="{2CC94038-DBCF-422F-93A0-EB3CF3CCC7A3}" type="presParOf" srcId="{BE5FFD84-36D4-4412-9482-6C85EF2859BC}" destId="{FC3A91D8-1F1B-402A-86D1-76C7EE7DAC43}" srcOrd="0" destOrd="0" presId="urn:microsoft.com/office/officeart/2005/8/layout/venn2"/>
    <dgm:cxn modelId="{4C468582-10CE-4DCD-AE8A-B359AB5E0CF4}" type="presParOf" srcId="{BE5FFD84-36D4-4412-9482-6C85EF2859BC}" destId="{B2F9751B-38EA-45D1-BCFD-5A620DEF48D5}" srcOrd="1" destOrd="0" presId="urn:microsoft.com/office/officeart/2005/8/layout/venn2"/>
    <dgm:cxn modelId="{EE43EC50-81A9-4D2C-9CC8-11B64256DEAA}" type="presParOf" srcId="{C337F510-5A6D-47B4-8886-811DC988EB04}" destId="{BD74563B-0069-4004-AAF8-8137EBF93C24}" srcOrd="2" destOrd="0" presId="urn:microsoft.com/office/officeart/2005/8/layout/venn2"/>
    <dgm:cxn modelId="{20666D42-F52B-4A57-A6A0-9AA20B410751}" type="presParOf" srcId="{BD74563B-0069-4004-AAF8-8137EBF93C24}" destId="{7DCC58F5-A157-4048-9EC1-4CE66ACF71B3}" srcOrd="0" destOrd="0" presId="urn:microsoft.com/office/officeart/2005/8/layout/venn2"/>
    <dgm:cxn modelId="{6258EA3A-C99B-4013-A2B1-BBEBE01F32B5}" type="presParOf" srcId="{BD74563B-0069-4004-AAF8-8137EBF93C24}" destId="{7DC855C4-C5A8-4BD7-AAF3-E68BD8B2D9D8}" srcOrd="1" destOrd="0" presId="urn:microsoft.com/office/officeart/2005/8/layout/venn2"/>
    <dgm:cxn modelId="{DD3A44DD-E0BF-428E-BFC9-4D81862CD3D3}" type="presParOf" srcId="{C337F510-5A6D-47B4-8886-811DC988EB04}" destId="{F1706405-D52E-4C31-A0A9-86E949E8471A}" srcOrd="3" destOrd="0" presId="urn:microsoft.com/office/officeart/2005/8/layout/venn2"/>
    <dgm:cxn modelId="{2F1D5B74-8CB7-4DF5-AA9C-D2A7FFAEE230}" type="presParOf" srcId="{F1706405-D52E-4C31-A0A9-86E949E8471A}" destId="{4BF5CA36-5296-4FD5-9AA9-6BB0A34E82C1}" srcOrd="0" destOrd="0" presId="urn:microsoft.com/office/officeart/2005/8/layout/venn2"/>
    <dgm:cxn modelId="{3D0D622D-4878-4B11-B06F-9FBB57938320}" type="presParOf" srcId="{F1706405-D52E-4C31-A0A9-86E949E8471A}" destId="{744B6499-6FF2-4DF5-922D-86781CBF2F7F}" srcOrd="1" destOrd="0" presId="urn:microsoft.com/office/officeart/2005/8/layout/venn2"/>
    <dgm:cxn modelId="{0322047B-4672-4986-AC95-BE856C13CB78}" type="presParOf" srcId="{C337F510-5A6D-47B4-8886-811DC988EB04}" destId="{BBC0694E-BDE6-443B-A54F-AFE2D3371F8B}" srcOrd="4" destOrd="0" presId="urn:microsoft.com/office/officeart/2005/8/layout/venn2"/>
    <dgm:cxn modelId="{C78D97A5-DE82-49D9-8D9E-82FE5D6A4E54}" type="presParOf" srcId="{BBC0694E-BDE6-443B-A54F-AFE2D3371F8B}" destId="{2FA2EA6C-A73C-47C3-B9B0-F9AA0A8035BD}" srcOrd="0" destOrd="0" presId="urn:microsoft.com/office/officeart/2005/8/layout/venn2"/>
    <dgm:cxn modelId="{EC74B92A-42C6-492A-8BDC-1B4742CE3436}" type="presParOf" srcId="{BBC0694E-BDE6-443B-A54F-AFE2D3371F8B}" destId="{54D96066-42BB-4582-B818-58D82AF8851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DFBD9-34C6-444E-BF9A-F9B02C9EA85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4D0D402-21A6-4F87-AE58-47C95F1257F8}">
      <dgm:prSet phldrT="[Tekst]"/>
      <dgm:spPr/>
      <dgm:t>
        <a:bodyPr/>
        <a:lstStyle/>
        <a:p>
          <a:r>
            <a:rPr lang="da-DK" dirty="0" smtClean="0"/>
            <a:t>Planlægning</a:t>
          </a:r>
          <a:endParaRPr lang="da-DK" dirty="0"/>
        </a:p>
      </dgm:t>
    </dgm:pt>
    <dgm:pt modelId="{5A6FA0CA-86D7-4D97-AE9C-532FF082E9FA}" type="parTrans" cxnId="{3092A168-7891-4DF0-9B13-33E38C15EA93}">
      <dgm:prSet/>
      <dgm:spPr/>
      <dgm:t>
        <a:bodyPr/>
        <a:lstStyle/>
        <a:p>
          <a:endParaRPr lang="da-DK"/>
        </a:p>
      </dgm:t>
    </dgm:pt>
    <dgm:pt modelId="{05365097-97EF-4C80-A8E2-95A3F2841B01}" type="sibTrans" cxnId="{3092A168-7891-4DF0-9B13-33E38C15EA93}">
      <dgm:prSet/>
      <dgm:spPr/>
      <dgm:t>
        <a:bodyPr/>
        <a:lstStyle/>
        <a:p>
          <a:endParaRPr lang="da-DK"/>
        </a:p>
      </dgm:t>
    </dgm:pt>
    <dgm:pt modelId="{A29C89B2-FEBE-4F5F-8CE7-F5B46936D855}">
      <dgm:prSet phldrT="[Tekst]"/>
      <dgm:spPr/>
      <dgm:t>
        <a:bodyPr/>
        <a:lstStyle/>
        <a:p>
          <a:r>
            <a:rPr lang="da-DK" dirty="0" smtClean="0"/>
            <a:t>Gennemførsel</a:t>
          </a:r>
          <a:endParaRPr lang="da-DK" dirty="0"/>
        </a:p>
      </dgm:t>
    </dgm:pt>
    <dgm:pt modelId="{D7E0EA1E-D804-4CA2-A627-2BD7A7892C67}" type="parTrans" cxnId="{09904AAF-D963-41A9-996E-EDED920CFDBE}">
      <dgm:prSet/>
      <dgm:spPr/>
      <dgm:t>
        <a:bodyPr/>
        <a:lstStyle/>
        <a:p>
          <a:endParaRPr lang="da-DK"/>
        </a:p>
      </dgm:t>
    </dgm:pt>
    <dgm:pt modelId="{30A6367C-638F-49FB-90AF-B6016F89AF3F}" type="sibTrans" cxnId="{09904AAF-D963-41A9-996E-EDED920CFDBE}">
      <dgm:prSet/>
      <dgm:spPr/>
      <dgm:t>
        <a:bodyPr/>
        <a:lstStyle/>
        <a:p>
          <a:endParaRPr lang="da-DK"/>
        </a:p>
      </dgm:t>
    </dgm:pt>
    <dgm:pt modelId="{329F986E-6FB6-4989-83DA-B5DAB39710C7}">
      <dgm:prSet phldrT="[Tekst]"/>
      <dgm:spPr/>
      <dgm:t>
        <a:bodyPr/>
        <a:lstStyle/>
        <a:p>
          <a:r>
            <a:rPr lang="da-DK" dirty="0" smtClean="0"/>
            <a:t>Observation</a:t>
          </a:r>
          <a:endParaRPr lang="da-DK" dirty="0"/>
        </a:p>
      </dgm:t>
    </dgm:pt>
    <dgm:pt modelId="{5DCE992B-4CEB-438C-928D-715E39C338E9}" type="parTrans" cxnId="{519DE727-A088-46D3-95EB-31D1FD1124BF}">
      <dgm:prSet/>
      <dgm:spPr/>
      <dgm:t>
        <a:bodyPr/>
        <a:lstStyle/>
        <a:p>
          <a:endParaRPr lang="da-DK"/>
        </a:p>
      </dgm:t>
    </dgm:pt>
    <dgm:pt modelId="{F000F24E-0C90-405B-93AE-5EA723C76C5F}" type="sibTrans" cxnId="{519DE727-A088-46D3-95EB-31D1FD1124BF}">
      <dgm:prSet/>
      <dgm:spPr/>
      <dgm:t>
        <a:bodyPr/>
        <a:lstStyle/>
        <a:p>
          <a:endParaRPr lang="da-DK"/>
        </a:p>
      </dgm:t>
    </dgm:pt>
    <dgm:pt modelId="{E2D3EE84-A481-4014-A347-F8AB197225DA}">
      <dgm:prSet phldrT="[Tekst]"/>
      <dgm:spPr/>
      <dgm:t>
        <a:bodyPr/>
        <a:lstStyle/>
        <a:p>
          <a:r>
            <a:rPr lang="da-DK" dirty="0" smtClean="0"/>
            <a:t>Refleksion</a:t>
          </a:r>
          <a:endParaRPr lang="da-DK" dirty="0"/>
        </a:p>
      </dgm:t>
    </dgm:pt>
    <dgm:pt modelId="{253CA05A-44BB-4309-928F-7D0A80556074}" type="parTrans" cxnId="{20FF6EC0-DD83-409C-B52C-6BA6FB387BA1}">
      <dgm:prSet/>
      <dgm:spPr/>
      <dgm:t>
        <a:bodyPr/>
        <a:lstStyle/>
        <a:p>
          <a:endParaRPr lang="da-DK"/>
        </a:p>
      </dgm:t>
    </dgm:pt>
    <dgm:pt modelId="{868C5CD8-4EBC-4963-BA00-D203DA19A4F1}" type="sibTrans" cxnId="{20FF6EC0-DD83-409C-B52C-6BA6FB387BA1}">
      <dgm:prSet/>
      <dgm:spPr/>
      <dgm:t>
        <a:bodyPr/>
        <a:lstStyle/>
        <a:p>
          <a:endParaRPr lang="da-DK"/>
        </a:p>
      </dgm:t>
    </dgm:pt>
    <dgm:pt modelId="{EE6D589C-A2EA-4D73-A43C-5F8772F809C9}" type="pres">
      <dgm:prSet presAssocID="{54CDFBD9-34C6-444E-BF9A-F9B02C9EA8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3DA1D47-C4E0-4322-B71F-7C58FC317D6D}" type="pres">
      <dgm:prSet presAssocID="{B4D0D402-21A6-4F87-AE58-47C95F1257F8}" presName="dummy" presStyleCnt="0"/>
      <dgm:spPr/>
    </dgm:pt>
    <dgm:pt modelId="{4A57E95A-F71A-4FEC-AA0E-AE1730B87A09}" type="pres">
      <dgm:prSet presAssocID="{B4D0D402-21A6-4F87-AE58-47C95F1257F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86EA53E-AB66-446D-B1F5-8BBCD3D67EA3}" type="pres">
      <dgm:prSet presAssocID="{05365097-97EF-4C80-A8E2-95A3F2841B01}" presName="sibTrans" presStyleLbl="node1" presStyleIdx="0" presStyleCnt="4"/>
      <dgm:spPr/>
      <dgm:t>
        <a:bodyPr/>
        <a:lstStyle/>
        <a:p>
          <a:endParaRPr lang="da-DK"/>
        </a:p>
      </dgm:t>
    </dgm:pt>
    <dgm:pt modelId="{1F927D93-8D3D-455E-A527-4D53068529C0}" type="pres">
      <dgm:prSet presAssocID="{A29C89B2-FEBE-4F5F-8CE7-F5B46936D855}" presName="dummy" presStyleCnt="0"/>
      <dgm:spPr/>
    </dgm:pt>
    <dgm:pt modelId="{38CC9EEC-C47E-444A-96C4-B2F3C222A06A}" type="pres">
      <dgm:prSet presAssocID="{A29C89B2-FEBE-4F5F-8CE7-F5B46936D85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1285B7-A126-4C19-B25B-90224CA43A04}" type="pres">
      <dgm:prSet presAssocID="{30A6367C-638F-49FB-90AF-B6016F89AF3F}" presName="sibTrans" presStyleLbl="node1" presStyleIdx="1" presStyleCnt="4"/>
      <dgm:spPr/>
      <dgm:t>
        <a:bodyPr/>
        <a:lstStyle/>
        <a:p>
          <a:endParaRPr lang="da-DK"/>
        </a:p>
      </dgm:t>
    </dgm:pt>
    <dgm:pt modelId="{9BB6C4BA-454D-478E-8739-86C036CC6126}" type="pres">
      <dgm:prSet presAssocID="{329F986E-6FB6-4989-83DA-B5DAB39710C7}" presName="dummy" presStyleCnt="0"/>
      <dgm:spPr/>
    </dgm:pt>
    <dgm:pt modelId="{C8F28FD0-9613-450C-B818-118821058FF1}" type="pres">
      <dgm:prSet presAssocID="{329F986E-6FB6-4989-83DA-B5DAB39710C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0FCCDDB-2F13-4C9C-8AF8-C9809EC137FF}" type="pres">
      <dgm:prSet presAssocID="{F000F24E-0C90-405B-93AE-5EA723C76C5F}" presName="sibTrans" presStyleLbl="node1" presStyleIdx="2" presStyleCnt="4"/>
      <dgm:spPr/>
      <dgm:t>
        <a:bodyPr/>
        <a:lstStyle/>
        <a:p>
          <a:endParaRPr lang="da-DK"/>
        </a:p>
      </dgm:t>
    </dgm:pt>
    <dgm:pt modelId="{5C93A66B-A7D2-4E06-8455-BD22B1431D62}" type="pres">
      <dgm:prSet presAssocID="{E2D3EE84-A481-4014-A347-F8AB197225DA}" presName="dummy" presStyleCnt="0"/>
      <dgm:spPr/>
    </dgm:pt>
    <dgm:pt modelId="{E20B14AB-EA09-454B-BB6E-FC77482B5626}" type="pres">
      <dgm:prSet presAssocID="{E2D3EE84-A481-4014-A347-F8AB197225D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0788F4-ED0D-4022-B8E9-160A771E7C06}" type="pres">
      <dgm:prSet presAssocID="{868C5CD8-4EBC-4963-BA00-D203DA19A4F1}" presName="sibTrans" presStyleLbl="node1" presStyleIdx="3" presStyleCnt="4"/>
      <dgm:spPr/>
      <dgm:t>
        <a:bodyPr/>
        <a:lstStyle/>
        <a:p>
          <a:endParaRPr lang="da-DK"/>
        </a:p>
      </dgm:t>
    </dgm:pt>
  </dgm:ptLst>
  <dgm:cxnLst>
    <dgm:cxn modelId="{80F54D70-A5F5-4775-8139-FAED86339EDD}" type="presOf" srcId="{329F986E-6FB6-4989-83DA-B5DAB39710C7}" destId="{C8F28FD0-9613-450C-B818-118821058FF1}" srcOrd="0" destOrd="0" presId="urn:microsoft.com/office/officeart/2005/8/layout/cycle1"/>
    <dgm:cxn modelId="{20FF6EC0-DD83-409C-B52C-6BA6FB387BA1}" srcId="{54CDFBD9-34C6-444E-BF9A-F9B02C9EA856}" destId="{E2D3EE84-A481-4014-A347-F8AB197225DA}" srcOrd="3" destOrd="0" parTransId="{253CA05A-44BB-4309-928F-7D0A80556074}" sibTransId="{868C5CD8-4EBC-4963-BA00-D203DA19A4F1}"/>
    <dgm:cxn modelId="{13DCC2BD-1195-4F0D-88DE-658344AFADBC}" type="presOf" srcId="{E2D3EE84-A481-4014-A347-F8AB197225DA}" destId="{E20B14AB-EA09-454B-BB6E-FC77482B5626}" srcOrd="0" destOrd="0" presId="urn:microsoft.com/office/officeart/2005/8/layout/cycle1"/>
    <dgm:cxn modelId="{CF6DC525-C205-490A-9537-632AF16092FE}" type="presOf" srcId="{868C5CD8-4EBC-4963-BA00-D203DA19A4F1}" destId="{430788F4-ED0D-4022-B8E9-160A771E7C06}" srcOrd="0" destOrd="0" presId="urn:microsoft.com/office/officeart/2005/8/layout/cycle1"/>
    <dgm:cxn modelId="{09904AAF-D963-41A9-996E-EDED920CFDBE}" srcId="{54CDFBD9-34C6-444E-BF9A-F9B02C9EA856}" destId="{A29C89B2-FEBE-4F5F-8CE7-F5B46936D855}" srcOrd="1" destOrd="0" parTransId="{D7E0EA1E-D804-4CA2-A627-2BD7A7892C67}" sibTransId="{30A6367C-638F-49FB-90AF-B6016F89AF3F}"/>
    <dgm:cxn modelId="{72AB8A5F-7740-41CF-8124-5A0058279FC4}" type="presOf" srcId="{F000F24E-0C90-405B-93AE-5EA723C76C5F}" destId="{B0FCCDDB-2F13-4C9C-8AF8-C9809EC137FF}" srcOrd="0" destOrd="0" presId="urn:microsoft.com/office/officeart/2005/8/layout/cycle1"/>
    <dgm:cxn modelId="{D677BD2F-D76E-4907-AD28-4CAFBE95B82B}" type="presOf" srcId="{30A6367C-638F-49FB-90AF-B6016F89AF3F}" destId="{D31285B7-A126-4C19-B25B-90224CA43A04}" srcOrd="0" destOrd="0" presId="urn:microsoft.com/office/officeart/2005/8/layout/cycle1"/>
    <dgm:cxn modelId="{3092A168-7891-4DF0-9B13-33E38C15EA93}" srcId="{54CDFBD9-34C6-444E-BF9A-F9B02C9EA856}" destId="{B4D0D402-21A6-4F87-AE58-47C95F1257F8}" srcOrd="0" destOrd="0" parTransId="{5A6FA0CA-86D7-4D97-AE9C-532FF082E9FA}" sibTransId="{05365097-97EF-4C80-A8E2-95A3F2841B01}"/>
    <dgm:cxn modelId="{9B1BBFD2-21E5-41C8-8E82-808D2A68B584}" type="presOf" srcId="{B4D0D402-21A6-4F87-AE58-47C95F1257F8}" destId="{4A57E95A-F71A-4FEC-AA0E-AE1730B87A09}" srcOrd="0" destOrd="0" presId="urn:microsoft.com/office/officeart/2005/8/layout/cycle1"/>
    <dgm:cxn modelId="{519DE727-A088-46D3-95EB-31D1FD1124BF}" srcId="{54CDFBD9-34C6-444E-BF9A-F9B02C9EA856}" destId="{329F986E-6FB6-4989-83DA-B5DAB39710C7}" srcOrd="2" destOrd="0" parTransId="{5DCE992B-4CEB-438C-928D-715E39C338E9}" sibTransId="{F000F24E-0C90-405B-93AE-5EA723C76C5F}"/>
    <dgm:cxn modelId="{140E5FCA-8371-4205-AC43-03194CD1079E}" type="presOf" srcId="{A29C89B2-FEBE-4F5F-8CE7-F5B46936D855}" destId="{38CC9EEC-C47E-444A-96C4-B2F3C222A06A}" srcOrd="0" destOrd="0" presId="urn:microsoft.com/office/officeart/2005/8/layout/cycle1"/>
    <dgm:cxn modelId="{CD636090-3CC0-40E7-B4ED-F66DB320FC17}" type="presOf" srcId="{54CDFBD9-34C6-444E-BF9A-F9B02C9EA856}" destId="{EE6D589C-A2EA-4D73-A43C-5F8772F809C9}" srcOrd="0" destOrd="0" presId="urn:microsoft.com/office/officeart/2005/8/layout/cycle1"/>
    <dgm:cxn modelId="{F19FBB1E-EC9D-4229-80BC-E6F64FDB0AE1}" type="presOf" srcId="{05365097-97EF-4C80-A8E2-95A3F2841B01}" destId="{C86EA53E-AB66-446D-B1F5-8BBCD3D67EA3}" srcOrd="0" destOrd="0" presId="urn:microsoft.com/office/officeart/2005/8/layout/cycle1"/>
    <dgm:cxn modelId="{795A2CDD-C53E-4869-8980-D33D26FDF510}" type="presParOf" srcId="{EE6D589C-A2EA-4D73-A43C-5F8772F809C9}" destId="{F3DA1D47-C4E0-4322-B71F-7C58FC317D6D}" srcOrd="0" destOrd="0" presId="urn:microsoft.com/office/officeart/2005/8/layout/cycle1"/>
    <dgm:cxn modelId="{8A31DAF3-FA48-4620-92F3-82247D0116D8}" type="presParOf" srcId="{EE6D589C-A2EA-4D73-A43C-5F8772F809C9}" destId="{4A57E95A-F71A-4FEC-AA0E-AE1730B87A09}" srcOrd="1" destOrd="0" presId="urn:microsoft.com/office/officeart/2005/8/layout/cycle1"/>
    <dgm:cxn modelId="{94D02245-3DA3-4B51-9EF0-58C09E3AE3A1}" type="presParOf" srcId="{EE6D589C-A2EA-4D73-A43C-5F8772F809C9}" destId="{C86EA53E-AB66-446D-B1F5-8BBCD3D67EA3}" srcOrd="2" destOrd="0" presId="urn:microsoft.com/office/officeart/2005/8/layout/cycle1"/>
    <dgm:cxn modelId="{0FD0361A-38BB-4856-83A7-782F38CA3121}" type="presParOf" srcId="{EE6D589C-A2EA-4D73-A43C-5F8772F809C9}" destId="{1F927D93-8D3D-455E-A527-4D53068529C0}" srcOrd="3" destOrd="0" presId="urn:microsoft.com/office/officeart/2005/8/layout/cycle1"/>
    <dgm:cxn modelId="{12EEEDA2-75C0-4636-ABF7-A553751F9EC1}" type="presParOf" srcId="{EE6D589C-A2EA-4D73-A43C-5F8772F809C9}" destId="{38CC9EEC-C47E-444A-96C4-B2F3C222A06A}" srcOrd="4" destOrd="0" presId="urn:microsoft.com/office/officeart/2005/8/layout/cycle1"/>
    <dgm:cxn modelId="{60DEB3AD-DB82-4736-B154-39EAF23C9450}" type="presParOf" srcId="{EE6D589C-A2EA-4D73-A43C-5F8772F809C9}" destId="{D31285B7-A126-4C19-B25B-90224CA43A04}" srcOrd="5" destOrd="0" presId="urn:microsoft.com/office/officeart/2005/8/layout/cycle1"/>
    <dgm:cxn modelId="{7CBD45C8-1FF1-457C-B751-5A7EEC8ED0E0}" type="presParOf" srcId="{EE6D589C-A2EA-4D73-A43C-5F8772F809C9}" destId="{9BB6C4BA-454D-478E-8739-86C036CC6126}" srcOrd="6" destOrd="0" presId="urn:microsoft.com/office/officeart/2005/8/layout/cycle1"/>
    <dgm:cxn modelId="{F031EBD4-0A29-46E9-97E4-38622E2601B0}" type="presParOf" srcId="{EE6D589C-A2EA-4D73-A43C-5F8772F809C9}" destId="{C8F28FD0-9613-450C-B818-118821058FF1}" srcOrd="7" destOrd="0" presId="urn:microsoft.com/office/officeart/2005/8/layout/cycle1"/>
    <dgm:cxn modelId="{170E6B4C-AE95-4BB7-85F8-BD36852AF4CB}" type="presParOf" srcId="{EE6D589C-A2EA-4D73-A43C-5F8772F809C9}" destId="{B0FCCDDB-2F13-4C9C-8AF8-C9809EC137FF}" srcOrd="8" destOrd="0" presId="urn:microsoft.com/office/officeart/2005/8/layout/cycle1"/>
    <dgm:cxn modelId="{E5DF3CDC-23D4-45AC-85D5-2D7A790B3F5A}" type="presParOf" srcId="{EE6D589C-A2EA-4D73-A43C-5F8772F809C9}" destId="{5C93A66B-A7D2-4E06-8455-BD22B1431D62}" srcOrd="9" destOrd="0" presId="urn:microsoft.com/office/officeart/2005/8/layout/cycle1"/>
    <dgm:cxn modelId="{364B3382-3B1D-4267-BD55-7835AF2FEB26}" type="presParOf" srcId="{EE6D589C-A2EA-4D73-A43C-5F8772F809C9}" destId="{E20B14AB-EA09-454B-BB6E-FC77482B5626}" srcOrd="10" destOrd="0" presId="urn:microsoft.com/office/officeart/2005/8/layout/cycle1"/>
    <dgm:cxn modelId="{3ED4685F-EA82-4103-9CCC-CF219DCB0956}" type="presParOf" srcId="{EE6D589C-A2EA-4D73-A43C-5F8772F809C9}" destId="{430788F4-ED0D-4022-B8E9-160A771E7C0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5012-300C-4B19-A9B1-2E73D15AD6E8}">
      <dsp:nvSpPr>
        <dsp:cNvPr id="0" name=""/>
        <dsp:cNvSpPr/>
      </dsp:nvSpPr>
      <dsp:spPr>
        <a:xfrm>
          <a:off x="900100" y="0"/>
          <a:ext cx="5184576" cy="51845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Forvaltningsniveau</a:t>
          </a:r>
          <a:endParaRPr lang="da-DK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0280" y="259228"/>
        <a:ext cx="1944216" cy="518457"/>
      </dsp:txXfrm>
    </dsp:sp>
    <dsp:sp modelId="{FC3A91D8-1F1B-402A-86D1-76C7EE7DAC43}">
      <dsp:nvSpPr>
        <dsp:cNvPr id="0" name=""/>
        <dsp:cNvSpPr/>
      </dsp:nvSpPr>
      <dsp:spPr>
        <a:xfrm>
          <a:off x="1288943" y="777686"/>
          <a:ext cx="4406889" cy="4406889"/>
        </a:xfrm>
        <a:prstGeom prst="ellipse">
          <a:avLst/>
        </a:prstGeom>
        <a:solidFill>
          <a:schemeClr val="accent5">
            <a:hueOff val="42300"/>
            <a:satOff val="431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Ledelse</a:t>
          </a:r>
          <a:endParaRPr lang="da-DK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2152" y="1031082"/>
        <a:ext cx="1900471" cy="506792"/>
      </dsp:txXfrm>
    </dsp:sp>
    <dsp:sp modelId="{7DCC58F5-A157-4048-9EC1-4CE66ACF71B3}">
      <dsp:nvSpPr>
        <dsp:cNvPr id="0" name=""/>
        <dsp:cNvSpPr/>
      </dsp:nvSpPr>
      <dsp:spPr>
        <a:xfrm>
          <a:off x="1677786" y="1555372"/>
          <a:ext cx="3629203" cy="3629203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600" kern="1200" dirty="0"/>
        </a:p>
      </dsp:txBody>
      <dsp:txXfrm>
        <a:off x="2553331" y="1805787"/>
        <a:ext cx="1878112" cy="500830"/>
      </dsp:txXfrm>
    </dsp:sp>
    <dsp:sp modelId="{4BF5CA36-5296-4FD5-9AA9-6BB0A34E82C1}">
      <dsp:nvSpPr>
        <dsp:cNvPr id="0" name=""/>
        <dsp:cNvSpPr/>
      </dsp:nvSpPr>
      <dsp:spPr>
        <a:xfrm>
          <a:off x="2066629" y="2333059"/>
          <a:ext cx="2851516" cy="2851516"/>
        </a:xfrm>
        <a:prstGeom prst="ellipse">
          <a:avLst/>
        </a:prstGeom>
        <a:solidFill>
          <a:schemeClr val="accent5">
            <a:hueOff val="126900"/>
            <a:satOff val="1294"/>
            <a:lumOff val="-2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Medarbejdere i dagtilbud</a:t>
          </a:r>
          <a:endParaRPr lang="da-DK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478" y="2589695"/>
        <a:ext cx="1539819" cy="513273"/>
      </dsp:txXfrm>
    </dsp:sp>
    <dsp:sp modelId="{2FA2EA6C-A73C-47C3-B9B0-F9AA0A8035BD}">
      <dsp:nvSpPr>
        <dsp:cNvPr id="0" name=""/>
        <dsp:cNvSpPr/>
      </dsp:nvSpPr>
      <dsp:spPr>
        <a:xfrm>
          <a:off x="2455472" y="3110745"/>
          <a:ext cx="2073830" cy="2073830"/>
        </a:xfrm>
        <a:prstGeom prst="ellipse">
          <a:avLst/>
        </a:prstGeom>
        <a:solidFill>
          <a:schemeClr val="accent5">
            <a:hueOff val="169200"/>
            <a:satOff val="1725"/>
            <a:lumOff val="-3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Børn</a:t>
          </a:r>
          <a:endParaRPr lang="da-DK" sz="4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9178" y="3629203"/>
        <a:ext cx="1466419" cy="1036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7E95A-F71A-4FEC-AA0E-AE1730B87A09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Planlægning</a:t>
          </a:r>
          <a:endParaRPr lang="da-DK" sz="2100" kern="1200" dirty="0"/>
        </a:p>
      </dsp:txBody>
      <dsp:txXfrm>
        <a:off x="4674180" y="102284"/>
        <a:ext cx="1601316" cy="1601316"/>
      </dsp:txXfrm>
    </dsp:sp>
    <dsp:sp modelId="{C86EA53E-AB66-446D-B1F5-8BBCD3D67EA3}">
      <dsp:nvSpPr>
        <dsp:cNvPr id="0" name=""/>
        <dsp:cNvSpPr/>
      </dsp:nvSpPr>
      <dsp:spPr>
        <a:xfrm>
          <a:off x="1853136" y="1317"/>
          <a:ext cx="4523326" cy="4523326"/>
        </a:xfrm>
        <a:prstGeom prst="circularArrow">
          <a:avLst>
            <a:gd name="adj1" fmla="val 6903"/>
            <a:gd name="adj2" fmla="val 465447"/>
            <a:gd name="adj3" fmla="val 549017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C9EEC-C47E-444A-96C4-B2F3C222A06A}">
      <dsp:nvSpPr>
        <dsp:cNvPr id="0" name=""/>
        <dsp:cNvSpPr/>
      </dsp:nvSpPr>
      <dsp:spPr>
        <a:xfrm>
          <a:off x="4674180" y="2822361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Gennemførsel</a:t>
          </a:r>
          <a:endParaRPr lang="da-DK" sz="2100" kern="1200" dirty="0"/>
        </a:p>
      </dsp:txBody>
      <dsp:txXfrm>
        <a:off x="4674180" y="2822361"/>
        <a:ext cx="1601316" cy="1601316"/>
      </dsp:txXfrm>
    </dsp:sp>
    <dsp:sp modelId="{D31285B7-A126-4C19-B25B-90224CA43A04}">
      <dsp:nvSpPr>
        <dsp:cNvPr id="0" name=""/>
        <dsp:cNvSpPr/>
      </dsp:nvSpPr>
      <dsp:spPr>
        <a:xfrm>
          <a:off x="1853136" y="1317"/>
          <a:ext cx="4523326" cy="4523326"/>
        </a:xfrm>
        <a:prstGeom prst="circularArrow">
          <a:avLst>
            <a:gd name="adj1" fmla="val 6903"/>
            <a:gd name="adj2" fmla="val 465447"/>
            <a:gd name="adj3" fmla="val 5949017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28FD0-9613-450C-B818-118821058FF1}">
      <dsp:nvSpPr>
        <dsp:cNvPr id="0" name=""/>
        <dsp:cNvSpPr/>
      </dsp:nvSpPr>
      <dsp:spPr>
        <a:xfrm>
          <a:off x="1954103" y="2822361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Observation</a:t>
          </a:r>
          <a:endParaRPr lang="da-DK" sz="2100" kern="1200" dirty="0"/>
        </a:p>
      </dsp:txBody>
      <dsp:txXfrm>
        <a:off x="1954103" y="2822361"/>
        <a:ext cx="1601316" cy="1601316"/>
      </dsp:txXfrm>
    </dsp:sp>
    <dsp:sp modelId="{B0FCCDDB-2F13-4C9C-8AF8-C9809EC137FF}">
      <dsp:nvSpPr>
        <dsp:cNvPr id="0" name=""/>
        <dsp:cNvSpPr/>
      </dsp:nvSpPr>
      <dsp:spPr>
        <a:xfrm>
          <a:off x="1853136" y="1317"/>
          <a:ext cx="4523326" cy="4523326"/>
        </a:xfrm>
        <a:prstGeom prst="circularArrow">
          <a:avLst>
            <a:gd name="adj1" fmla="val 6903"/>
            <a:gd name="adj2" fmla="val 465447"/>
            <a:gd name="adj3" fmla="val 11349017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B14AB-EA09-454B-BB6E-FC77482B5626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Refleksion</a:t>
          </a:r>
          <a:endParaRPr lang="da-DK" sz="2100" kern="1200" dirty="0"/>
        </a:p>
      </dsp:txBody>
      <dsp:txXfrm>
        <a:off x="1954103" y="102284"/>
        <a:ext cx="1601316" cy="1601316"/>
      </dsp:txXfrm>
    </dsp:sp>
    <dsp:sp modelId="{430788F4-ED0D-4022-B8E9-160A771E7C06}">
      <dsp:nvSpPr>
        <dsp:cNvPr id="0" name=""/>
        <dsp:cNvSpPr/>
      </dsp:nvSpPr>
      <dsp:spPr>
        <a:xfrm>
          <a:off x="1853136" y="1317"/>
          <a:ext cx="4523326" cy="4523326"/>
        </a:xfrm>
        <a:prstGeom prst="circularArrow">
          <a:avLst>
            <a:gd name="adj1" fmla="val 6903"/>
            <a:gd name="adj2" fmla="val 465447"/>
            <a:gd name="adj3" fmla="val 16749017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97288" y="1539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A928155-E9E9-429A-B881-1F09037837DB}" type="datetime2">
              <a:rPr lang="da-DK"/>
              <a:pPr>
                <a:defRPr/>
              </a:pPr>
              <a:t>31. oktober 2017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9863" y="8532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dirty="0" err="1" smtClean="0"/>
              <a:t>Læringsledelse</a:t>
            </a: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6338" y="8532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A39CE9D-8D64-41DD-A620-D86CF051D8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1448" y="114272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43348" y="114272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F1B2A30-0CA2-48A7-86C0-0DEC68C1BCB7}" type="datetime2">
              <a:rPr lang="da-DK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9863" y="8532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dirty="0" err="1" smtClean="0"/>
              <a:t>Læringsledelse</a:t>
            </a: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6338" y="8532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238F078-390F-41E4-B6F0-AC327A728D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452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Billeder</a:t>
            </a:r>
            <a:r>
              <a:rPr lang="da-DK" baseline="0" dirty="0" smtClean="0"/>
              <a:t> fra bøgerne </a:t>
            </a:r>
            <a:r>
              <a:rPr lang="da-DK" baseline="0" smtClean="0"/>
              <a:t>der bruges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</a:t>
            </a:r>
            <a:r>
              <a:rPr lang="da-DK" baseline="0" dirty="0" smtClean="0"/>
              <a:t> det korrekte billede af kompetencepakkens e-læringsrum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1B2A30-0CA2-48A7-86C0-0DEC68C1BCB7}" type="datetime2">
              <a:rPr lang="da-DK" smtClean="0"/>
              <a:pPr>
                <a:defRPr/>
              </a:pPr>
              <a:t>31. oktober 2017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Læringsledelse</a:t>
            </a: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F078-390F-41E4-B6F0-AC327A728D3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Titeldias m navn og d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8838"/>
            <a:ext cx="8423998" cy="5601062"/>
          </a:xfrm>
          <a:prstGeom prst="rect">
            <a:avLst/>
          </a:prstGeom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tel 3"/>
          <p:cNvSpPr>
            <a:spLocks noGrp="1" noChangeAspect="1"/>
          </p:cNvSpPr>
          <p:nvPr>
            <p:ph type="title" hasCustomPrompt="1"/>
          </p:nvPr>
        </p:nvSpPr>
        <p:spPr>
          <a:xfrm>
            <a:off x="360000" y="720000"/>
            <a:ext cx="4679999" cy="1404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0" rIns="0" bIns="0" anchor="ctr" anchorCtr="0"/>
          <a:lstStyle>
            <a:lvl1pPr algn="l">
              <a:lnSpc>
                <a:spcPts val="4300"/>
              </a:lnSpc>
              <a:defRPr sz="4300" b="1">
                <a:solidFill>
                  <a:srgbClr val="F6B100"/>
                </a:solidFill>
              </a:defRPr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2232001"/>
            <a:ext cx="4680000" cy="360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36000" rIns="0" bIns="0" anchor="ctr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F6B100"/>
                </a:solidFill>
              </a:defRPr>
            </a:lvl1pPr>
          </a:lstStyle>
          <a:p>
            <a:pPr lvl="0"/>
            <a:r>
              <a:rPr lang="da-DK" dirty="0" smtClean="0"/>
              <a:t>Navn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1" y="2592000"/>
            <a:ext cx="4680000" cy="360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36000" rIns="0" bIns="0" anchor="ctr" anchorCtr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>
                <a:solidFill>
                  <a:srgbClr val="F6B100"/>
                </a:solidFill>
              </a:defRPr>
            </a:lvl1pPr>
          </a:lstStyle>
          <a:p>
            <a:pPr lvl="0"/>
            <a:r>
              <a:rPr lang="da-DK" dirty="0" smtClean="0"/>
              <a:t>Dato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3995738" y="4005263"/>
            <a:ext cx="71437" cy="71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31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0" y="361369"/>
            <a:ext cx="8390438" cy="5616000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208436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1369"/>
            <a:ext cx="8424000" cy="5616000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150733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10040"/>
          <a:stretch/>
        </p:blipFill>
        <p:spPr>
          <a:xfrm>
            <a:off x="395536" y="548680"/>
            <a:ext cx="8388464" cy="5472270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275327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4"/>
          <a:stretch/>
        </p:blipFill>
        <p:spPr>
          <a:xfrm>
            <a:off x="323528" y="361369"/>
            <a:ext cx="8460472" cy="5670942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14407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"/>
          <a:stretch/>
        </p:blipFill>
        <p:spPr>
          <a:xfrm>
            <a:off x="395536" y="361368"/>
            <a:ext cx="8388464" cy="5670942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404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9794"/>
            <a:ext cx="8423998" cy="5599150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323443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237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2108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182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641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641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515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07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eldias m navn og d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/>
          <a:stretch/>
        </p:blipFill>
        <p:spPr>
          <a:xfrm>
            <a:off x="360001" y="548680"/>
            <a:ext cx="8423999" cy="5507666"/>
          </a:xfrm>
          <a:prstGeom prst="rect">
            <a:avLst/>
          </a:prstGeom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tel 3"/>
          <p:cNvSpPr>
            <a:spLocks noGrp="1" noChangeAspect="1"/>
          </p:cNvSpPr>
          <p:nvPr>
            <p:ph type="title" hasCustomPrompt="1"/>
          </p:nvPr>
        </p:nvSpPr>
        <p:spPr>
          <a:xfrm>
            <a:off x="360000" y="720000"/>
            <a:ext cx="4679999" cy="1404000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txBody>
          <a:bodyPr lIns="36000" tIns="0" rIns="0" bIns="0" anchor="ctr" anchorCtr="0"/>
          <a:lstStyle>
            <a:lvl1pPr algn="l">
              <a:lnSpc>
                <a:spcPts val="4300"/>
              </a:lnSpc>
              <a:defRPr sz="4300" b="1">
                <a:solidFill>
                  <a:srgbClr val="E17926"/>
                </a:solidFill>
              </a:defRPr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2232001"/>
            <a:ext cx="4680000" cy="360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36000" rIns="0" bIns="0" anchor="ctr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E17926"/>
                </a:solidFill>
              </a:defRPr>
            </a:lvl1pPr>
          </a:lstStyle>
          <a:p>
            <a:pPr lvl="0"/>
            <a:r>
              <a:rPr lang="da-DK" dirty="0" smtClean="0"/>
              <a:t>Navn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1" y="2592000"/>
            <a:ext cx="4680000" cy="360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36000" rIns="0" bIns="0" anchor="ctr" anchorCtr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>
                <a:solidFill>
                  <a:srgbClr val="E17926"/>
                </a:solidFill>
              </a:defRPr>
            </a:lvl1pPr>
          </a:lstStyle>
          <a:p>
            <a:pPr lvl="0"/>
            <a:r>
              <a:rPr lang="da-DK" dirty="0" smtClean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0305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7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823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07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000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4499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A_Titeldias m navn og d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0"/>
          <a:stretch/>
        </p:blipFill>
        <p:spPr>
          <a:xfrm>
            <a:off x="356873" y="368838"/>
            <a:ext cx="8415712" cy="5608881"/>
          </a:xfrm>
          <a:prstGeom prst="rect">
            <a:avLst/>
          </a:prstGeom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tel 3"/>
          <p:cNvSpPr>
            <a:spLocks noGrp="1" noChangeAspect="1"/>
          </p:cNvSpPr>
          <p:nvPr>
            <p:ph type="title" hasCustomPrompt="1"/>
          </p:nvPr>
        </p:nvSpPr>
        <p:spPr>
          <a:xfrm>
            <a:off x="360000" y="720000"/>
            <a:ext cx="4679999" cy="1404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0" rIns="0" bIns="0" anchor="ctr" anchorCtr="0"/>
          <a:lstStyle>
            <a:lvl1pPr algn="l">
              <a:lnSpc>
                <a:spcPts val="4300"/>
              </a:lnSpc>
              <a:defRPr sz="4300" b="1">
                <a:solidFill>
                  <a:srgbClr val="F6B100"/>
                </a:solidFill>
              </a:defRPr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3995738" y="4005263"/>
            <a:ext cx="71437" cy="71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61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A_Titeldias m navn og d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6"/>
          <a:stretch/>
        </p:blipFill>
        <p:spPr>
          <a:xfrm>
            <a:off x="179512" y="368837"/>
            <a:ext cx="8604487" cy="5608882"/>
          </a:xfrm>
          <a:prstGeom prst="rect">
            <a:avLst/>
          </a:prstGeom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tel 3"/>
          <p:cNvSpPr>
            <a:spLocks noGrp="1" noChangeAspect="1"/>
          </p:cNvSpPr>
          <p:nvPr>
            <p:ph type="title" hasCustomPrompt="1"/>
          </p:nvPr>
        </p:nvSpPr>
        <p:spPr>
          <a:xfrm>
            <a:off x="360000" y="720000"/>
            <a:ext cx="4679999" cy="140400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lIns="36000" tIns="0" rIns="0" bIns="0" anchor="ctr" anchorCtr="0"/>
          <a:lstStyle>
            <a:lvl1pPr algn="l">
              <a:lnSpc>
                <a:spcPts val="4300"/>
              </a:lnSpc>
              <a:defRPr sz="4300" b="1">
                <a:solidFill>
                  <a:srgbClr val="F6B100"/>
                </a:solidFill>
              </a:defRPr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3995738" y="4005263"/>
            <a:ext cx="71437" cy="71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54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395536" y="359999"/>
            <a:ext cx="8496944" cy="5685960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306559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395536" y="359999"/>
            <a:ext cx="8403983" cy="5583602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178209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72601"/>
            <a:ext cx="8424000" cy="5593536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40368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7" y="372601"/>
            <a:ext cx="8390304" cy="5593536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339395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 C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b="21217"/>
          <a:stretch/>
        </p:blipFill>
        <p:spPr>
          <a:xfrm>
            <a:off x="345918" y="269357"/>
            <a:ext cx="8460471" cy="5720841"/>
          </a:xfrm>
          <a:prstGeom prst="rect">
            <a:avLst/>
          </a:prstGeom>
          <a:solidFill>
            <a:srgbClr val="FFFFFF">
              <a:alpha val="52000"/>
            </a:srgbClr>
          </a:solidFill>
        </p:spPr>
      </p:pic>
      <p:sp>
        <p:nvSpPr>
          <p:cNvPr id="1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F7991C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44000" y="1836000"/>
            <a:ext cx="5040000" cy="273600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 smtClean="0"/>
              <a:t>”Citat”</a:t>
            </a:r>
          </a:p>
        </p:txBody>
      </p:sp>
    </p:spTree>
    <p:extLst>
      <p:ext uri="{BB962C8B-B14F-4D97-AF65-F5344CB8AC3E}">
        <p14:creationId xmlns:p14="http://schemas.microsoft.com/office/powerpoint/2010/main" val="339395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000" y="6195600"/>
            <a:ext cx="72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9999" y="6156000"/>
            <a:ext cx="8424000" cy="0"/>
          </a:xfrm>
          <a:prstGeom prst="line">
            <a:avLst/>
          </a:prstGeom>
          <a:ln w="9525">
            <a:solidFill>
              <a:srgbClr val="E17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2" y="6264000"/>
            <a:ext cx="1365774" cy="4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8" r:id="rId2"/>
    <p:sldLayoutId id="2147483738" r:id="rId3"/>
    <p:sldLayoutId id="2147483739" r:id="rId4"/>
    <p:sldLayoutId id="2147483740" r:id="rId5"/>
    <p:sldLayoutId id="2147483750" r:id="rId6"/>
    <p:sldLayoutId id="2147483741" r:id="rId7"/>
    <p:sldLayoutId id="2147483748" r:id="rId8"/>
    <p:sldLayoutId id="2147483749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29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2800" dirty="0" smtClean="0">
                <a:solidFill>
                  <a:srgbClr val="0054A6"/>
                </a:solidFill>
              </a:rPr>
              <a:t>Kollektiv kompetenseudvikling i danske barnehager – erfaringsbilleder</a:t>
            </a:r>
            <a:endParaRPr lang="da-DK" sz="2800" dirty="0">
              <a:solidFill>
                <a:srgbClr val="0054A6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Konference i projekt Kultur for Læring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31. oktober 2017 Ole Hansen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5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 smtClean="0">
                <a:latin typeface="+mn-lt"/>
              </a:rPr>
              <a:t>Sammenhængende tilgang til arbejdet – </a:t>
            </a:r>
            <a:br>
              <a:rPr lang="da-DK" sz="3200" dirty="0" smtClean="0">
                <a:latin typeface="+mn-lt"/>
              </a:rPr>
            </a:br>
            <a:r>
              <a:rPr lang="da-DK" sz="3200" i="1" dirty="0">
                <a:latin typeface="+mn-lt"/>
              </a:rPr>
              <a:t>*</a:t>
            </a:r>
            <a:r>
              <a:rPr lang="da-DK" sz="3200" i="1" dirty="0" smtClean="0">
                <a:latin typeface="+mn-lt"/>
              </a:rPr>
              <a:t>the whole system approach*</a:t>
            </a:r>
            <a:endParaRPr lang="da-DK" sz="3200" i="1" dirty="0">
              <a:latin typeface="+mn-lt"/>
            </a:endParaRPr>
          </a:p>
        </p:txBody>
      </p:sp>
      <p:graphicFrame>
        <p:nvGraphicFramePr>
          <p:cNvPr id="8" name="Pladsholder til indhold 6"/>
          <p:cNvGraphicFramePr>
            <a:graphicFrameLocks/>
          </p:cNvGraphicFramePr>
          <p:nvPr>
            <p:extLst/>
          </p:nvPr>
        </p:nvGraphicFramePr>
        <p:xfrm>
          <a:off x="1294138" y="1412776"/>
          <a:ext cx="69847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Rett pil 4"/>
          <p:cNvCxnSpPr>
            <a:cxnSpLocks noChangeShapeType="1"/>
          </p:cNvCxnSpPr>
          <p:nvPr/>
        </p:nvCxnSpPr>
        <p:spPr bwMode="auto">
          <a:xfrm>
            <a:off x="7236296" y="2060848"/>
            <a:ext cx="0" cy="388843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" name="Rett pil 4"/>
          <p:cNvCxnSpPr>
            <a:cxnSpLocks noChangeShapeType="1"/>
          </p:cNvCxnSpPr>
          <p:nvPr/>
        </p:nvCxnSpPr>
        <p:spPr bwMode="auto">
          <a:xfrm flipH="1">
            <a:off x="2411760" y="6237312"/>
            <a:ext cx="46805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9" name="Ellipse 8"/>
          <p:cNvSpPr/>
          <p:nvPr/>
        </p:nvSpPr>
        <p:spPr>
          <a:xfrm>
            <a:off x="4030442" y="3212976"/>
            <a:ext cx="1512168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7740352" y="3622332"/>
            <a:ext cx="461665" cy="23083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a-DK" dirty="0" smtClean="0"/>
              <a:t>Forældre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1547664" y="2490862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dirty="0" smtClean="0"/>
              <a:t>Forældre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6002928" y="6382658"/>
            <a:ext cx="22504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dirty="0" smtClean="0"/>
              <a:t>Forældre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1811030" y="6391729"/>
            <a:ext cx="22504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dirty="0" smtClean="0"/>
              <a:t>Forældre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9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Forbedringsarbejde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Data og analyse af data</a:t>
            </a:r>
          </a:p>
          <a:p>
            <a:r>
              <a:rPr lang="da-DK" dirty="0" smtClean="0"/>
              <a:t>Valg af pædagogiske initiativer og strategier</a:t>
            </a:r>
          </a:p>
          <a:p>
            <a:r>
              <a:rPr lang="da-DK" dirty="0" smtClean="0"/>
              <a:t>Implementering af ny pædagogisk praksis</a:t>
            </a:r>
          </a:p>
          <a:p>
            <a:r>
              <a:rPr lang="da-DK" dirty="0" smtClean="0"/>
              <a:t>Arbejde sammen i kollektive og lærende fællesskaber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18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solidFill>
                  <a:srgbClr val="000000"/>
                </a:solidFill>
              </a:rPr>
              <a:t>Forbedringsarbejde – basis Læringsledelse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Data – fakta – ‘viden om’: kortlægninger, observationer og casestudier</a:t>
            </a:r>
            <a:endParaRPr lang="da-DK" dirty="0"/>
          </a:p>
          <a:p>
            <a:r>
              <a:rPr lang="da-DK" b="1" dirty="0" smtClean="0"/>
              <a:t>*Forskningsdel</a:t>
            </a:r>
            <a:r>
              <a:rPr lang="da-DK" dirty="0" smtClean="0"/>
              <a:t> – </a:t>
            </a:r>
            <a:r>
              <a:rPr lang="da-DK" dirty="0"/>
              <a:t>f</a:t>
            </a:r>
            <a:r>
              <a:rPr lang="da-DK" dirty="0" smtClean="0"/>
              <a:t>okus, analyser og rapporter </a:t>
            </a:r>
          </a:p>
          <a:p>
            <a:r>
              <a:rPr lang="da-DK" b="1" dirty="0" smtClean="0"/>
              <a:t>*Kompetencedel</a:t>
            </a:r>
            <a:r>
              <a:rPr lang="da-DK" dirty="0" smtClean="0"/>
              <a:t> – forskningsinformering, kompetencepakker, karavaner, seminarer, workshops og kollektive arbejdsprocesser</a:t>
            </a:r>
            <a:endParaRPr lang="da-DK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15416"/>
            <a:ext cx="224742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9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Kompetenceudvikling - principper </a:t>
            </a:r>
            <a:endParaRPr lang="da-DK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Kompetenceudvikling er: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/>
              <a:t>forskningsinformeret – ”what </a:t>
            </a:r>
            <a:r>
              <a:rPr lang="da-DK" dirty="0"/>
              <a:t>w</a:t>
            </a:r>
            <a:r>
              <a:rPr lang="da-DK" dirty="0" smtClean="0"/>
              <a:t>orks best?”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d</a:t>
            </a:r>
            <a:r>
              <a:rPr lang="da-DK" dirty="0" smtClean="0"/>
              <a:t>atainformeret  - fx fra programmets kortlægning, observationer, </a:t>
            </a:r>
            <a:r>
              <a:rPr lang="da-DK" dirty="0" err="1" smtClean="0"/>
              <a:t>strkturerede</a:t>
            </a:r>
            <a:r>
              <a:rPr lang="da-DK" dirty="0" smtClean="0"/>
              <a:t> og systematiske observationer o.a.</a:t>
            </a:r>
            <a:endParaRPr lang="da-D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/>
              <a:t>kollektiv </a:t>
            </a:r>
            <a:r>
              <a:rPr lang="da-DK" dirty="0"/>
              <a:t>og teambaseret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/>
              <a:t>praksisnær</a:t>
            </a:r>
            <a:endParaRPr lang="da-D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 smtClean="0"/>
              <a:t>baseret i dagtilbuddets kultur 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7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Samarbejde i et professionelt læringsfællesskab kræver systematik</a:t>
            </a:r>
            <a:endParaRPr lang="da-DK" sz="3600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0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 dirty="0" smtClean="0"/>
              <a:t>Pædagogisk analyse - eksempel på systematik</a:t>
            </a:r>
            <a:endParaRPr lang="nb-NO" sz="3600" b="0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/>
          </p:nvPr>
        </p:nvGraphicFramePr>
        <p:xfrm>
          <a:off x="1763688" y="1727193"/>
          <a:ext cx="5616624" cy="410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>
                          <a:effectLst/>
                        </a:rPr>
                        <a:t>Analysedel</a:t>
                      </a:r>
                      <a:endParaRPr lang="nb-NO" sz="1200" kern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1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>
                          <a:solidFill>
                            <a:schemeClr val="tx1"/>
                          </a:solidFill>
                          <a:effectLst/>
                        </a:rPr>
                        <a:t>Målsætning</a:t>
                      </a:r>
                      <a:endParaRPr lang="nb-NO" sz="1400" kern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>
                          <a:solidFill>
                            <a:schemeClr val="tx1"/>
                          </a:solidFill>
                          <a:effectLst/>
                        </a:rPr>
                        <a:t>Dataindsamling og indhentning af information</a:t>
                      </a:r>
                      <a:endParaRPr lang="nb-NO" sz="1400" kern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>
                          <a:solidFill>
                            <a:schemeClr val="tx1"/>
                          </a:solidFill>
                          <a:effectLst/>
                        </a:rPr>
                        <a:t>Problemformulering </a:t>
                      </a:r>
                      <a:endParaRPr lang="nb-NO" sz="1400" kern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>
                          <a:solidFill>
                            <a:schemeClr val="tx1"/>
                          </a:solidFill>
                          <a:effectLst/>
                        </a:rPr>
                        <a:t>Analyse af opretholdende faktorer</a:t>
                      </a:r>
                      <a:endParaRPr lang="nb-NO" sz="1400" kern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None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 smtClean="0">
                          <a:effectLst/>
                        </a:rPr>
                        <a:t>Tiltagsdel</a:t>
                      </a:r>
                      <a:endParaRPr lang="nb-NO" sz="1800" kern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 smtClean="0">
                          <a:solidFill>
                            <a:schemeClr val="tx1"/>
                          </a:solidFill>
                          <a:effectLst/>
                        </a:rPr>
                        <a:t>Valg af pædagogiske strategier og tiltag</a:t>
                      </a:r>
                      <a:endParaRPr lang="nb-NO" sz="1400" kern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 smtClean="0">
                          <a:solidFill>
                            <a:schemeClr val="tx1"/>
                          </a:solidFill>
                          <a:effectLst/>
                        </a:rPr>
                        <a:t>Gennemførelse af strategier og tiltag</a:t>
                      </a:r>
                      <a:endParaRPr lang="nb-NO" sz="1400" kern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da-DK" sz="1800" kern="1000" dirty="0" smtClean="0">
                          <a:solidFill>
                            <a:schemeClr val="tx1"/>
                          </a:solidFill>
                          <a:effectLst/>
                        </a:rPr>
                        <a:t>Evaluering</a:t>
                      </a:r>
                      <a:endParaRPr lang="nb-NO" sz="1400" kern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900"/>
                        </a:spcAft>
                        <a:buFont typeface="Symbol"/>
                        <a:buChar char=""/>
                        <a:tabLst>
                          <a:tab pos="179705" algn="l"/>
                          <a:tab pos="539750" algn="l"/>
                        </a:tabLst>
                      </a:pPr>
                      <a:endParaRPr lang="nb-NO" sz="1000" kern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015">
            <a:off x="6712122" y="1637516"/>
            <a:ext cx="2011367" cy="19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Hovedpunkter i Program </a:t>
            </a:r>
            <a:r>
              <a:rPr lang="da-DK" dirty="0">
                <a:solidFill>
                  <a:srgbClr val="000000"/>
                </a:solidFill>
              </a:rPr>
              <a:t>for </a:t>
            </a:r>
            <a:r>
              <a:rPr lang="da-DK" dirty="0" smtClean="0">
                <a:solidFill>
                  <a:srgbClr val="000000"/>
                </a:solidFill>
              </a:rPr>
              <a:t>Læringsledelse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Pædagogisk ledelse</a:t>
            </a:r>
            <a:endParaRPr lang="da-DK" dirty="0"/>
          </a:p>
          <a:p>
            <a:r>
              <a:rPr lang="da-DK" dirty="0" smtClean="0"/>
              <a:t>Børns læring, trivsel og udvikling</a:t>
            </a:r>
          </a:p>
          <a:p>
            <a:r>
              <a:rPr lang="da-DK" dirty="0" smtClean="0"/>
              <a:t>Forældrenes tillid til dagtilbuddet</a:t>
            </a:r>
          </a:p>
          <a:p>
            <a:r>
              <a:rPr lang="da-DK" dirty="0" smtClean="0"/>
              <a:t>Medarbejdernes professionelle selvanerkendelse og dømmekraft</a:t>
            </a:r>
          </a:p>
          <a:p>
            <a:r>
              <a:rPr lang="da-DK" dirty="0" smtClean="0"/>
              <a:t>Kvalitet gennem læringsfællesskaber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97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Linjer i Programmet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Dataindsamling (kortlægning 2015, 17 og 19)</a:t>
            </a:r>
          </a:p>
          <a:p>
            <a:pPr lvl="3"/>
            <a:r>
              <a:rPr lang="da-DK" dirty="0"/>
              <a:t>4-5 årige børn</a:t>
            </a:r>
          </a:p>
          <a:p>
            <a:pPr lvl="3"/>
            <a:r>
              <a:rPr lang="da-DK" dirty="0"/>
              <a:t>Forældre</a:t>
            </a:r>
          </a:p>
          <a:p>
            <a:pPr lvl="3"/>
            <a:r>
              <a:rPr lang="da-DK" dirty="0"/>
              <a:t>Kontaktpædagoger</a:t>
            </a:r>
          </a:p>
          <a:p>
            <a:pPr lvl="3"/>
            <a:r>
              <a:rPr lang="da-DK" dirty="0"/>
              <a:t>Pædagogisk personale</a:t>
            </a:r>
          </a:p>
          <a:p>
            <a:pPr lvl="3"/>
            <a:r>
              <a:rPr lang="da-DK" dirty="0"/>
              <a:t>Ledelser</a:t>
            </a:r>
          </a:p>
          <a:p>
            <a:r>
              <a:rPr lang="da-DK" sz="2800" dirty="0" smtClean="0"/>
              <a:t>Analyser og forskningsformidling</a:t>
            </a:r>
          </a:p>
          <a:p>
            <a:pPr lvl="3"/>
            <a:r>
              <a:rPr lang="da-DK" dirty="0" smtClean="0"/>
              <a:t>Læringsrapporter</a:t>
            </a:r>
          </a:p>
          <a:p>
            <a:pPr lvl="3"/>
            <a:r>
              <a:rPr lang="da-DK" dirty="0"/>
              <a:t>K</a:t>
            </a:r>
            <a:r>
              <a:rPr lang="da-DK" dirty="0" smtClean="0"/>
              <a:t>ompetencepakker</a:t>
            </a:r>
          </a:p>
          <a:p>
            <a:r>
              <a:rPr lang="da-DK" sz="2800" dirty="0" smtClean="0"/>
              <a:t>Teambaseret kollektiv kompetenceudvikling</a:t>
            </a:r>
          </a:p>
          <a:p>
            <a:pPr lvl="3"/>
            <a:r>
              <a:rPr lang="da-DK" sz="1600" dirty="0" smtClean="0"/>
              <a:t>Blendet Learning</a:t>
            </a:r>
          </a:p>
        </p:txBody>
      </p:sp>
    </p:spTree>
    <p:extLst>
      <p:ext uri="{BB962C8B-B14F-4D97-AF65-F5344CB8AC3E}">
        <p14:creationId xmlns:p14="http://schemas.microsoft.com/office/powerpoint/2010/main" val="1900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a-DK" sz="3100" b="0" dirty="0" smtClean="0"/>
              <a:t>Vigtige brikker i et professionelt læringsfællesskab</a:t>
            </a:r>
            <a:endParaRPr lang="nb-NO" sz="3100" b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4797152"/>
            <a:ext cx="8326800" cy="1224136"/>
          </a:xfrm>
        </p:spPr>
        <p:txBody>
          <a:bodyPr/>
          <a:lstStyle/>
          <a:p>
            <a:endParaRPr lang="nb-NO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8635"/>
            <a:ext cx="6768751" cy="502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>
                <a:latin typeface="Corbel" panose="020B0503020204020204" pitchFamily="34" charset="0"/>
              </a:rPr>
              <a:t>Principper for kompetenceudviklingen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936" y="1196753"/>
            <a:ext cx="8229600" cy="4896544"/>
          </a:xfrm>
        </p:spPr>
        <p:txBody>
          <a:bodyPr>
            <a:normAutofit/>
          </a:bodyPr>
          <a:lstStyle/>
          <a:p>
            <a:pPr lvl="0"/>
            <a:r>
              <a:rPr lang="da-DK" sz="2400" dirty="0">
                <a:latin typeface="Corbel" panose="020B0503020204020204" pitchFamily="34" charset="0"/>
              </a:rPr>
              <a:t>Kompetenceudvikling skal være </a:t>
            </a:r>
            <a:r>
              <a:rPr lang="da-DK" sz="2400" dirty="0" smtClean="0">
                <a:latin typeface="Corbel" panose="020B0503020204020204" pitchFamily="34" charset="0"/>
              </a:rPr>
              <a:t>forskningsinformeret og evidensbaseret</a:t>
            </a:r>
            <a:endParaRPr lang="da-DK" sz="2400" dirty="0">
              <a:latin typeface="Corbel" panose="020B0503020204020204" pitchFamily="34" charset="0"/>
            </a:endParaRPr>
          </a:p>
          <a:p>
            <a:pPr lvl="0"/>
            <a:r>
              <a:rPr lang="da-DK" sz="2400" dirty="0" smtClean="0">
                <a:latin typeface="Corbel" panose="020B0503020204020204" pitchFamily="34" charset="0"/>
              </a:rPr>
              <a:t>Kompetenceudvikling </a:t>
            </a:r>
            <a:r>
              <a:rPr lang="da-DK" sz="2400" dirty="0">
                <a:latin typeface="Corbel" panose="020B0503020204020204" pitchFamily="34" charset="0"/>
              </a:rPr>
              <a:t>skal være kollektiv og </a:t>
            </a:r>
            <a:r>
              <a:rPr lang="da-DK" sz="2400" dirty="0" smtClean="0">
                <a:latin typeface="Corbel" panose="020B0503020204020204" pitchFamily="34" charset="0"/>
              </a:rPr>
              <a:t>teambaseret</a:t>
            </a:r>
            <a:endParaRPr lang="da-DK" sz="2400" dirty="0">
              <a:latin typeface="Corbel" panose="020B0503020204020204" pitchFamily="34" charset="0"/>
            </a:endParaRPr>
          </a:p>
          <a:p>
            <a:pPr lvl="0"/>
            <a:r>
              <a:rPr lang="da-DK" sz="2400" dirty="0" smtClean="0">
                <a:latin typeface="Corbel" panose="020B0503020204020204" pitchFamily="34" charset="0"/>
              </a:rPr>
              <a:t>Kompetenceudvikling </a:t>
            </a:r>
            <a:r>
              <a:rPr lang="da-DK" sz="2400" dirty="0">
                <a:latin typeface="Corbel" panose="020B0503020204020204" pitchFamily="34" charset="0"/>
              </a:rPr>
              <a:t>skal </a:t>
            </a:r>
            <a:r>
              <a:rPr lang="da-DK" sz="2400" dirty="0" smtClean="0">
                <a:latin typeface="Corbel" panose="020B0503020204020204" pitchFamily="34" charset="0"/>
              </a:rPr>
              <a:t>være praksisnær og forankres </a:t>
            </a:r>
            <a:r>
              <a:rPr lang="da-DK" sz="2400" dirty="0">
                <a:latin typeface="Corbel" panose="020B0503020204020204" pitchFamily="34" charset="0"/>
              </a:rPr>
              <a:t>i </a:t>
            </a:r>
            <a:r>
              <a:rPr lang="da-DK" sz="2400" dirty="0" smtClean="0">
                <a:latin typeface="Corbel" panose="020B0503020204020204" pitchFamily="34" charset="0"/>
              </a:rPr>
              <a:t>børnehavens kultur</a:t>
            </a:r>
          </a:p>
          <a:p>
            <a:pPr lvl="0"/>
            <a:r>
              <a:rPr lang="da-DK" sz="2400" dirty="0" smtClean="0">
                <a:latin typeface="Corbel" panose="020B0503020204020204" pitchFamily="34" charset="0"/>
              </a:rPr>
              <a:t>Kompetenceudvikling skal være fokuseret</a:t>
            </a:r>
            <a:endParaRPr lang="da-DK" sz="2400" dirty="0">
              <a:latin typeface="Corbel" panose="020B0503020204020204" pitchFamily="34" charset="0"/>
            </a:endParaRPr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r="19197"/>
          <a:stretch/>
        </p:blipFill>
        <p:spPr bwMode="auto">
          <a:xfrm>
            <a:off x="827584" y="4293096"/>
            <a:ext cx="7629099" cy="236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4400" b="1" dirty="0" smtClean="0"/>
              <a:t>”Dette vil virke!”</a:t>
            </a:r>
            <a:endParaRPr lang="da-DK" sz="4400" b="1" dirty="0"/>
          </a:p>
        </p:txBody>
      </p:sp>
    </p:spTree>
    <p:extLst>
      <p:ext uri="{BB962C8B-B14F-4D97-AF65-F5344CB8AC3E}">
        <p14:creationId xmlns:p14="http://schemas.microsoft.com/office/powerpoint/2010/main" val="333065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Kollektiv kompetence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Data og målinger</a:t>
            </a:r>
          </a:p>
          <a:p>
            <a:r>
              <a:rPr lang="da-DK" dirty="0" smtClean="0"/>
              <a:t>Team</a:t>
            </a:r>
          </a:p>
          <a:p>
            <a:r>
              <a:rPr lang="da-DK" dirty="0" smtClean="0"/>
              <a:t>Professionelle fællesskaber</a:t>
            </a:r>
          </a:p>
          <a:p>
            <a:r>
              <a:rPr lang="da-DK" dirty="0" smtClean="0"/>
              <a:t>Læringssamtaler</a:t>
            </a:r>
          </a:p>
          <a:p>
            <a:r>
              <a:rPr lang="da-DK" dirty="0" smtClean="0"/>
              <a:t>Læringskaravaner</a:t>
            </a:r>
          </a:p>
          <a:p>
            <a:r>
              <a:rPr lang="da-DK" dirty="0" smtClean="0"/>
              <a:t>Kompetencepakker</a:t>
            </a:r>
          </a:p>
          <a:p>
            <a:r>
              <a:rPr lang="da-DK" dirty="0" err="1" smtClean="0"/>
              <a:t>E-Læring</a:t>
            </a:r>
            <a:r>
              <a:rPr lang="da-DK" dirty="0" smtClean="0"/>
              <a:t> (blended Learning)</a:t>
            </a:r>
          </a:p>
          <a:p>
            <a:r>
              <a:rPr lang="da-DK" dirty="0" smtClean="0"/>
              <a:t>Pædagogisk Analyse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636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</a:t>
            </a:r>
            <a:r>
              <a:rPr lang="da-DK" dirty="0" smtClean="0"/>
              <a:t>ompetencepakker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a-DK" dirty="0" smtClean="0"/>
              <a:t>En kompetencepakke tager udgangspunkt i forskning og er udarbejdet af en forsker med speciale inden for det givne tema.</a:t>
            </a:r>
          </a:p>
          <a:p>
            <a:endParaRPr lang="da-DK" dirty="0"/>
          </a:p>
          <a:p>
            <a:r>
              <a:rPr lang="da-DK" dirty="0" smtClean="0"/>
              <a:t>Temaet er udvalgt med udgangspunkt i de data som viser sig i resultaterne fra kortlægningerne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67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Kompetencepakkernes indhold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a-DK" dirty="0" smtClean="0"/>
              <a:t>Kompetencepakkerne indeholder:</a:t>
            </a:r>
          </a:p>
          <a:p>
            <a:pPr lvl="1"/>
            <a:r>
              <a:rPr lang="da-DK" dirty="0" smtClean="0"/>
              <a:t>4 modulopgavesæt </a:t>
            </a:r>
          </a:p>
          <a:p>
            <a:pPr lvl="1"/>
            <a:r>
              <a:rPr lang="da-DK" dirty="0" smtClean="0"/>
              <a:t>Introduktionsdokument</a:t>
            </a:r>
          </a:p>
          <a:p>
            <a:pPr lvl="1"/>
            <a:r>
              <a:rPr lang="da-DK" dirty="0" smtClean="0"/>
              <a:t>Videopræsentation </a:t>
            </a:r>
            <a:endParaRPr lang="da-DK" dirty="0"/>
          </a:p>
          <a:p>
            <a:pPr lvl="1"/>
            <a:r>
              <a:rPr lang="da-DK" dirty="0" smtClean="0"/>
              <a:t>Supplerende materialer og ressourcer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sz="2800" dirty="0" smtClean="0"/>
              <a:t>Til hver kompetencepakken hører en ‘Det vi </a:t>
            </a:r>
            <a:r>
              <a:rPr lang="da-DK" sz="2800" dirty="0" err="1" smtClean="0"/>
              <a:t>vet</a:t>
            </a:r>
            <a:r>
              <a:rPr lang="da-DK" sz="2800" dirty="0" smtClean="0"/>
              <a:t> – bog’. </a:t>
            </a:r>
          </a:p>
          <a:p>
            <a:pPr lvl="1"/>
            <a:endParaRPr lang="da-DK" dirty="0"/>
          </a:p>
          <a:p>
            <a:pPr marL="57150" indent="0">
              <a:buNone/>
            </a:pPr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val="8969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Kompetencepakker 2017 - 18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Brug af kortlægningsresultater i forbedringsarbejde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Pædagogisk Analyse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Barn – voksen kommunikation og relation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Tryghed og læring i gode hverdagssituationer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Betydningen af kvalitet i dagtilbud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Social kompetence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Børns leg og eksperimenterende virksomhed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Børns sproglige udvikling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Vuggestuen som læringsmiljø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Evidens i det pædagogiske arbejde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 smtClean="0"/>
          </a:p>
          <a:p>
            <a:pPr marL="514350" indent="-514350">
              <a:buFont typeface="+mj-lt"/>
              <a:buAutoNum type="arabicPeriod"/>
            </a:pPr>
            <a:endParaRPr lang="da-DK" sz="2400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4163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Bøger (eksempel)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844824"/>
            <a:ext cx="3459958" cy="349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5676"/>
            <a:ext cx="2570424" cy="3630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163682" y="5441696"/>
            <a:ext cx="329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Bruges til modul 4 (i alle pakker)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11560" y="54254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Bruges i arbejdet med modul 1-3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22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E-læring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da-DK" sz="2000" dirty="0" smtClean="0"/>
              <a:t>Hver kompetencepakke har en e-læringsside.</a:t>
            </a:r>
          </a:p>
          <a:p>
            <a:r>
              <a:rPr lang="da-DK" sz="2000" dirty="0" smtClean="0"/>
              <a:t>Linket + brugernavn og adgangskode findes på læringsledelse.dk</a:t>
            </a:r>
          </a:p>
          <a:p>
            <a:endParaRPr lang="da-DK" sz="2400" dirty="0" smtClean="0"/>
          </a:p>
          <a:p>
            <a:endParaRPr lang="da-D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626346" cy="315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475788" cy="245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Kompetencepakke til dagplejen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Videobaserede oplæg fra  professor May Britt Drugli, SePU og   Universitetet i Trondheim</a:t>
            </a:r>
            <a:r>
              <a:rPr lang="da-DK" sz="2400" dirty="0"/>
              <a:t>.</a:t>
            </a: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Form: 3 korte videooplæg med tilhørende refleksionsspørgsmål og let læst tekst. </a:t>
            </a: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611560" y="2192261"/>
          <a:ext cx="6023992" cy="242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594">
                <a:tc>
                  <a:txBody>
                    <a:bodyPr/>
                    <a:lstStyle/>
                    <a:p>
                      <a:r>
                        <a:rPr lang="da-DK" dirty="0" smtClean="0"/>
                        <a:t>Forsker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Tema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55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May</a:t>
                      </a:r>
                      <a:r>
                        <a:rPr lang="da-DK" sz="1400" baseline="0" dirty="0" smtClean="0"/>
                        <a:t> Britt Drugli</a:t>
                      </a:r>
                      <a:endParaRPr lang="da-DK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Tilknytning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07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May-Britt Drugli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Dagligdagens små rutiner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0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May</a:t>
                      </a:r>
                      <a:r>
                        <a:rPr lang="da-DK" sz="1400" baseline="0" dirty="0" smtClean="0"/>
                        <a:t> Britt Drugli</a:t>
                      </a:r>
                      <a:endParaRPr lang="da-DK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Hjernens udvikling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44" y="2216104"/>
            <a:ext cx="1154456" cy="11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3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96952"/>
            <a:ext cx="1808030" cy="20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Teamets arbejde med en kompetencepakke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Teamets medlemmer forbereder sig inden modulopgaven besvares.</a:t>
            </a:r>
          </a:p>
          <a:p>
            <a:pPr lvl="1"/>
            <a:r>
              <a:rPr lang="da-DK" sz="2000" dirty="0" smtClean="0"/>
              <a:t>Læser tekst</a:t>
            </a:r>
          </a:p>
          <a:p>
            <a:pPr lvl="1"/>
            <a:r>
              <a:rPr lang="da-DK" sz="2000" dirty="0"/>
              <a:t>Det anbefales endvidere, at </a:t>
            </a:r>
            <a:r>
              <a:rPr lang="da-DK" sz="2000" dirty="0" smtClean="0"/>
              <a:t>alle </a:t>
            </a:r>
            <a:r>
              <a:rPr lang="da-DK" sz="2000" dirty="0"/>
              <a:t>har orienteret </a:t>
            </a:r>
            <a:r>
              <a:rPr lang="da-DK" sz="2000" dirty="0" smtClean="0"/>
              <a:t>sig i </a:t>
            </a:r>
            <a:r>
              <a:rPr lang="da-DK" sz="2000" dirty="0"/>
              <a:t>modulets opgavesæt samt videopræsentationen forud for </a:t>
            </a:r>
            <a:r>
              <a:rPr lang="da-DK" sz="2000" dirty="0" smtClean="0"/>
              <a:t>mødet.</a:t>
            </a:r>
          </a:p>
          <a:p>
            <a:pPr lvl="1"/>
            <a:endParaRPr lang="da-DK" sz="2000" dirty="0"/>
          </a:p>
          <a:p>
            <a:r>
              <a:rPr lang="da-DK" sz="2400" dirty="0" smtClean="0"/>
              <a:t>Mødets organisering</a:t>
            </a:r>
          </a:p>
          <a:p>
            <a:pPr lvl="1"/>
            <a:r>
              <a:rPr lang="da-DK" sz="2000" dirty="0" smtClean="0"/>
              <a:t>Teamkoordinator er mødeleder</a:t>
            </a:r>
          </a:p>
          <a:p>
            <a:pPr lvl="1"/>
            <a:r>
              <a:rPr lang="da-DK" sz="2000" dirty="0" smtClean="0"/>
              <a:t>Referent skriver stikord/referat til teamets drøftelser</a:t>
            </a:r>
          </a:p>
          <a:p>
            <a:pPr lvl="1"/>
            <a:r>
              <a:rPr lang="da-DK" sz="2000" dirty="0" smtClean="0"/>
              <a:t>Alle teamets medlemmer deltager aktivt</a:t>
            </a:r>
          </a:p>
          <a:p>
            <a:pPr lvl="1"/>
            <a:r>
              <a:rPr lang="da-DK" sz="2000" dirty="0" smtClean="0"/>
              <a:t>Fælles skriftlige referat af drøftelse og refleksion</a:t>
            </a:r>
          </a:p>
          <a:p>
            <a:pPr lvl="1"/>
            <a:r>
              <a:rPr lang="da-DK" sz="2000" dirty="0" smtClean="0"/>
              <a:t>Tekst sendes til vejleder</a:t>
            </a:r>
            <a:endParaRPr lang="da-DK" sz="2000" dirty="0" smtClean="0"/>
          </a:p>
          <a:p>
            <a:pPr lvl="1"/>
            <a:endParaRPr lang="da-DK" sz="1800" dirty="0" smtClean="0"/>
          </a:p>
          <a:p>
            <a:pPr lvl="1"/>
            <a:endParaRPr lang="da-DK" sz="1800" dirty="0" smtClean="0"/>
          </a:p>
          <a:p>
            <a:endParaRPr lang="da-DK" sz="2200" dirty="0"/>
          </a:p>
          <a:p>
            <a:pPr lvl="1"/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1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Teamets arbejde med en kompetencepakke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Modul 1-3: Refleksionsspørgsmål med afsæt i forskerens tekst og relateret til egen praksis.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Modul 4: Pædagogisk </a:t>
            </a:r>
            <a:r>
              <a:rPr lang="da-DK" dirty="0"/>
              <a:t>analyse af udfordring som data </a:t>
            </a:r>
            <a:r>
              <a:rPr lang="da-DK" dirty="0" smtClean="0"/>
              <a:t> viser og som knytter sig til kompetencepakkens tema.</a:t>
            </a:r>
          </a:p>
          <a:p>
            <a:pPr lvl="1"/>
            <a:r>
              <a:rPr lang="da-DK" dirty="0" smtClean="0"/>
              <a:t>Afslutningsvis lægges op til et videre arbejde med de aftalte pædagogiske strategier/tiltag og evaluering samt revurdering</a:t>
            </a:r>
          </a:p>
        </p:txBody>
      </p:sp>
    </p:spTree>
    <p:extLst>
      <p:ext uri="{BB962C8B-B14F-4D97-AF65-F5344CB8AC3E}">
        <p14:creationId xmlns:p14="http://schemas.microsoft.com/office/powerpoint/2010/main" val="14472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evaluere?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Ofte springer vi over evalueringen, når der laves systematisk forbedringsarbejde.</a:t>
            </a:r>
          </a:p>
          <a:p>
            <a:pPr lvl="2"/>
            <a:endParaRPr lang="da-DK" dirty="0" smtClean="0"/>
          </a:p>
          <a:p>
            <a:pPr lvl="2"/>
            <a:r>
              <a:rPr lang="da-DK" dirty="0" smtClean="0"/>
              <a:t>Nåede vi det fastsatte mål?</a:t>
            </a:r>
          </a:p>
          <a:p>
            <a:pPr lvl="2"/>
            <a:r>
              <a:rPr lang="da-DK" dirty="0" smtClean="0"/>
              <a:t>Hvordan kan vi se det?</a:t>
            </a:r>
          </a:p>
          <a:p>
            <a:pPr lvl="2"/>
            <a:r>
              <a:rPr lang="da-DK" dirty="0" smtClean="0"/>
              <a:t>Kriterier for succes</a:t>
            </a:r>
          </a:p>
          <a:p>
            <a:pPr lvl="2"/>
            <a:r>
              <a:rPr lang="da-DK" dirty="0" smtClean="0"/>
              <a:t>Næste trin, hvad gør vi så?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6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91000" y="6195600"/>
            <a:ext cx="54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850918"/>
            <a:ext cx="2592288" cy="360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n-lt"/>
              </a:rPr>
              <a:t>Start 2015: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>
                <a:latin typeface="+mn-lt"/>
              </a:rPr>
              <a:t>Billund</a:t>
            </a:r>
            <a:endParaRPr lang="da-DK" sz="2800" dirty="0">
              <a:latin typeface="+mn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a-DK" sz="2800" dirty="0">
                <a:latin typeface="+mn-lt"/>
              </a:rPr>
              <a:t>Fredericia 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800" dirty="0">
                <a:latin typeface="+mn-lt"/>
              </a:rPr>
              <a:t>Hedensted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>
                <a:latin typeface="+mn-lt"/>
              </a:rPr>
              <a:t>Nordfyn</a:t>
            </a:r>
            <a:r>
              <a:rPr lang="da-DK" sz="2800" dirty="0">
                <a:latin typeface="+mn-lt"/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>
                <a:latin typeface="+mn-lt"/>
              </a:rPr>
              <a:t>Svendborg</a:t>
            </a:r>
          </a:p>
          <a:p>
            <a:r>
              <a:rPr lang="da-DK" sz="2800" dirty="0" smtClean="0">
                <a:latin typeface="+mn-lt"/>
              </a:rPr>
              <a:t>6.   Kolding </a:t>
            </a:r>
            <a:endParaRPr lang="da-DK" sz="2800" dirty="0">
              <a:latin typeface="+mn-lt"/>
            </a:endParaRPr>
          </a:p>
          <a:p>
            <a:pPr marL="514350" lvl="0" indent="-514350">
              <a:buFont typeface="+mj-lt"/>
              <a:buAutoNum type="arabicPeriod"/>
            </a:pPr>
            <a:endParaRPr lang="da-DK" sz="3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46" y="918323"/>
            <a:ext cx="3635554" cy="478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5373514" y="4707724"/>
            <a:ext cx="37804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5184493" y="4113076"/>
            <a:ext cx="37804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01970" y="3789040"/>
            <a:ext cx="37804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4493027" y="4149080"/>
            <a:ext cx="31342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4806451" y="3609020"/>
            <a:ext cx="37804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4709826" y="4041068"/>
            <a:ext cx="37804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 smtClean="0"/>
              <a:t>Læringsledelse - </a:t>
            </a:r>
            <a:r>
              <a:rPr lang="da-DK" sz="4000" b="1" dirty="0"/>
              <a:t>dagtilbud</a:t>
            </a:r>
          </a:p>
        </p:txBody>
      </p:sp>
    </p:spTree>
    <p:extLst>
      <p:ext uri="{BB962C8B-B14F-4D97-AF65-F5344CB8AC3E}">
        <p14:creationId xmlns:p14="http://schemas.microsoft.com/office/powerpoint/2010/main" val="4286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09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828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254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8064000" y="6195600"/>
            <a:ext cx="720000" cy="331788"/>
          </a:xfrm>
          <a:prstGeom prst="rect">
            <a:avLst/>
          </a:prstGeom>
        </p:spPr>
        <p:txBody>
          <a:bodyPr/>
          <a:lstStyle/>
          <a:p>
            <a:fld id="{C0C450C8-620A-4854-8E8D-268B99C0AD9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4704" y="274638"/>
            <a:ext cx="8579296" cy="1143000"/>
          </a:xfrm>
        </p:spPr>
        <p:txBody>
          <a:bodyPr/>
          <a:lstStyle/>
          <a:p>
            <a:r>
              <a:rPr lang="da-DK" sz="2800" dirty="0" smtClean="0"/>
              <a:t>Teamkoordinators rolle og funktion </a:t>
            </a:r>
            <a:br>
              <a:rPr lang="da-DK" sz="2800" dirty="0" smtClean="0"/>
            </a:br>
            <a:r>
              <a:rPr lang="da-DK" sz="2800" b="0" dirty="0" smtClean="0"/>
              <a:t>- i forhold til teamets arbejde med en kompetencepakke</a:t>
            </a:r>
            <a:endParaRPr lang="da-DK" sz="4000" b="0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lvl="0"/>
            <a:r>
              <a:rPr lang="da-DK" sz="2400" dirty="0"/>
              <a:t>Strukturerer og styrer mødet, samt har fokus på teamets fælles </a:t>
            </a:r>
            <a:r>
              <a:rPr lang="da-DK" sz="2400" dirty="0" smtClean="0"/>
              <a:t>beslutninger</a:t>
            </a:r>
          </a:p>
          <a:p>
            <a:pPr marL="0" lvl="0" indent="0">
              <a:buNone/>
            </a:pPr>
            <a:endParaRPr lang="da-DK" sz="1050" dirty="0"/>
          </a:p>
          <a:p>
            <a:pPr lvl="0"/>
            <a:r>
              <a:rPr lang="da-DK" sz="2400" dirty="0"/>
              <a:t>Holder fokus på teamets data- og forskningsinformerede og målstyrede arbejde i forhold til børns læring og </a:t>
            </a:r>
            <a:r>
              <a:rPr lang="da-DK" sz="2400" dirty="0" smtClean="0"/>
              <a:t>trivsel</a:t>
            </a:r>
          </a:p>
          <a:p>
            <a:pPr marL="0" lvl="0" indent="0">
              <a:buNone/>
            </a:pPr>
            <a:endParaRPr lang="da-DK" sz="1050" dirty="0"/>
          </a:p>
          <a:p>
            <a:pPr lvl="0"/>
            <a:r>
              <a:rPr lang="da-DK" sz="2400" dirty="0"/>
              <a:t>Holder fokus på teamet som et lærende team, der med udgangspunkt i arbejdet med børns læring og trivsel har fokus på egen og fælles professionelle </a:t>
            </a:r>
            <a:r>
              <a:rPr lang="da-DK" sz="2400" dirty="0" smtClean="0"/>
              <a:t>praksis</a:t>
            </a:r>
          </a:p>
          <a:p>
            <a:pPr marL="0" lvl="0" indent="0">
              <a:buNone/>
            </a:pPr>
            <a:endParaRPr lang="da-DK" sz="1050" dirty="0"/>
          </a:p>
          <a:p>
            <a:pPr lvl="0"/>
            <a:r>
              <a:rPr lang="da-DK" sz="2400" dirty="0"/>
              <a:t>Støtter og bidrager til en ligeværdig og anerkendende kommunikation i teamet.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284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Drøft med sidemanden følgende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 der ligheder og forskelle på et professionelt læringsfællesskab og de samarbejdsformer, </a:t>
            </a:r>
            <a:r>
              <a:rPr lang="da-DK" dirty="0"/>
              <a:t>I</a:t>
            </a:r>
            <a:r>
              <a:rPr lang="da-DK" dirty="0" smtClean="0"/>
              <a:t> oftest deltager i?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Hvad vil det kræve af jer at indgå i et professionelt læringsfællesskab med kolleger?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9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FN’s Børnekonvention</a:t>
            </a:r>
            <a:endParaRPr lang="da-DK" sz="4000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Beskyttelse - </a:t>
            </a:r>
            <a:r>
              <a:rPr lang="da-DK" sz="28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Protection</a:t>
            </a:r>
            <a: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  <a:t> – </a:t>
            </a:r>
            <a:r>
              <a:rPr lang="da-DK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børn er en sårbar gruppe, som har krav på særlig </a:t>
            </a:r>
            <a:r>
              <a:rPr lang="da-DK" sz="28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beskyttelse</a:t>
            </a:r>
            <a:endParaRPr lang="da-DK" sz="28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da-D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Medbestemmelse - Provision</a:t>
            </a:r>
            <a: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a-DK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  <a:t>– </a:t>
            </a:r>
            <a:r>
              <a:rPr lang="da-DK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børn har krav på særlig omsorg og interessevaretagelse</a:t>
            </a:r>
            <a:endParaRPr lang="da-DK" sz="28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da-D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Deltagelse - Participation</a:t>
            </a:r>
            <a: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a-DK" sz="2800" dirty="0">
                <a:solidFill>
                  <a:srgbClr val="000000"/>
                </a:solidFill>
                <a:latin typeface="Georgia" panose="02040502050405020303" pitchFamily="18" charset="0"/>
              </a:rPr>
              <a:t> – </a:t>
            </a:r>
            <a:r>
              <a:rPr lang="da-DK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børn er samfundsborgere med selvstændige rettigheder</a:t>
            </a:r>
            <a:endParaRPr lang="da-DK" sz="28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da-DK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15416"/>
            <a:ext cx="224742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9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Syn på børn - børnesyn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Med inddragelse af FN’s børnekonvention skal kommunerne i Læringsledelse udforme et børnesyn, der skal gælde for arbejdet i kommunens dagtilbud. </a:t>
            </a:r>
          </a:p>
        </p:txBody>
      </p:sp>
    </p:spTree>
    <p:extLst>
      <p:ext uri="{BB962C8B-B14F-4D97-AF65-F5344CB8AC3E}">
        <p14:creationId xmlns:p14="http://schemas.microsoft.com/office/powerpoint/2010/main" val="3230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Verden set fra børns perspektiv</a:t>
            </a:r>
            <a:endParaRPr lang="da-DK" b="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nn-NO" sz="2000" i="1" dirty="0"/>
              <a:t>Det er barnets </a:t>
            </a:r>
            <a:r>
              <a:rPr lang="nn-NO" sz="2000" b="1" i="1" dirty="0">
                <a:solidFill>
                  <a:srgbClr val="FF0000"/>
                </a:solidFill>
              </a:rPr>
              <a:t>erfaringer</a:t>
            </a:r>
            <a:r>
              <a:rPr lang="nn-NO" sz="2000" i="1" dirty="0">
                <a:solidFill>
                  <a:srgbClr val="FF0000"/>
                </a:solidFill>
              </a:rPr>
              <a:t> </a:t>
            </a:r>
            <a:r>
              <a:rPr lang="nn-NO" sz="2000" i="1" dirty="0"/>
              <a:t>i dets dagtilbud, som betyder mest for børn = </a:t>
            </a:r>
            <a:r>
              <a:rPr lang="nn-NO" sz="2000" i="1" dirty="0" smtClean="0"/>
              <a:t>proseskvalitet</a:t>
            </a:r>
            <a:endParaRPr lang="nn-NO" sz="2000" i="1" dirty="0"/>
          </a:p>
          <a:p>
            <a:endParaRPr lang="da-DK" dirty="0"/>
          </a:p>
        </p:txBody>
      </p:sp>
      <p:pic>
        <p:nvPicPr>
          <p:cNvPr id="2050" name="Picture 2" descr="C:\Users\lsh\Dropbox (Personlig)\Photos\Rina sort hvid\Spørgsmål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3"/>
            <a:ext cx="4952381" cy="28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516216" y="515719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+mn-lt"/>
              </a:rPr>
              <a:t>(Rina </a:t>
            </a:r>
            <a:r>
              <a:rPr lang="da-DK" sz="1400" dirty="0">
                <a:latin typeface="+mn-lt"/>
              </a:rPr>
              <a:t>D</a:t>
            </a:r>
            <a:r>
              <a:rPr lang="da-DK" sz="1400" dirty="0" smtClean="0">
                <a:latin typeface="+mn-lt"/>
              </a:rPr>
              <a:t>ahlerup, 2014)</a:t>
            </a:r>
            <a:endParaRPr lang="da-DK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0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Succeskriterier for  at lykkes.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800" dirty="0" smtClean="0"/>
          </a:p>
          <a:p>
            <a:r>
              <a:rPr lang="da-DK" sz="2800" dirty="0" smtClean="0"/>
              <a:t>Børns </a:t>
            </a:r>
            <a:r>
              <a:rPr lang="da-DK" sz="2800" dirty="0"/>
              <a:t>udvikling, læring og trivsel </a:t>
            </a:r>
            <a:r>
              <a:rPr lang="da-DK" sz="2800" dirty="0" smtClean="0"/>
              <a:t>optimeres</a:t>
            </a:r>
            <a:endParaRPr lang="da-DK" sz="2800" dirty="0"/>
          </a:p>
          <a:p>
            <a:r>
              <a:rPr lang="da-DK" sz="2800" dirty="0" smtClean="0"/>
              <a:t>Ledelserne øger deres datainformerede indsigt</a:t>
            </a:r>
          </a:p>
          <a:p>
            <a:r>
              <a:rPr lang="da-DK" sz="2800" dirty="0" smtClean="0"/>
              <a:t>Kollektive, teambaserede faglige miljøer vokser – fastlåste kulturer, som det ”</a:t>
            </a:r>
            <a:r>
              <a:rPr lang="da-DK" sz="2800" i="1" dirty="0" smtClean="0"/>
              <a:t>mener vi, det plejer vi, sådan har jeg altid gjort”</a:t>
            </a:r>
            <a:r>
              <a:rPr lang="da-DK" sz="2800" dirty="0" smtClean="0"/>
              <a:t> forsvinder</a:t>
            </a:r>
          </a:p>
          <a:p>
            <a:r>
              <a:rPr lang="da-DK" sz="2800" dirty="0" smtClean="0"/>
              <a:t>Spredningen mellem institutionerne mindskes</a:t>
            </a:r>
          </a:p>
          <a:p>
            <a:r>
              <a:rPr lang="da-DK" sz="2800" dirty="0" smtClean="0"/>
              <a:t>Forældreinddragelsen kvalificeres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39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Forbedringsarbejde og kulturforandringer i organisationer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2800" dirty="0" smtClean="0"/>
              <a:t>Kulturændringer tager tid – kræver aftalte mål og data for at se, om målene indfries eller, hvor målene afviger.</a:t>
            </a:r>
          </a:p>
          <a:p>
            <a:r>
              <a:rPr lang="da-DK" sz="2800" dirty="0" smtClean="0"/>
              <a:t>Prioritering fra chefer og ledelser i dagtilbuddene – </a:t>
            </a:r>
          </a:p>
          <a:p>
            <a:r>
              <a:rPr lang="da-DK" sz="2800" dirty="0" smtClean="0"/>
              <a:t>Forsker tæt på dialogen i de praksisrettede netværk</a:t>
            </a:r>
          </a:p>
          <a:p>
            <a:r>
              <a:rPr lang="da-DK" sz="2800" dirty="0" smtClean="0"/>
              <a:t>Kortlægningen er et fantastisk redskab</a:t>
            </a:r>
          </a:p>
          <a:p>
            <a:r>
              <a:rPr lang="da-DK" sz="2800" dirty="0" smtClean="0"/>
              <a:t>Tillid og synlighed mellem aktørerne</a:t>
            </a:r>
          </a:p>
        </p:txBody>
      </p:sp>
    </p:spTree>
    <p:extLst>
      <p:ext uri="{BB962C8B-B14F-4D97-AF65-F5344CB8AC3E}">
        <p14:creationId xmlns:p14="http://schemas.microsoft.com/office/powerpoint/2010/main" val="10172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Vidensformer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063869" cy="524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Opsamling - afslutning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b="1" dirty="0"/>
              <a:t>F</a:t>
            </a:r>
            <a:r>
              <a:rPr lang="da-DK" sz="2800" b="1" dirty="0" smtClean="0"/>
              <a:t>orbedringsarbejde rettet mod </a:t>
            </a:r>
            <a:r>
              <a:rPr lang="da-DK" sz="2800" b="1" dirty="0" smtClean="0"/>
              <a:t>forbedringer i læringsmiljø kræver:</a:t>
            </a:r>
            <a:endParaRPr lang="da-DK" sz="2800" b="1" dirty="0" smtClean="0"/>
          </a:p>
          <a:p>
            <a:r>
              <a:rPr lang="da-DK" sz="2400" dirty="0" smtClean="0"/>
              <a:t>Tillid mellem </a:t>
            </a:r>
            <a:r>
              <a:rPr lang="da-DK" sz="2400" dirty="0" smtClean="0"/>
              <a:t>aktørerne</a:t>
            </a:r>
          </a:p>
          <a:p>
            <a:r>
              <a:rPr lang="da-DK" sz="2400" dirty="0" smtClean="0"/>
              <a:t>God målrettet pædagogisk ledelse</a:t>
            </a:r>
            <a:endParaRPr lang="da-DK" sz="2400" dirty="0" smtClean="0"/>
          </a:p>
          <a:p>
            <a:r>
              <a:rPr lang="da-DK" sz="2400" dirty="0" smtClean="0"/>
              <a:t>Samarbejde og kollektive indsatser</a:t>
            </a:r>
          </a:p>
          <a:p>
            <a:r>
              <a:rPr lang="da-DK" sz="2400" dirty="0" smtClean="0"/>
              <a:t>Forventningstryk både internt og </a:t>
            </a:r>
            <a:r>
              <a:rPr lang="da-DK" sz="2400" dirty="0" err="1" smtClean="0"/>
              <a:t>externt</a:t>
            </a:r>
            <a:endParaRPr lang="da-DK" sz="2400" dirty="0" smtClean="0"/>
          </a:p>
          <a:p>
            <a:r>
              <a:rPr lang="da-DK" sz="2400" dirty="0" smtClean="0"/>
              <a:t>Styrket dialog mellem uddannelsesforskerne  og praktikkerne</a:t>
            </a:r>
          </a:p>
          <a:p>
            <a:r>
              <a:rPr lang="da-DK" sz="2400" dirty="0" smtClean="0"/>
              <a:t>Data- og </a:t>
            </a:r>
            <a:r>
              <a:rPr lang="da-DK" sz="2400" dirty="0" err="1" smtClean="0"/>
              <a:t>videnbaserede</a:t>
            </a:r>
            <a:r>
              <a:rPr lang="da-DK" sz="2400" dirty="0" smtClean="0"/>
              <a:t> strategier</a:t>
            </a:r>
          </a:p>
          <a:p>
            <a:r>
              <a:rPr lang="da-DK" sz="2400" dirty="0" smtClean="0"/>
              <a:t>”Sober information” til lokalområderne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Program for Læringsledelse-dagtilbud</a:t>
            </a:r>
            <a:endParaRPr lang="da-DK" sz="36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Vuggestuer</a:t>
            </a:r>
          </a:p>
          <a:p>
            <a:r>
              <a:rPr lang="da-DK" dirty="0" smtClean="0"/>
              <a:t>Børnehaver</a:t>
            </a:r>
          </a:p>
          <a:p>
            <a:r>
              <a:rPr lang="da-DK" dirty="0" smtClean="0"/>
              <a:t>Dagplejen </a:t>
            </a:r>
          </a:p>
          <a:p>
            <a:endParaRPr lang="da-DK" dirty="0"/>
          </a:p>
          <a:p>
            <a:r>
              <a:rPr lang="da-DK" dirty="0" smtClean="0"/>
              <a:t>6 kommuner med 194 projektadresser</a:t>
            </a:r>
          </a:p>
          <a:p>
            <a:r>
              <a:rPr lang="da-DK" dirty="0" smtClean="0"/>
              <a:t>2500 personaleenheder og 300 ledelser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70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Hovedpunkter i Program </a:t>
            </a:r>
            <a:r>
              <a:rPr lang="da-DK" dirty="0">
                <a:solidFill>
                  <a:srgbClr val="000000"/>
                </a:solidFill>
              </a:rPr>
              <a:t>for </a:t>
            </a:r>
            <a:r>
              <a:rPr lang="da-DK" dirty="0" smtClean="0">
                <a:solidFill>
                  <a:srgbClr val="000000"/>
                </a:solidFill>
              </a:rPr>
              <a:t>Læringsledelse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Pædagogisk ledelse</a:t>
            </a:r>
          </a:p>
          <a:p>
            <a:r>
              <a:rPr lang="da-DK" dirty="0" smtClean="0"/>
              <a:t>Børns læring, trivsel og udvikling</a:t>
            </a:r>
          </a:p>
          <a:p>
            <a:r>
              <a:rPr lang="da-DK" dirty="0" smtClean="0"/>
              <a:t>Forældrenes tillid til dagtilbuddet</a:t>
            </a:r>
          </a:p>
          <a:p>
            <a:r>
              <a:rPr lang="da-DK" dirty="0" smtClean="0"/>
              <a:t>Medarbejdernes professionelle selvanerkendelse og dømmekraft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97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Kortlægning – T2/2017</a:t>
            </a:r>
            <a:endParaRPr lang="da-DK" dirty="0"/>
          </a:p>
        </p:txBody>
      </p:sp>
      <p:pic>
        <p:nvPicPr>
          <p:cNvPr id="5" name="Pladsholder til indhold 4"/>
          <p:cNvPicPr>
            <a:picLocks noGrp="1"/>
          </p:cNvPicPr>
          <p:nvPr>
            <p:ph idx="1"/>
          </p:nvPr>
        </p:nvPicPr>
        <p:blipFill rotWithShape="1">
          <a:blip r:embed="rId2"/>
          <a:srcRect l="25056" t="8402" r="24208" b="20169"/>
          <a:stretch/>
        </p:blipFill>
        <p:spPr bwMode="auto">
          <a:xfrm>
            <a:off x="1714408" y="1600200"/>
            <a:ext cx="571518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6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9007" y="476672"/>
            <a:ext cx="8229600" cy="1143000"/>
          </a:xfrm>
        </p:spPr>
        <p:txBody>
          <a:bodyPr/>
          <a:lstStyle/>
          <a:p>
            <a:r>
              <a:rPr lang="da-DK" sz="3600" dirty="0" smtClean="0"/>
              <a:t>Forbedringsarbejde </a:t>
            </a:r>
            <a:r>
              <a:rPr lang="da-DK" sz="3600" dirty="0"/>
              <a:t>kræver </a:t>
            </a:r>
            <a:r>
              <a:rPr lang="da-DK" sz="3600" dirty="0" smtClean="0"/>
              <a:t>samarbejde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69007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a-DK" sz="2800" dirty="0" smtClean="0"/>
          </a:p>
          <a:p>
            <a:endParaRPr lang="da-DK" sz="2800" dirty="0" smtClean="0"/>
          </a:p>
          <a:p>
            <a:endParaRPr lang="da-DK" sz="2800" dirty="0"/>
          </a:p>
          <a:p>
            <a:r>
              <a:rPr lang="da-DK" sz="2800" dirty="0" smtClean="0"/>
              <a:t>Intet </a:t>
            </a:r>
            <a:r>
              <a:rPr lang="da-DK" sz="2800" dirty="0"/>
              <a:t>menneske alene har den viden, de færdigheder og det talent, der skal til for at lede en kommunes </a:t>
            </a:r>
            <a:r>
              <a:rPr lang="da-DK" sz="2800" dirty="0" smtClean="0"/>
              <a:t>dagtilbudsudvikling</a:t>
            </a:r>
            <a:r>
              <a:rPr lang="da-DK" sz="2800" dirty="0"/>
              <a:t>, forbedre </a:t>
            </a:r>
            <a:r>
              <a:rPr lang="da-DK" sz="2800" dirty="0" smtClean="0"/>
              <a:t>det enkelte dagtilbud </a:t>
            </a:r>
            <a:r>
              <a:rPr lang="da-DK" sz="2800" dirty="0"/>
              <a:t>eller møde behovene hos hvert enkelt </a:t>
            </a:r>
            <a:r>
              <a:rPr lang="da-DK" sz="2800" dirty="0" smtClean="0"/>
              <a:t>barn </a:t>
            </a:r>
          </a:p>
          <a:p>
            <a:pPr marL="0" indent="0">
              <a:buNone/>
            </a:pPr>
            <a:r>
              <a:rPr lang="da-DK" sz="2000" dirty="0" smtClean="0"/>
              <a:t>      (efter </a:t>
            </a:r>
            <a:r>
              <a:rPr lang="da-DK" sz="2000" dirty="0" err="1"/>
              <a:t>DuFour</a:t>
            </a:r>
            <a:r>
              <a:rPr lang="da-DK" sz="2000" dirty="0"/>
              <a:t> &amp; </a:t>
            </a:r>
            <a:r>
              <a:rPr lang="da-DK" sz="2000" dirty="0" err="1"/>
              <a:t>Marzano</a:t>
            </a:r>
            <a:r>
              <a:rPr lang="da-DK" sz="2000" dirty="0"/>
              <a:t> 2015: 15).</a:t>
            </a:r>
          </a:p>
        </p:txBody>
      </p:sp>
    </p:spTree>
    <p:extLst>
      <p:ext uri="{BB962C8B-B14F-4D97-AF65-F5344CB8AC3E}">
        <p14:creationId xmlns:p14="http://schemas.microsoft.com/office/powerpoint/2010/main" val="13280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>
                <a:latin typeface="+mn-lt"/>
              </a:rPr>
              <a:t>Målgrupper for kompetenceudviklingen</a:t>
            </a:r>
            <a:endParaRPr lang="da-DK" sz="2700" dirty="0">
              <a:latin typeface="+mn-lt"/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Forvaltning </a:t>
            </a:r>
            <a:r>
              <a:rPr lang="da-DK" dirty="0"/>
              <a:t>(</a:t>
            </a:r>
            <a:r>
              <a:rPr lang="da-DK" dirty="0" err="1"/>
              <a:t>incl</a:t>
            </a:r>
            <a:r>
              <a:rPr lang="da-DK" dirty="0"/>
              <a:t>. direktører og chefer)</a:t>
            </a:r>
          </a:p>
          <a:p>
            <a:pPr lvl="0"/>
            <a:r>
              <a:rPr lang="da-DK" dirty="0" smtClean="0"/>
              <a:t>Dagtilbudsledelserne</a:t>
            </a:r>
            <a:endParaRPr lang="da-DK" dirty="0"/>
          </a:p>
          <a:p>
            <a:pPr lvl="0"/>
            <a:r>
              <a:rPr lang="da-DK" dirty="0" smtClean="0"/>
              <a:t>Alle pædagogiske medarbejdere i dagtilbud </a:t>
            </a:r>
            <a:endParaRPr lang="da-DK" dirty="0"/>
          </a:p>
          <a:p>
            <a:pPr lvl="0"/>
            <a:r>
              <a:rPr lang="da-DK" dirty="0" smtClean="0"/>
              <a:t>Teamkoordinatorer (én for hvert af dagtilbuddets teams)</a:t>
            </a:r>
            <a:endParaRPr lang="da-DK" dirty="0"/>
          </a:p>
          <a:p>
            <a:pPr lvl="0"/>
            <a:r>
              <a:rPr lang="da-DK" dirty="0"/>
              <a:t>Kommunale </a:t>
            </a:r>
            <a:r>
              <a:rPr lang="da-DK" dirty="0" smtClean="0"/>
              <a:t>ressourcepersoner, PPT </a:t>
            </a:r>
            <a:r>
              <a:rPr lang="da-DK" dirty="0"/>
              <a:t>og </a:t>
            </a:r>
            <a:r>
              <a:rPr lang="da-DK" dirty="0" smtClean="0"/>
              <a:t>pædagogiske konsulenter</a:t>
            </a:r>
            <a:endParaRPr lang="da-DK" dirty="0"/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46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æringsledelse - præsentation">
  <a:themeElements>
    <a:clrScheme name="Læringsledelse">
      <a:dk1>
        <a:srgbClr val="000000"/>
      </a:dk1>
      <a:lt1>
        <a:srgbClr val="FFFFFF"/>
      </a:lt1>
      <a:dk2>
        <a:srgbClr val="4D4D4D"/>
      </a:dk2>
      <a:lt2>
        <a:srgbClr val="969696"/>
      </a:lt2>
      <a:accent1>
        <a:srgbClr val="E17927"/>
      </a:accent1>
      <a:accent2>
        <a:srgbClr val="F0AD1E"/>
      </a:accent2>
      <a:accent3>
        <a:srgbClr val="FFFFFF"/>
      </a:accent3>
      <a:accent4>
        <a:srgbClr val="000000"/>
      </a:accent4>
      <a:accent5>
        <a:srgbClr val="FED88C"/>
      </a:accent5>
      <a:accent6>
        <a:srgbClr val="EAA700"/>
      </a:accent6>
      <a:hlink>
        <a:srgbClr val="CC3300"/>
      </a:hlink>
      <a:folHlink>
        <a:srgbClr val="996600"/>
      </a:folHlink>
    </a:clrScheme>
    <a:fontScheme name="Læringsledels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Læringsledelse - præsentation</Template>
  <TotalTime>696</TotalTime>
  <Words>1210</Words>
  <Application>Microsoft Office PowerPoint</Application>
  <PresentationFormat>Skærmshow (4:3)</PresentationFormat>
  <Paragraphs>319</Paragraphs>
  <Slides>40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9" baseType="lpstr">
      <vt:lpstr>Arial</vt:lpstr>
      <vt:lpstr>Calibri</vt:lpstr>
      <vt:lpstr>Corbel</vt:lpstr>
      <vt:lpstr>Courier New</vt:lpstr>
      <vt:lpstr>Georgia</vt:lpstr>
      <vt:lpstr>Symbol</vt:lpstr>
      <vt:lpstr>Times New Roman</vt:lpstr>
      <vt:lpstr>Verdana</vt:lpstr>
      <vt:lpstr>Læringsledelse - præsentation</vt:lpstr>
      <vt:lpstr>Kollektiv kompetenseudvikling i danske barnehager – erfaringsbilleder</vt:lpstr>
      <vt:lpstr>PowerPoint-præsentation</vt:lpstr>
      <vt:lpstr>Læringsledelse - dagtilbud</vt:lpstr>
      <vt:lpstr>Vidensformer</vt:lpstr>
      <vt:lpstr>Program for Læringsledelse-dagtilbud</vt:lpstr>
      <vt:lpstr>Hovedpunkter i Program for Læringsledelse</vt:lpstr>
      <vt:lpstr>Kortlægning – T2/2017</vt:lpstr>
      <vt:lpstr>Forbedringsarbejde kræver samarbejde  </vt:lpstr>
      <vt:lpstr>Målgrupper for kompetenceudviklingen</vt:lpstr>
      <vt:lpstr>Sammenhængende tilgang til arbejdet –  *the whole system approach*</vt:lpstr>
      <vt:lpstr>Forbedringsarbejde </vt:lpstr>
      <vt:lpstr>Forbedringsarbejde – basis Læringsledelse</vt:lpstr>
      <vt:lpstr>Kompetenceudvikling - principper </vt:lpstr>
      <vt:lpstr>Samarbejde i et professionelt læringsfællesskab kræver systematik</vt:lpstr>
      <vt:lpstr>Pædagogisk analyse - eksempel på systematik</vt:lpstr>
      <vt:lpstr>Hovedpunkter i Program for Læringsledelse</vt:lpstr>
      <vt:lpstr>Linjer i Programmet</vt:lpstr>
      <vt:lpstr>Vigtige brikker i et professionelt læringsfællesskab</vt:lpstr>
      <vt:lpstr>Principper for kompetenceudviklingen</vt:lpstr>
      <vt:lpstr>Kollektiv kompetence</vt:lpstr>
      <vt:lpstr>Kompetencepakker</vt:lpstr>
      <vt:lpstr>Kompetencepakkernes indhold</vt:lpstr>
      <vt:lpstr>Kompetencepakker 2017 - 18</vt:lpstr>
      <vt:lpstr>Bøger (eksempel)</vt:lpstr>
      <vt:lpstr>E-læring</vt:lpstr>
      <vt:lpstr>Kompetencepakke til dagplejen  </vt:lpstr>
      <vt:lpstr>Teamets arbejde med en kompetencepakke</vt:lpstr>
      <vt:lpstr>Teamets arbejde med en kompetencepakke</vt:lpstr>
      <vt:lpstr>Hvordan evaluere?</vt:lpstr>
      <vt:lpstr>PowerPoint-præsentation</vt:lpstr>
      <vt:lpstr>PowerPoint-præsentation</vt:lpstr>
      <vt:lpstr>PowerPoint-præsentation</vt:lpstr>
      <vt:lpstr>Teamkoordinators rolle og funktion  - i forhold til teamets arbejde med en kompetencepakke</vt:lpstr>
      <vt:lpstr>Drøft med sidemanden følgende</vt:lpstr>
      <vt:lpstr>FN’s Børnekonvention</vt:lpstr>
      <vt:lpstr>Syn på børn - børnesyn</vt:lpstr>
      <vt:lpstr>Verden set fra børns perspektiv</vt:lpstr>
      <vt:lpstr>Succeskriterier for  at lykkes.</vt:lpstr>
      <vt:lpstr>Forbedringsarbejde og kulturforandringer i organisationer</vt:lpstr>
      <vt:lpstr>Opsamling - afslutning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Skov Hansen</dc:creator>
  <cp:lastModifiedBy>Ole Hansen</cp:lastModifiedBy>
  <cp:revision>88</cp:revision>
  <dcterms:created xsi:type="dcterms:W3CDTF">2015-05-11T12:13:45Z</dcterms:created>
  <dcterms:modified xsi:type="dcterms:W3CDTF">2017-10-31T11:25:48Z</dcterms:modified>
</cp:coreProperties>
</file>