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61" r:id="rId3"/>
    <p:sldId id="306" r:id="rId4"/>
    <p:sldId id="259" r:id="rId5"/>
    <p:sldId id="262" r:id="rId6"/>
    <p:sldId id="313" r:id="rId7"/>
    <p:sldId id="263" r:id="rId8"/>
    <p:sldId id="264" r:id="rId9"/>
    <p:sldId id="307" r:id="rId10"/>
    <p:sldId id="265" r:id="rId11"/>
    <p:sldId id="272" r:id="rId12"/>
    <p:sldId id="317" r:id="rId13"/>
    <p:sldId id="273" r:id="rId14"/>
    <p:sldId id="315" r:id="rId15"/>
    <p:sldId id="266" r:id="rId16"/>
    <p:sldId id="267" r:id="rId17"/>
    <p:sldId id="268" r:id="rId18"/>
    <p:sldId id="269" r:id="rId19"/>
    <p:sldId id="300" r:id="rId20"/>
    <p:sldId id="270" r:id="rId21"/>
    <p:sldId id="271" r:id="rId22"/>
    <p:sldId id="274" r:id="rId23"/>
    <p:sldId id="316" r:id="rId24"/>
    <p:sldId id="299" r:id="rId25"/>
    <p:sldId id="275" r:id="rId26"/>
    <p:sldId id="310" r:id="rId27"/>
    <p:sldId id="276" r:id="rId28"/>
    <p:sldId id="277" r:id="rId29"/>
    <p:sldId id="311" r:id="rId30"/>
    <p:sldId id="312" r:id="rId31"/>
    <p:sldId id="308" r:id="rId32"/>
    <p:sldId id="302" r:id="rId33"/>
    <p:sldId id="314" r:id="rId34"/>
    <p:sldId id="303" r:id="rId35"/>
    <p:sldId id="304" r:id="rId36"/>
    <p:sldId id="278" r:id="rId37"/>
  </p:sldIdLst>
  <p:sldSz cx="9144000" cy="5143500" type="screen16x9"/>
  <p:notesSz cx="6858000" cy="9144000"/>
  <p:custDataLst>
    <p:tags r:id="rId39"/>
  </p:custData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01"/>
    <p:restoredTop sz="92945"/>
  </p:normalViewPr>
  <p:slideViewPr>
    <p:cSldViewPr>
      <p:cViewPr>
        <p:scale>
          <a:sx n="90" d="100"/>
          <a:sy n="90" d="100"/>
        </p:scale>
        <p:origin x="1216" y="6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tags" Target="tags/tag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k2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B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B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nb-NO" sz="2400" dirty="0" smtClean="0"/>
              <a:t>Resultatkvalitet</a:t>
            </a:r>
            <a:r>
              <a:rPr lang="nb-NO" sz="2400" baseline="0" dirty="0" smtClean="0"/>
              <a:t> g</a:t>
            </a:r>
            <a:r>
              <a:rPr lang="nb-NO" sz="2400" dirty="0" smtClean="0"/>
              <a:t>jenkjennelse</a:t>
            </a:r>
            <a:r>
              <a:rPr lang="nb-NO" sz="2400" baseline="0" dirty="0" smtClean="0"/>
              <a:t> </a:t>
            </a:r>
            <a:r>
              <a:rPr lang="nb-NO" sz="2400" baseline="0" dirty="0"/>
              <a:t>av </a:t>
            </a:r>
            <a:r>
              <a:rPr lang="nb-NO" sz="2400" baseline="0" dirty="0" smtClean="0"/>
              <a:t>tall – forskjeller mellom barnehager</a:t>
            </a:r>
            <a:endParaRPr lang="nb-NO" sz="240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cat>
            <c:strRef>
              <c:f>'Ark2'!$B$8:$B$122</c:f>
              <c:strCache>
                <c:ptCount val="115"/>
                <c:pt idx="0">
                  <c:v>40969</c:v>
                </c:pt>
                <c:pt idx="1">
                  <c:v>40970</c:v>
                </c:pt>
                <c:pt idx="2">
                  <c:v>40971</c:v>
                </c:pt>
                <c:pt idx="3">
                  <c:v>40972</c:v>
                </c:pt>
                <c:pt idx="4">
                  <c:v>40973</c:v>
                </c:pt>
                <c:pt idx="5">
                  <c:v>40974</c:v>
                </c:pt>
                <c:pt idx="6">
                  <c:v>40976</c:v>
                </c:pt>
                <c:pt idx="7">
                  <c:v>40977</c:v>
                </c:pt>
                <c:pt idx="8">
                  <c:v>40978</c:v>
                </c:pt>
                <c:pt idx="9">
                  <c:v>40979</c:v>
                </c:pt>
                <c:pt idx="10">
                  <c:v>40981</c:v>
                </c:pt>
                <c:pt idx="11">
                  <c:v>40983</c:v>
                </c:pt>
                <c:pt idx="12">
                  <c:v>40984</c:v>
                </c:pt>
                <c:pt idx="13">
                  <c:v>40985</c:v>
                </c:pt>
                <c:pt idx="14">
                  <c:v>40986</c:v>
                </c:pt>
                <c:pt idx="15">
                  <c:v>40987</c:v>
                </c:pt>
                <c:pt idx="16">
                  <c:v>40988</c:v>
                </c:pt>
                <c:pt idx="17">
                  <c:v>40989</c:v>
                </c:pt>
                <c:pt idx="18">
                  <c:v>40990</c:v>
                </c:pt>
                <c:pt idx="19">
                  <c:v>40991</c:v>
                </c:pt>
                <c:pt idx="20">
                  <c:v>40992</c:v>
                </c:pt>
                <c:pt idx="21">
                  <c:v>40994</c:v>
                </c:pt>
                <c:pt idx="22">
                  <c:v>40995</c:v>
                </c:pt>
                <c:pt idx="23">
                  <c:v>40996</c:v>
                </c:pt>
                <c:pt idx="24">
                  <c:v>40997</c:v>
                </c:pt>
                <c:pt idx="25">
                  <c:v>40998</c:v>
                </c:pt>
                <c:pt idx="26">
                  <c:v>40999</c:v>
                </c:pt>
                <c:pt idx="27">
                  <c:v>41000</c:v>
                </c:pt>
                <c:pt idx="28">
                  <c:v>41001</c:v>
                </c:pt>
                <c:pt idx="29">
                  <c:v>41002</c:v>
                </c:pt>
                <c:pt idx="30">
                  <c:v>41003</c:v>
                </c:pt>
                <c:pt idx="31">
                  <c:v>41004</c:v>
                </c:pt>
                <c:pt idx="32">
                  <c:v>41005</c:v>
                </c:pt>
                <c:pt idx="33">
                  <c:v>41006</c:v>
                </c:pt>
                <c:pt idx="34">
                  <c:v>41007</c:v>
                </c:pt>
                <c:pt idx="35">
                  <c:v>41008</c:v>
                </c:pt>
                <c:pt idx="36">
                  <c:v>41009</c:v>
                </c:pt>
                <c:pt idx="37">
                  <c:v>41010</c:v>
                </c:pt>
                <c:pt idx="38">
                  <c:v>41011</c:v>
                </c:pt>
                <c:pt idx="39">
                  <c:v>41012</c:v>
                </c:pt>
                <c:pt idx="40">
                  <c:v>41013</c:v>
                </c:pt>
                <c:pt idx="41">
                  <c:v>41014</c:v>
                </c:pt>
                <c:pt idx="42">
                  <c:v>41015</c:v>
                </c:pt>
                <c:pt idx="43">
                  <c:v>41017</c:v>
                </c:pt>
                <c:pt idx="44">
                  <c:v>41019</c:v>
                </c:pt>
                <c:pt idx="45">
                  <c:v>41020</c:v>
                </c:pt>
                <c:pt idx="46">
                  <c:v>41021</c:v>
                </c:pt>
                <c:pt idx="47">
                  <c:v>41023</c:v>
                </c:pt>
                <c:pt idx="48">
                  <c:v>41024</c:v>
                </c:pt>
                <c:pt idx="49">
                  <c:v>41025</c:v>
                </c:pt>
                <c:pt idx="50">
                  <c:v>41027</c:v>
                </c:pt>
                <c:pt idx="51">
                  <c:v>41028</c:v>
                </c:pt>
                <c:pt idx="52">
                  <c:v>41030</c:v>
                </c:pt>
                <c:pt idx="53">
                  <c:v>41031</c:v>
                </c:pt>
                <c:pt idx="54">
                  <c:v>41032</c:v>
                </c:pt>
                <c:pt idx="55">
                  <c:v>41033</c:v>
                </c:pt>
                <c:pt idx="56">
                  <c:v>41034</c:v>
                </c:pt>
                <c:pt idx="57">
                  <c:v>41077</c:v>
                </c:pt>
                <c:pt idx="58">
                  <c:v>41078</c:v>
                </c:pt>
                <c:pt idx="59">
                  <c:v>41079</c:v>
                </c:pt>
                <c:pt idx="60">
                  <c:v>41080</c:v>
                </c:pt>
                <c:pt idx="61">
                  <c:v>41084</c:v>
                </c:pt>
                <c:pt idx="62">
                  <c:v>41085</c:v>
                </c:pt>
                <c:pt idx="63">
                  <c:v>41087</c:v>
                </c:pt>
                <c:pt idx="64">
                  <c:v>41089</c:v>
                </c:pt>
                <c:pt idx="65">
                  <c:v>41091</c:v>
                </c:pt>
                <c:pt idx="66">
                  <c:v>41093</c:v>
                </c:pt>
                <c:pt idx="67">
                  <c:v>41094</c:v>
                </c:pt>
                <c:pt idx="68">
                  <c:v>41095</c:v>
                </c:pt>
                <c:pt idx="69">
                  <c:v>41097</c:v>
                </c:pt>
                <c:pt idx="70">
                  <c:v>41098</c:v>
                </c:pt>
                <c:pt idx="71">
                  <c:v>41100</c:v>
                </c:pt>
                <c:pt idx="72">
                  <c:v>41101</c:v>
                </c:pt>
                <c:pt idx="73">
                  <c:v>41102</c:v>
                </c:pt>
                <c:pt idx="74">
                  <c:v>41104</c:v>
                </c:pt>
                <c:pt idx="75">
                  <c:v>41105</c:v>
                </c:pt>
                <c:pt idx="76">
                  <c:v>41107</c:v>
                </c:pt>
                <c:pt idx="77">
                  <c:v>41108</c:v>
                </c:pt>
                <c:pt idx="78">
                  <c:v>41110</c:v>
                </c:pt>
                <c:pt idx="79">
                  <c:v>41111</c:v>
                </c:pt>
                <c:pt idx="80">
                  <c:v>41112</c:v>
                </c:pt>
                <c:pt idx="81">
                  <c:v>41113</c:v>
                </c:pt>
                <c:pt idx="82">
                  <c:v>41114</c:v>
                </c:pt>
                <c:pt idx="83">
                  <c:v>41115</c:v>
                </c:pt>
                <c:pt idx="84">
                  <c:v>41116</c:v>
                </c:pt>
                <c:pt idx="85">
                  <c:v>41129</c:v>
                </c:pt>
                <c:pt idx="86">
                  <c:v>41130</c:v>
                </c:pt>
                <c:pt idx="87">
                  <c:v>41131</c:v>
                </c:pt>
                <c:pt idx="88">
                  <c:v>41132</c:v>
                </c:pt>
                <c:pt idx="89">
                  <c:v>41133</c:v>
                </c:pt>
                <c:pt idx="90">
                  <c:v>41134</c:v>
                </c:pt>
                <c:pt idx="91">
                  <c:v>41136</c:v>
                </c:pt>
                <c:pt idx="92">
                  <c:v>41137</c:v>
                </c:pt>
                <c:pt idx="93">
                  <c:v>41138</c:v>
                </c:pt>
                <c:pt idx="94">
                  <c:v>41139</c:v>
                </c:pt>
                <c:pt idx="95">
                  <c:v>41141</c:v>
                </c:pt>
                <c:pt idx="96">
                  <c:v>41142</c:v>
                </c:pt>
                <c:pt idx="97">
                  <c:v>41143</c:v>
                </c:pt>
                <c:pt idx="98">
                  <c:v>41144</c:v>
                </c:pt>
                <c:pt idx="99">
                  <c:v>41145</c:v>
                </c:pt>
                <c:pt idx="100">
                  <c:v>41147</c:v>
                </c:pt>
                <c:pt idx="101">
                  <c:v>41148</c:v>
                </c:pt>
                <c:pt idx="102">
                  <c:v>41149</c:v>
                </c:pt>
                <c:pt idx="103">
                  <c:v>41150</c:v>
                </c:pt>
                <c:pt idx="104">
                  <c:v>41151</c:v>
                </c:pt>
                <c:pt idx="105">
                  <c:v>41152</c:v>
                </c:pt>
                <c:pt idx="106">
                  <c:v>41154</c:v>
                </c:pt>
                <c:pt idx="107">
                  <c:v>41155</c:v>
                </c:pt>
                <c:pt idx="108">
                  <c:v>41156</c:v>
                </c:pt>
                <c:pt idx="109">
                  <c:v>41157</c:v>
                </c:pt>
                <c:pt idx="110">
                  <c:v>41158</c:v>
                </c:pt>
                <c:pt idx="111">
                  <c:v>41159</c:v>
                </c:pt>
                <c:pt idx="112">
                  <c:v>41180</c:v>
                </c:pt>
                <c:pt idx="113">
                  <c:v>41181</c:v>
                </c:pt>
                <c:pt idx="114">
                  <c:v>41182</c:v>
                </c:pt>
              </c:strCache>
            </c:strRef>
          </c:cat>
          <c:val>
            <c:numRef>
              <c:f>'Ark2'!$C$8:$C$122</c:f>
              <c:numCache>
                <c:formatCode>###0.00</c:formatCode>
                <c:ptCount val="115"/>
                <c:pt idx="0">
                  <c:v>3.090909090909091</c:v>
                </c:pt>
                <c:pt idx="1">
                  <c:v>2.761904761904762</c:v>
                </c:pt>
                <c:pt idx="2">
                  <c:v>3.305555555555555</c:v>
                </c:pt>
                <c:pt idx="3">
                  <c:v>3.28125</c:v>
                </c:pt>
                <c:pt idx="4">
                  <c:v>3.133333333333334</c:v>
                </c:pt>
                <c:pt idx="5">
                  <c:v>3.42857142857143</c:v>
                </c:pt>
                <c:pt idx="6">
                  <c:v>3.040816326530613</c:v>
                </c:pt>
                <c:pt idx="7">
                  <c:v>3.3</c:v>
                </c:pt>
                <c:pt idx="8">
                  <c:v>3.8</c:v>
                </c:pt>
                <c:pt idx="9">
                  <c:v>3.208333333333334</c:v>
                </c:pt>
                <c:pt idx="10">
                  <c:v>2.533333333333333</c:v>
                </c:pt>
                <c:pt idx="11">
                  <c:v>3.363636363636364</c:v>
                </c:pt>
                <c:pt idx="12">
                  <c:v>3.52777777777778</c:v>
                </c:pt>
                <c:pt idx="13">
                  <c:v>3.0</c:v>
                </c:pt>
                <c:pt idx="14">
                  <c:v>4.0</c:v>
                </c:pt>
                <c:pt idx="15">
                  <c:v>2.75</c:v>
                </c:pt>
                <c:pt idx="16">
                  <c:v>3.458333333333333</c:v>
                </c:pt>
                <c:pt idx="17">
                  <c:v>3.461538461538462</c:v>
                </c:pt>
                <c:pt idx="18">
                  <c:v>3.303030303030303</c:v>
                </c:pt>
                <c:pt idx="19">
                  <c:v>3.185185185185185</c:v>
                </c:pt>
                <c:pt idx="20">
                  <c:v>3.103448275862069</c:v>
                </c:pt>
                <c:pt idx="21">
                  <c:v>3.08695652173913</c:v>
                </c:pt>
                <c:pt idx="22">
                  <c:v>3.190476190476191</c:v>
                </c:pt>
                <c:pt idx="23">
                  <c:v>2.90625</c:v>
                </c:pt>
                <c:pt idx="24">
                  <c:v>3.333333333333333</c:v>
                </c:pt>
                <c:pt idx="25">
                  <c:v>3.36842105263158</c:v>
                </c:pt>
                <c:pt idx="26">
                  <c:v>3.5</c:v>
                </c:pt>
                <c:pt idx="27">
                  <c:v>3.157894736842106</c:v>
                </c:pt>
                <c:pt idx="28">
                  <c:v>3.282051282051282</c:v>
                </c:pt>
                <c:pt idx="29">
                  <c:v>3.454545454545454</c:v>
                </c:pt>
                <c:pt idx="30">
                  <c:v>3.263157894736842</c:v>
                </c:pt>
                <c:pt idx="31">
                  <c:v>3.515151515151515</c:v>
                </c:pt>
                <c:pt idx="32">
                  <c:v>3.4375</c:v>
                </c:pt>
                <c:pt idx="33">
                  <c:v>3.037037037037037</c:v>
                </c:pt>
                <c:pt idx="34">
                  <c:v>3.23529411764706</c:v>
                </c:pt>
                <c:pt idx="35">
                  <c:v>2.9</c:v>
                </c:pt>
                <c:pt idx="36">
                  <c:v>3.125</c:v>
                </c:pt>
                <c:pt idx="37">
                  <c:v>3.169491525423729</c:v>
                </c:pt>
                <c:pt idx="38">
                  <c:v>2.975609756097561</c:v>
                </c:pt>
                <c:pt idx="39">
                  <c:v>2.923076923076923</c:v>
                </c:pt>
                <c:pt idx="40">
                  <c:v>3.0625</c:v>
                </c:pt>
                <c:pt idx="41">
                  <c:v>3.133333333333334</c:v>
                </c:pt>
                <c:pt idx="42">
                  <c:v>3.451612903225777</c:v>
                </c:pt>
                <c:pt idx="43">
                  <c:v>2.767441860465117</c:v>
                </c:pt>
                <c:pt idx="44">
                  <c:v>3.645161290322581</c:v>
                </c:pt>
                <c:pt idx="45">
                  <c:v>3.055555555555555</c:v>
                </c:pt>
                <c:pt idx="46">
                  <c:v>3.103448275862069</c:v>
                </c:pt>
                <c:pt idx="47">
                  <c:v>2.666666666666666</c:v>
                </c:pt>
                <c:pt idx="48">
                  <c:v>3.482758620689653</c:v>
                </c:pt>
                <c:pt idx="49">
                  <c:v>3.952380952380953</c:v>
                </c:pt>
                <c:pt idx="50">
                  <c:v>3.142857142857143</c:v>
                </c:pt>
                <c:pt idx="51">
                  <c:v>2.851851851851851</c:v>
                </c:pt>
                <c:pt idx="52">
                  <c:v>2.545454545454545</c:v>
                </c:pt>
                <c:pt idx="53">
                  <c:v>3.25</c:v>
                </c:pt>
                <c:pt idx="54">
                  <c:v>3.260869565217391</c:v>
                </c:pt>
                <c:pt idx="55">
                  <c:v>3.153846153846154</c:v>
                </c:pt>
                <c:pt idx="56">
                  <c:v>1.818181818181818</c:v>
                </c:pt>
                <c:pt idx="57">
                  <c:v>3.833333333333333</c:v>
                </c:pt>
                <c:pt idx="58">
                  <c:v>2.6875</c:v>
                </c:pt>
                <c:pt idx="59">
                  <c:v>3.366666666666667</c:v>
                </c:pt>
                <c:pt idx="60">
                  <c:v>3.272727272727273</c:v>
                </c:pt>
                <c:pt idx="61">
                  <c:v>3.25</c:v>
                </c:pt>
                <c:pt idx="62">
                  <c:v>1.625</c:v>
                </c:pt>
                <c:pt idx="63">
                  <c:v>2.842105263157895</c:v>
                </c:pt>
                <c:pt idx="64">
                  <c:v>2.933333333333333</c:v>
                </c:pt>
                <c:pt idx="65">
                  <c:v>3.294117647058824</c:v>
                </c:pt>
                <c:pt idx="66">
                  <c:v>3.666666666666666</c:v>
                </c:pt>
                <c:pt idx="67">
                  <c:v>2.666666666666666</c:v>
                </c:pt>
                <c:pt idx="68">
                  <c:v>2.909090909090909</c:v>
                </c:pt>
                <c:pt idx="69">
                  <c:v>3.416666666666666</c:v>
                </c:pt>
                <c:pt idx="70">
                  <c:v>3.388888888888887</c:v>
                </c:pt>
                <c:pt idx="71">
                  <c:v>3.0</c:v>
                </c:pt>
                <c:pt idx="72">
                  <c:v>2.333333333333333</c:v>
                </c:pt>
                <c:pt idx="73">
                  <c:v>2.555555555555555</c:v>
                </c:pt>
                <c:pt idx="74">
                  <c:v>2.947368421052631</c:v>
                </c:pt>
                <c:pt idx="75">
                  <c:v>3.1</c:v>
                </c:pt>
                <c:pt idx="76">
                  <c:v>3.386363636363636</c:v>
                </c:pt>
                <c:pt idx="77">
                  <c:v>3.421052631578946</c:v>
                </c:pt>
                <c:pt idx="78">
                  <c:v>3.27906976744186</c:v>
                </c:pt>
                <c:pt idx="79">
                  <c:v>3.633333333333334</c:v>
                </c:pt>
                <c:pt idx="80">
                  <c:v>3.325581395348837</c:v>
                </c:pt>
                <c:pt idx="81">
                  <c:v>3.21875</c:v>
                </c:pt>
                <c:pt idx="82">
                  <c:v>2.891891891891892</c:v>
                </c:pt>
                <c:pt idx="83">
                  <c:v>3.352941176470586</c:v>
                </c:pt>
                <c:pt idx="84">
                  <c:v>3.08</c:v>
                </c:pt>
                <c:pt idx="85">
                  <c:v>2.6</c:v>
                </c:pt>
                <c:pt idx="86">
                  <c:v>3.190476190476191</c:v>
                </c:pt>
                <c:pt idx="87">
                  <c:v>2.826086956521739</c:v>
                </c:pt>
                <c:pt idx="88">
                  <c:v>3.324324324324324</c:v>
                </c:pt>
                <c:pt idx="89">
                  <c:v>3.578947368421053</c:v>
                </c:pt>
                <c:pt idx="90">
                  <c:v>0.862068965517241</c:v>
                </c:pt>
                <c:pt idx="91">
                  <c:v>3.117647058823529</c:v>
                </c:pt>
                <c:pt idx="92">
                  <c:v>2.833333333333333</c:v>
                </c:pt>
                <c:pt idx="93">
                  <c:v>3.586206896551724</c:v>
                </c:pt>
                <c:pt idx="94">
                  <c:v>2.882352941176471</c:v>
                </c:pt>
                <c:pt idx="95">
                  <c:v>3.045454545454545</c:v>
                </c:pt>
                <c:pt idx="96">
                  <c:v>3.625</c:v>
                </c:pt>
                <c:pt idx="97">
                  <c:v>3.113636363636364</c:v>
                </c:pt>
                <c:pt idx="98">
                  <c:v>3.214285714285714</c:v>
                </c:pt>
                <c:pt idx="99">
                  <c:v>3.133333333333334</c:v>
                </c:pt>
                <c:pt idx="100">
                  <c:v>3.814814814814814</c:v>
                </c:pt>
                <c:pt idx="101">
                  <c:v>3.1</c:v>
                </c:pt>
                <c:pt idx="102">
                  <c:v>3.181818181818179</c:v>
                </c:pt>
                <c:pt idx="103">
                  <c:v>2.952380952380953</c:v>
                </c:pt>
                <c:pt idx="104">
                  <c:v>3.192307692307693</c:v>
                </c:pt>
                <c:pt idx="105">
                  <c:v>3.666666666666666</c:v>
                </c:pt>
                <c:pt idx="106">
                  <c:v>3.205882352941177</c:v>
                </c:pt>
                <c:pt idx="107">
                  <c:v>3.15</c:v>
                </c:pt>
                <c:pt idx="108">
                  <c:v>3.15</c:v>
                </c:pt>
                <c:pt idx="109">
                  <c:v>2.866666666666667</c:v>
                </c:pt>
                <c:pt idx="110">
                  <c:v>3.304347826086957</c:v>
                </c:pt>
                <c:pt idx="111">
                  <c:v>3.285714285714286</c:v>
                </c:pt>
                <c:pt idx="112">
                  <c:v>2.96</c:v>
                </c:pt>
                <c:pt idx="113">
                  <c:v>3.205882352941177</c:v>
                </c:pt>
                <c:pt idx="114">
                  <c:v>2.941176470588235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72605952"/>
        <c:axId val="-172603248"/>
      </c:lineChart>
      <c:catAx>
        <c:axId val="-17260595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-172603248"/>
        <c:crosses val="autoZero"/>
        <c:auto val="1"/>
        <c:lblAlgn val="ctr"/>
        <c:lblOffset val="100"/>
        <c:noMultiLvlLbl val="0"/>
      </c:catAx>
      <c:valAx>
        <c:axId val="-172603248"/>
        <c:scaling>
          <c:orientation val="minMax"/>
          <c:max val="4.2"/>
          <c:min val="0.8"/>
        </c:scaling>
        <c:delete val="0"/>
        <c:axPos val="l"/>
        <c:majorGridlines/>
        <c:numFmt formatCode="###0.00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nb-NO"/>
          </a:p>
        </c:txPr>
        <c:crossAx val="-1726059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Gutt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Trivsel</c:v>
                </c:pt>
                <c:pt idx="1">
                  <c:v>Sosial Kompetanse</c:v>
                </c:pt>
                <c:pt idx="2">
                  <c:v>Kommunikasjon og Språk</c:v>
                </c:pt>
              </c:strCache>
            </c:strRef>
          </c:cat>
          <c:val>
            <c:numRef>
              <c:f>'Ark1'!$B$2:$B$4</c:f>
              <c:numCache>
                <c:formatCode>General</c:formatCode>
                <c:ptCount val="3"/>
                <c:pt idx="0">
                  <c:v>493.0</c:v>
                </c:pt>
                <c:pt idx="1">
                  <c:v>487.0</c:v>
                </c:pt>
                <c:pt idx="2">
                  <c:v>486.0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Jente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Trivsel</c:v>
                </c:pt>
                <c:pt idx="1">
                  <c:v>Sosial Kompetanse</c:v>
                </c:pt>
                <c:pt idx="2">
                  <c:v>Kommunikasjon og Språk</c:v>
                </c:pt>
              </c:strCache>
            </c:strRef>
          </c:cat>
          <c:val>
            <c:numRef>
              <c:f>'Ark1'!$C$2:$C$4</c:f>
              <c:numCache>
                <c:formatCode>General</c:formatCode>
                <c:ptCount val="3"/>
                <c:pt idx="0">
                  <c:v>507.0</c:v>
                </c:pt>
                <c:pt idx="1">
                  <c:v>514.0</c:v>
                </c:pt>
                <c:pt idx="2">
                  <c:v>514.0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3605616"/>
        <c:axId val="-173603568"/>
      </c:barChart>
      <c:catAx>
        <c:axId val="-1736056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nb-NO"/>
          </a:p>
        </c:txPr>
        <c:crossAx val="-173603568"/>
        <c:crosses val="autoZero"/>
        <c:auto val="1"/>
        <c:lblAlgn val="ctr"/>
        <c:lblOffset val="100"/>
        <c:noMultiLvlLbl val="0"/>
      </c:catAx>
      <c:valAx>
        <c:axId val="-17360356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-17360561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nb-NO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'Ark1'!$B$23</c:f>
              <c:strCache>
                <c:ptCount val="1"/>
                <c:pt idx="0">
                  <c:v>Språklige ferdigheter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'Ark1'!$A$24:$A$26</c:f>
              <c:strCache>
                <c:ptCount val="3"/>
                <c:pt idx="0">
                  <c:v>Grunnskole</c:v>
                </c:pt>
                <c:pt idx="1">
                  <c:v>Videregående opplæring</c:v>
                </c:pt>
                <c:pt idx="2">
                  <c:v>Høyere utdanning</c:v>
                </c:pt>
              </c:strCache>
            </c:strRef>
          </c:cat>
          <c:val>
            <c:numRef>
              <c:f>'Ark1'!$B$24:$B$26</c:f>
              <c:numCache>
                <c:formatCode>General</c:formatCode>
                <c:ptCount val="3"/>
                <c:pt idx="0">
                  <c:v>447.0</c:v>
                </c:pt>
                <c:pt idx="1">
                  <c:v>477.0</c:v>
                </c:pt>
                <c:pt idx="2">
                  <c:v>515.0</c:v>
                </c:pt>
              </c:numCache>
            </c:numRef>
          </c:val>
        </c:ser>
        <c:ser>
          <c:idx val="1"/>
          <c:order val="1"/>
          <c:tx>
            <c:strRef>
              <c:f>'Ark1'!$C$23</c:f>
              <c:strCache>
                <c:ptCount val="1"/>
                <c:pt idx="0">
                  <c:v>Sosiale ferdigheter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'Ark1'!$A$24:$A$26</c:f>
              <c:strCache>
                <c:ptCount val="3"/>
                <c:pt idx="0">
                  <c:v>Grunnskole</c:v>
                </c:pt>
                <c:pt idx="1">
                  <c:v>Videregående opplæring</c:v>
                </c:pt>
                <c:pt idx="2">
                  <c:v>Høyere utdanning</c:v>
                </c:pt>
              </c:strCache>
            </c:strRef>
          </c:cat>
          <c:val>
            <c:numRef>
              <c:f>'Ark1'!$C$24:$C$26</c:f>
              <c:numCache>
                <c:formatCode>General</c:formatCode>
                <c:ptCount val="3"/>
                <c:pt idx="0">
                  <c:v>489.0</c:v>
                </c:pt>
                <c:pt idx="1">
                  <c:v>484.0</c:v>
                </c:pt>
                <c:pt idx="2">
                  <c:v>508.0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45718512"/>
        <c:axId val="-245716464"/>
      </c:barChart>
      <c:catAx>
        <c:axId val="-2457185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nb-NO"/>
          </a:p>
        </c:txPr>
        <c:crossAx val="-245716464"/>
        <c:crosses val="autoZero"/>
        <c:auto val="1"/>
        <c:lblAlgn val="ctr"/>
        <c:lblOffset val="100"/>
        <c:noMultiLvlLbl val="0"/>
      </c:catAx>
      <c:valAx>
        <c:axId val="-245716464"/>
        <c:scaling>
          <c:orientation val="minMax"/>
          <c:max val="540.0"/>
          <c:min val="420.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nb-NO"/>
          </a:p>
        </c:txPr>
        <c:crossAx val="-24571851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nb-NO"/>
        </a:p>
      </c:txPr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F03856-AAC5-7B4C-830E-86A230A98189}" type="doc">
      <dgm:prSet loTypeId="urn:microsoft.com/office/officeart/2005/8/layout/matrix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900E248A-30F7-564E-AB0D-8B9057C16ADA}">
      <dgm:prSet phldrT="[Tekst]"/>
      <dgm:spPr/>
      <dgm:t>
        <a:bodyPr/>
        <a:lstStyle/>
        <a:p>
          <a:r>
            <a:rPr lang="nb-NO" dirty="0" smtClean="0"/>
            <a:t>Ledelse på alle nivå</a:t>
          </a:r>
          <a:endParaRPr lang="nb-NO" dirty="0"/>
        </a:p>
      </dgm:t>
    </dgm:pt>
    <dgm:pt modelId="{DDF504A9-B31C-364B-BBCE-513ECA970DAD}" type="parTrans" cxnId="{30CD41AC-B060-0D4C-BF5C-BF364F3ADE95}">
      <dgm:prSet/>
      <dgm:spPr/>
      <dgm:t>
        <a:bodyPr/>
        <a:lstStyle/>
        <a:p>
          <a:endParaRPr lang="nb-NO"/>
        </a:p>
      </dgm:t>
    </dgm:pt>
    <dgm:pt modelId="{D6567EA8-19DD-2A44-B2A3-8082FD013181}" type="sibTrans" cxnId="{30CD41AC-B060-0D4C-BF5C-BF364F3ADE95}">
      <dgm:prSet/>
      <dgm:spPr/>
      <dgm:t>
        <a:bodyPr/>
        <a:lstStyle/>
        <a:p>
          <a:endParaRPr lang="nb-NO"/>
        </a:p>
      </dgm:t>
    </dgm:pt>
    <dgm:pt modelId="{5C3C68D5-DEC4-AD4A-B9B8-CDB87B6030B1}">
      <dgm:prSet phldrT="[Tekst]"/>
      <dgm:spPr/>
      <dgm:t>
        <a:bodyPr/>
        <a:lstStyle/>
        <a:p>
          <a:r>
            <a:rPr lang="nb-NO" dirty="0" smtClean="0"/>
            <a:t>Overordnede målsettinger og felles retning </a:t>
          </a:r>
          <a:endParaRPr lang="nb-NO" dirty="0"/>
        </a:p>
      </dgm:t>
    </dgm:pt>
    <dgm:pt modelId="{8F6F3EDA-19C6-D14C-8835-2F0D2A28AA57}" type="parTrans" cxnId="{F6124FF4-B4F2-AE42-8B30-98481EFA3D5A}">
      <dgm:prSet/>
      <dgm:spPr/>
      <dgm:t>
        <a:bodyPr/>
        <a:lstStyle/>
        <a:p>
          <a:endParaRPr lang="nb-NO"/>
        </a:p>
      </dgm:t>
    </dgm:pt>
    <dgm:pt modelId="{E2AB5DD6-192B-DA41-A93E-D299CA4F367A}" type="sibTrans" cxnId="{F6124FF4-B4F2-AE42-8B30-98481EFA3D5A}">
      <dgm:prSet/>
      <dgm:spPr/>
      <dgm:t>
        <a:bodyPr/>
        <a:lstStyle/>
        <a:p>
          <a:endParaRPr lang="nb-NO"/>
        </a:p>
      </dgm:t>
    </dgm:pt>
    <dgm:pt modelId="{6F332E57-DF41-0F46-98D0-94594ED6D5CD}">
      <dgm:prSet phldrT="[Tekst]"/>
      <dgm:spPr/>
      <dgm:t>
        <a:bodyPr/>
        <a:lstStyle/>
        <a:p>
          <a:r>
            <a:rPr lang="nb-NO" dirty="0" smtClean="0"/>
            <a:t>Kapasitetsbygging og utvikling av  kollektive kulturer</a:t>
          </a:r>
          <a:endParaRPr lang="nb-NO" dirty="0"/>
        </a:p>
      </dgm:t>
    </dgm:pt>
    <dgm:pt modelId="{6D9E5102-4741-D647-B0F8-3A4A44047B7B}" type="parTrans" cxnId="{7DE2C8D8-7F34-194E-9761-ADDD6310045C}">
      <dgm:prSet/>
      <dgm:spPr/>
      <dgm:t>
        <a:bodyPr/>
        <a:lstStyle/>
        <a:p>
          <a:endParaRPr lang="nb-NO"/>
        </a:p>
      </dgm:t>
    </dgm:pt>
    <dgm:pt modelId="{55DA1B5D-6AD7-2441-9E73-F94F6CC5F61B}" type="sibTrans" cxnId="{7DE2C8D8-7F34-194E-9761-ADDD6310045C}">
      <dgm:prSet/>
      <dgm:spPr/>
      <dgm:t>
        <a:bodyPr/>
        <a:lstStyle/>
        <a:p>
          <a:endParaRPr lang="nb-NO"/>
        </a:p>
      </dgm:t>
    </dgm:pt>
    <dgm:pt modelId="{19AD0C72-3597-B84A-B35E-D51948D5BB5B}">
      <dgm:prSet phldrT="[Tekst]"/>
      <dgm:spPr/>
      <dgm:t>
        <a:bodyPr/>
        <a:lstStyle/>
        <a:p>
          <a:r>
            <a:rPr lang="nb-NO" dirty="0" smtClean="0"/>
            <a:t>Bruk av kartleggingsresultater for å forbedre praksis</a:t>
          </a:r>
          <a:endParaRPr lang="nb-NO" dirty="0"/>
        </a:p>
      </dgm:t>
    </dgm:pt>
    <dgm:pt modelId="{44288B8D-4E04-FA49-A96A-D635DE941F57}" type="parTrans" cxnId="{2092FC80-F337-0141-AD64-9FE317FD4604}">
      <dgm:prSet/>
      <dgm:spPr/>
      <dgm:t>
        <a:bodyPr/>
        <a:lstStyle/>
        <a:p>
          <a:endParaRPr lang="nb-NO"/>
        </a:p>
      </dgm:t>
    </dgm:pt>
    <dgm:pt modelId="{F03A3C47-2E32-8346-AB71-AA4B8BDA2BCD}" type="sibTrans" cxnId="{2092FC80-F337-0141-AD64-9FE317FD4604}">
      <dgm:prSet/>
      <dgm:spPr/>
      <dgm:t>
        <a:bodyPr/>
        <a:lstStyle/>
        <a:p>
          <a:endParaRPr lang="nb-NO"/>
        </a:p>
      </dgm:t>
    </dgm:pt>
    <dgm:pt modelId="{D6DF8596-8774-8449-8E55-6982D31C8FC3}">
      <dgm:prSet phldrT="[Tekst]"/>
      <dgm:spPr/>
      <dgm:t>
        <a:bodyPr/>
        <a:lstStyle/>
        <a:p>
          <a:r>
            <a:rPr lang="nb-NO" dirty="0" smtClean="0"/>
            <a:t>Tydelige læringsmål og forskningsinformert pedagogisk praksis</a:t>
          </a:r>
          <a:endParaRPr lang="nb-NO" dirty="0"/>
        </a:p>
      </dgm:t>
    </dgm:pt>
    <dgm:pt modelId="{ECE48528-8080-1B41-9BAE-4DF284458E42}" type="parTrans" cxnId="{AC37BDF0-163F-C04B-B2AA-9A1B8F93360F}">
      <dgm:prSet/>
      <dgm:spPr/>
      <dgm:t>
        <a:bodyPr/>
        <a:lstStyle/>
        <a:p>
          <a:endParaRPr lang="nb-NO"/>
        </a:p>
      </dgm:t>
    </dgm:pt>
    <dgm:pt modelId="{FF2C3BA2-0841-B247-9858-F6EC364B396A}" type="sibTrans" cxnId="{AC37BDF0-163F-C04B-B2AA-9A1B8F93360F}">
      <dgm:prSet/>
      <dgm:spPr/>
      <dgm:t>
        <a:bodyPr/>
        <a:lstStyle/>
        <a:p>
          <a:endParaRPr lang="nb-NO"/>
        </a:p>
      </dgm:t>
    </dgm:pt>
    <dgm:pt modelId="{E64CE39B-33BD-594A-88C5-DB2F45E39694}" type="pres">
      <dgm:prSet presAssocID="{4AF03856-AAC5-7B4C-830E-86A230A9818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254D3FDB-8AC8-704D-8B54-3529F4A88775}" type="pres">
      <dgm:prSet presAssocID="{4AF03856-AAC5-7B4C-830E-86A230A98189}" presName="matrix" presStyleCnt="0"/>
      <dgm:spPr/>
      <dgm:t>
        <a:bodyPr/>
        <a:lstStyle/>
        <a:p>
          <a:endParaRPr lang="nb-NO"/>
        </a:p>
      </dgm:t>
    </dgm:pt>
    <dgm:pt modelId="{EE5699DA-FC11-7244-8E25-514823C7D001}" type="pres">
      <dgm:prSet presAssocID="{4AF03856-AAC5-7B4C-830E-86A230A98189}" presName="tile1" presStyleLbl="node1" presStyleIdx="0" presStyleCnt="4"/>
      <dgm:spPr/>
      <dgm:t>
        <a:bodyPr/>
        <a:lstStyle/>
        <a:p>
          <a:endParaRPr lang="nb-NO"/>
        </a:p>
      </dgm:t>
    </dgm:pt>
    <dgm:pt modelId="{77F3EDF5-0F51-6742-9379-02F7EA2874B4}" type="pres">
      <dgm:prSet presAssocID="{4AF03856-AAC5-7B4C-830E-86A230A9818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0559630-B02C-5D48-A11C-794B1F89E5FA}" type="pres">
      <dgm:prSet presAssocID="{4AF03856-AAC5-7B4C-830E-86A230A98189}" presName="tile2" presStyleLbl="node1" presStyleIdx="1" presStyleCnt="4"/>
      <dgm:spPr/>
      <dgm:t>
        <a:bodyPr/>
        <a:lstStyle/>
        <a:p>
          <a:endParaRPr lang="nb-NO"/>
        </a:p>
      </dgm:t>
    </dgm:pt>
    <dgm:pt modelId="{5FC7B2B1-4D9C-0443-89B8-8BA283831878}" type="pres">
      <dgm:prSet presAssocID="{4AF03856-AAC5-7B4C-830E-86A230A9818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9AC6AAB0-B2F6-7E44-91CB-91C220FF35B3}" type="pres">
      <dgm:prSet presAssocID="{4AF03856-AAC5-7B4C-830E-86A230A98189}" presName="tile3" presStyleLbl="node1" presStyleIdx="2" presStyleCnt="4"/>
      <dgm:spPr/>
      <dgm:t>
        <a:bodyPr/>
        <a:lstStyle/>
        <a:p>
          <a:endParaRPr lang="nb-NO"/>
        </a:p>
      </dgm:t>
    </dgm:pt>
    <dgm:pt modelId="{FFA54E40-BD5D-BE42-A5B4-EA41278C339D}" type="pres">
      <dgm:prSet presAssocID="{4AF03856-AAC5-7B4C-830E-86A230A9818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879C8F7-81F5-5544-907A-AEF27086C2FC}" type="pres">
      <dgm:prSet presAssocID="{4AF03856-AAC5-7B4C-830E-86A230A98189}" presName="tile4" presStyleLbl="node1" presStyleIdx="3" presStyleCnt="4"/>
      <dgm:spPr/>
      <dgm:t>
        <a:bodyPr/>
        <a:lstStyle/>
        <a:p>
          <a:endParaRPr lang="nb-NO"/>
        </a:p>
      </dgm:t>
    </dgm:pt>
    <dgm:pt modelId="{CD32C80F-FE33-8C40-AF89-3B1025ADB7F8}" type="pres">
      <dgm:prSet presAssocID="{4AF03856-AAC5-7B4C-830E-86A230A9818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013F3BA-5AC1-E74D-A5B9-CF6BA4226909}" type="pres">
      <dgm:prSet presAssocID="{4AF03856-AAC5-7B4C-830E-86A230A98189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nb-NO"/>
        </a:p>
      </dgm:t>
    </dgm:pt>
  </dgm:ptLst>
  <dgm:cxnLst>
    <dgm:cxn modelId="{F6124FF4-B4F2-AE42-8B30-98481EFA3D5A}" srcId="{900E248A-30F7-564E-AB0D-8B9057C16ADA}" destId="{5C3C68D5-DEC4-AD4A-B9B8-CDB87B6030B1}" srcOrd="0" destOrd="0" parTransId="{8F6F3EDA-19C6-D14C-8835-2F0D2A28AA57}" sibTransId="{E2AB5DD6-192B-DA41-A93E-D299CA4F367A}"/>
    <dgm:cxn modelId="{E0A10AC9-C1A8-6541-B676-80264B54ED33}" type="presOf" srcId="{900E248A-30F7-564E-AB0D-8B9057C16ADA}" destId="{1013F3BA-5AC1-E74D-A5B9-CF6BA4226909}" srcOrd="0" destOrd="0" presId="urn:microsoft.com/office/officeart/2005/8/layout/matrix1"/>
    <dgm:cxn modelId="{7DE2C8D8-7F34-194E-9761-ADDD6310045C}" srcId="{900E248A-30F7-564E-AB0D-8B9057C16ADA}" destId="{6F332E57-DF41-0F46-98D0-94594ED6D5CD}" srcOrd="1" destOrd="0" parTransId="{6D9E5102-4741-D647-B0F8-3A4A44047B7B}" sibTransId="{55DA1B5D-6AD7-2441-9E73-F94F6CC5F61B}"/>
    <dgm:cxn modelId="{9E22D7D6-8180-9E42-9ABC-FA8FAC9852E4}" type="presOf" srcId="{6F332E57-DF41-0F46-98D0-94594ED6D5CD}" destId="{D0559630-B02C-5D48-A11C-794B1F89E5FA}" srcOrd="0" destOrd="0" presId="urn:microsoft.com/office/officeart/2005/8/layout/matrix1"/>
    <dgm:cxn modelId="{30CD41AC-B060-0D4C-BF5C-BF364F3ADE95}" srcId="{4AF03856-AAC5-7B4C-830E-86A230A98189}" destId="{900E248A-30F7-564E-AB0D-8B9057C16ADA}" srcOrd="0" destOrd="0" parTransId="{DDF504A9-B31C-364B-BBCE-513ECA970DAD}" sibTransId="{D6567EA8-19DD-2A44-B2A3-8082FD013181}"/>
    <dgm:cxn modelId="{15740316-8ECB-3649-B664-F22CF269D850}" type="presOf" srcId="{6F332E57-DF41-0F46-98D0-94594ED6D5CD}" destId="{5FC7B2B1-4D9C-0443-89B8-8BA283831878}" srcOrd="1" destOrd="0" presId="urn:microsoft.com/office/officeart/2005/8/layout/matrix1"/>
    <dgm:cxn modelId="{D5694832-B893-6D4B-892C-17F0DC196158}" type="presOf" srcId="{19AD0C72-3597-B84A-B35E-D51948D5BB5B}" destId="{9AC6AAB0-B2F6-7E44-91CB-91C220FF35B3}" srcOrd="0" destOrd="0" presId="urn:microsoft.com/office/officeart/2005/8/layout/matrix1"/>
    <dgm:cxn modelId="{B89A727B-0058-4D4E-8921-069CFA2657CD}" type="presOf" srcId="{19AD0C72-3597-B84A-B35E-D51948D5BB5B}" destId="{FFA54E40-BD5D-BE42-A5B4-EA41278C339D}" srcOrd="1" destOrd="0" presId="urn:microsoft.com/office/officeart/2005/8/layout/matrix1"/>
    <dgm:cxn modelId="{0BA08CD5-13EA-CF4D-9E23-C1253C0C6C54}" type="presOf" srcId="{5C3C68D5-DEC4-AD4A-B9B8-CDB87B6030B1}" destId="{77F3EDF5-0F51-6742-9379-02F7EA2874B4}" srcOrd="1" destOrd="0" presId="urn:microsoft.com/office/officeart/2005/8/layout/matrix1"/>
    <dgm:cxn modelId="{04851669-7677-A142-80FF-E4745C3DD630}" type="presOf" srcId="{D6DF8596-8774-8449-8E55-6982D31C8FC3}" destId="{CD32C80F-FE33-8C40-AF89-3B1025ADB7F8}" srcOrd="1" destOrd="0" presId="urn:microsoft.com/office/officeart/2005/8/layout/matrix1"/>
    <dgm:cxn modelId="{F9A51FF1-B6A8-6548-93A2-7D79116251F3}" type="presOf" srcId="{4AF03856-AAC5-7B4C-830E-86A230A98189}" destId="{E64CE39B-33BD-594A-88C5-DB2F45E39694}" srcOrd="0" destOrd="0" presId="urn:microsoft.com/office/officeart/2005/8/layout/matrix1"/>
    <dgm:cxn modelId="{2092FC80-F337-0141-AD64-9FE317FD4604}" srcId="{900E248A-30F7-564E-AB0D-8B9057C16ADA}" destId="{19AD0C72-3597-B84A-B35E-D51948D5BB5B}" srcOrd="2" destOrd="0" parTransId="{44288B8D-4E04-FA49-A96A-D635DE941F57}" sibTransId="{F03A3C47-2E32-8346-AB71-AA4B8BDA2BCD}"/>
    <dgm:cxn modelId="{AC37BDF0-163F-C04B-B2AA-9A1B8F93360F}" srcId="{900E248A-30F7-564E-AB0D-8B9057C16ADA}" destId="{D6DF8596-8774-8449-8E55-6982D31C8FC3}" srcOrd="3" destOrd="0" parTransId="{ECE48528-8080-1B41-9BAE-4DF284458E42}" sibTransId="{FF2C3BA2-0841-B247-9858-F6EC364B396A}"/>
    <dgm:cxn modelId="{64A22F8B-1D93-7E4A-A72B-0EE28655585C}" type="presOf" srcId="{5C3C68D5-DEC4-AD4A-B9B8-CDB87B6030B1}" destId="{EE5699DA-FC11-7244-8E25-514823C7D001}" srcOrd="0" destOrd="0" presId="urn:microsoft.com/office/officeart/2005/8/layout/matrix1"/>
    <dgm:cxn modelId="{8BFE82F9-D12F-D141-AEA8-61D9FD8B1442}" type="presOf" srcId="{D6DF8596-8774-8449-8E55-6982D31C8FC3}" destId="{B879C8F7-81F5-5544-907A-AEF27086C2FC}" srcOrd="0" destOrd="0" presId="urn:microsoft.com/office/officeart/2005/8/layout/matrix1"/>
    <dgm:cxn modelId="{CAF51F26-DCEE-7948-A362-1A22B67A3B4B}" type="presParOf" srcId="{E64CE39B-33BD-594A-88C5-DB2F45E39694}" destId="{254D3FDB-8AC8-704D-8B54-3529F4A88775}" srcOrd="0" destOrd="0" presId="urn:microsoft.com/office/officeart/2005/8/layout/matrix1"/>
    <dgm:cxn modelId="{ABB63425-5826-9D41-8881-049A06AE4026}" type="presParOf" srcId="{254D3FDB-8AC8-704D-8B54-3529F4A88775}" destId="{EE5699DA-FC11-7244-8E25-514823C7D001}" srcOrd="0" destOrd="0" presId="urn:microsoft.com/office/officeart/2005/8/layout/matrix1"/>
    <dgm:cxn modelId="{D118BF4C-FCC6-6848-8ECA-FE16A1D9DC24}" type="presParOf" srcId="{254D3FDB-8AC8-704D-8B54-3529F4A88775}" destId="{77F3EDF5-0F51-6742-9379-02F7EA2874B4}" srcOrd="1" destOrd="0" presId="urn:microsoft.com/office/officeart/2005/8/layout/matrix1"/>
    <dgm:cxn modelId="{9D8B584F-774F-0F45-9033-B1AE54D1F8A2}" type="presParOf" srcId="{254D3FDB-8AC8-704D-8B54-3529F4A88775}" destId="{D0559630-B02C-5D48-A11C-794B1F89E5FA}" srcOrd="2" destOrd="0" presId="urn:microsoft.com/office/officeart/2005/8/layout/matrix1"/>
    <dgm:cxn modelId="{6C90D4F6-D1AA-AE4F-A3B4-A57B2F5C40A3}" type="presParOf" srcId="{254D3FDB-8AC8-704D-8B54-3529F4A88775}" destId="{5FC7B2B1-4D9C-0443-89B8-8BA283831878}" srcOrd="3" destOrd="0" presId="urn:microsoft.com/office/officeart/2005/8/layout/matrix1"/>
    <dgm:cxn modelId="{3AE855A3-BB88-E24B-90E6-7840462DCED0}" type="presParOf" srcId="{254D3FDB-8AC8-704D-8B54-3529F4A88775}" destId="{9AC6AAB0-B2F6-7E44-91CB-91C220FF35B3}" srcOrd="4" destOrd="0" presId="urn:microsoft.com/office/officeart/2005/8/layout/matrix1"/>
    <dgm:cxn modelId="{F88F0481-EA8D-2541-98F1-803709A08F62}" type="presParOf" srcId="{254D3FDB-8AC8-704D-8B54-3529F4A88775}" destId="{FFA54E40-BD5D-BE42-A5B4-EA41278C339D}" srcOrd="5" destOrd="0" presId="urn:microsoft.com/office/officeart/2005/8/layout/matrix1"/>
    <dgm:cxn modelId="{CA3CFB2D-5F7F-8D4A-97B9-85AE57F42462}" type="presParOf" srcId="{254D3FDB-8AC8-704D-8B54-3529F4A88775}" destId="{B879C8F7-81F5-5544-907A-AEF27086C2FC}" srcOrd="6" destOrd="0" presId="urn:microsoft.com/office/officeart/2005/8/layout/matrix1"/>
    <dgm:cxn modelId="{6D81439D-DDBE-DB4D-810E-175F69A665FC}" type="presParOf" srcId="{254D3FDB-8AC8-704D-8B54-3529F4A88775}" destId="{CD32C80F-FE33-8C40-AF89-3B1025ADB7F8}" srcOrd="7" destOrd="0" presId="urn:microsoft.com/office/officeart/2005/8/layout/matrix1"/>
    <dgm:cxn modelId="{DED1E247-7835-A34B-A7CA-5BCAABEC733D}" type="presParOf" srcId="{E64CE39B-33BD-594A-88C5-DB2F45E39694}" destId="{1013F3BA-5AC1-E74D-A5B9-CF6BA422690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5699DA-FC11-7244-8E25-514823C7D001}">
      <dsp:nvSpPr>
        <dsp:cNvPr id="0" name=""/>
        <dsp:cNvSpPr/>
      </dsp:nvSpPr>
      <dsp:spPr>
        <a:xfrm rot="16200000">
          <a:off x="665856" y="-665856"/>
          <a:ext cx="1754386" cy="308609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200" kern="1200" dirty="0" smtClean="0"/>
            <a:t>Overordnede målsettinger og felles retning </a:t>
          </a:r>
          <a:endParaRPr lang="nb-NO" sz="2200" kern="1200" dirty="0"/>
        </a:p>
      </dsp:txBody>
      <dsp:txXfrm rot="5400000">
        <a:off x="0" y="0"/>
        <a:ext cx="3086099" cy="1315789"/>
      </dsp:txXfrm>
    </dsp:sp>
    <dsp:sp modelId="{D0559630-B02C-5D48-A11C-794B1F89E5FA}">
      <dsp:nvSpPr>
        <dsp:cNvPr id="0" name=""/>
        <dsp:cNvSpPr/>
      </dsp:nvSpPr>
      <dsp:spPr>
        <a:xfrm>
          <a:off x="3086099" y="0"/>
          <a:ext cx="3086099" cy="175438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200" kern="1200" dirty="0" smtClean="0"/>
            <a:t>Kapasitetsbygging og utvikling av  kollektive kulturer</a:t>
          </a:r>
          <a:endParaRPr lang="nb-NO" sz="2200" kern="1200" dirty="0"/>
        </a:p>
      </dsp:txBody>
      <dsp:txXfrm>
        <a:off x="3086099" y="0"/>
        <a:ext cx="3086099" cy="1315789"/>
      </dsp:txXfrm>
    </dsp:sp>
    <dsp:sp modelId="{9AC6AAB0-B2F6-7E44-91CB-91C220FF35B3}">
      <dsp:nvSpPr>
        <dsp:cNvPr id="0" name=""/>
        <dsp:cNvSpPr/>
      </dsp:nvSpPr>
      <dsp:spPr>
        <a:xfrm rot="10800000">
          <a:off x="0" y="1754386"/>
          <a:ext cx="3086099" cy="175438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200" kern="1200" dirty="0" smtClean="0"/>
            <a:t>Bruk av kartleggingsresultater for å forbedre praksis</a:t>
          </a:r>
          <a:endParaRPr lang="nb-NO" sz="2200" kern="1200" dirty="0"/>
        </a:p>
      </dsp:txBody>
      <dsp:txXfrm rot="10800000">
        <a:off x="0" y="2192982"/>
        <a:ext cx="3086099" cy="1315789"/>
      </dsp:txXfrm>
    </dsp:sp>
    <dsp:sp modelId="{B879C8F7-81F5-5544-907A-AEF27086C2FC}">
      <dsp:nvSpPr>
        <dsp:cNvPr id="0" name=""/>
        <dsp:cNvSpPr/>
      </dsp:nvSpPr>
      <dsp:spPr>
        <a:xfrm rot="5400000">
          <a:off x="3751957" y="1088529"/>
          <a:ext cx="1754386" cy="308609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200" kern="1200" dirty="0" smtClean="0"/>
            <a:t>Tydelige læringsmål og forskningsinformert pedagogisk praksis</a:t>
          </a:r>
          <a:endParaRPr lang="nb-NO" sz="2200" kern="1200" dirty="0"/>
        </a:p>
      </dsp:txBody>
      <dsp:txXfrm rot="-5400000">
        <a:off x="3086100" y="2192982"/>
        <a:ext cx="3086099" cy="1315789"/>
      </dsp:txXfrm>
    </dsp:sp>
    <dsp:sp modelId="{1013F3BA-5AC1-E74D-A5B9-CF6BA4226909}">
      <dsp:nvSpPr>
        <dsp:cNvPr id="0" name=""/>
        <dsp:cNvSpPr/>
      </dsp:nvSpPr>
      <dsp:spPr>
        <a:xfrm>
          <a:off x="2160269" y="1315789"/>
          <a:ext cx="1851660" cy="877193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200" kern="1200" dirty="0" smtClean="0"/>
            <a:t>Ledelse på alle nivå</a:t>
          </a:r>
          <a:endParaRPr lang="nb-NO" sz="2200" kern="1200" dirty="0"/>
        </a:p>
      </dsp:txBody>
      <dsp:txXfrm>
        <a:off x="2203090" y="1358610"/>
        <a:ext cx="1766018" cy="7915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365A3-B863-4341-BD7F-074D08832F7D}" type="datetimeFigureOut">
              <a:rPr lang="nb-NO" smtClean="0"/>
              <a:t>31.10.2017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9A7E2-FD94-DA48-9BCA-E3B1924E38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8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-nasjonale tall. Utdanningsspeilet 2014.</a:t>
            </a:r>
          </a:p>
          <a:p>
            <a:endParaRPr lang="nb-NO" baseline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/>
              <a:t>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levene på videregående skoler i Hedmark 2013/14 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Gutter: 20,1 prosent hadde under 30 grunnskolepoeng, og 18,8 prosent hadde mellom 30 og 35 poeng.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Jenter: 9,6 prosent hadde under 30 grunnskolepoeng, og 12 prosent hadde mellom 30 og 35 poeng (Kilde PULS).</a:t>
            </a:r>
          </a:p>
          <a:p>
            <a:endParaRPr lang="nb-NO" dirty="0" smtClean="0"/>
          </a:p>
          <a:p>
            <a:r>
              <a:rPr lang="nb-NO" dirty="0" smtClean="0"/>
              <a:t>Hvor mange hos dere er i</a:t>
            </a:r>
            <a:r>
              <a:rPr lang="nb-NO" baseline="0" dirty="0" smtClean="0"/>
              <a:t> «faresonen»? Oppfølging?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D7D0A-BA40-4AB1-B900-12E49CCBF310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2034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noProof="0" dirty="0" smtClean="0"/>
              <a:t>Ny ledelse I barnehagen fra midt i 2016 innførte</a:t>
            </a:r>
            <a:r>
              <a:rPr lang="nb-NO" baseline="0" noProof="0" dirty="0" smtClean="0"/>
              <a:t> systematikk i arbeidet med pedagogisk analyse og tiltaksplanlegging. Utgangspunktet var utfordringsbildet i barnehagen, og hvert eneste personalmøte </a:t>
            </a:r>
            <a:endParaRPr lang="nb-NO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4ED62-0335-4FDD-AEDF-633895CD0EDA}" type="slidenum">
              <a:rPr lang="nb-NO" smtClean="0"/>
              <a:pPr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4570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	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9A7E2-FD94-DA48-9BCA-E3B1924E3801}" type="slidenum">
              <a:rPr lang="nb-NO" smtClean="0"/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0477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2178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3914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1517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331913" y="1200151"/>
            <a:ext cx="7416800" cy="3262312"/>
          </a:xfrm>
        </p:spPr>
        <p:txBody>
          <a:bodyPr>
            <a:normAutofit/>
          </a:bodyPr>
          <a:lstStyle>
            <a:lvl1pPr marL="214313" indent="-214313">
              <a:buFont typeface="Arial" pitchFamily="34" charset="0"/>
              <a:buChar char="•"/>
              <a:defRPr sz="2400">
                <a:solidFill>
                  <a:srgbClr val="333333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600075" indent="-257175">
              <a:buFont typeface="Arial" pitchFamily="34" charset="0"/>
              <a:buChar char="•"/>
              <a:defRPr sz="2100">
                <a:latin typeface="+mn-lt"/>
                <a:ea typeface="Verdana" pitchFamily="34" charset="0"/>
                <a:cs typeface="Verdana" pitchFamily="34" charset="0"/>
              </a:defRPr>
            </a:lvl2pPr>
            <a:lvl3pPr marL="900113" indent="-214313">
              <a:buFont typeface="Arial" pitchFamily="34" charset="0"/>
              <a:buChar char="•"/>
              <a:defRPr sz="1800">
                <a:latin typeface="+mn-lt"/>
                <a:ea typeface="Verdana" pitchFamily="34" charset="0"/>
                <a:cs typeface="Verdana" pitchFamily="34" charset="0"/>
              </a:defRPr>
            </a:lvl3pPr>
            <a:lvl4pPr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</p:txBody>
      </p:sp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1331913" y="205979"/>
            <a:ext cx="7416800" cy="857250"/>
          </a:xfrm>
        </p:spPr>
        <p:txBody>
          <a:bodyPr>
            <a:normAutofit/>
          </a:bodyPr>
          <a:lstStyle>
            <a:lvl1pPr algn="l">
              <a:defRPr sz="3300">
                <a:solidFill>
                  <a:srgbClr val="333333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378080" y="4890195"/>
            <a:ext cx="514400" cy="165832"/>
          </a:xfrm>
          <a:prstGeom prst="rect">
            <a:avLst/>
          </a:prstGeom>
        </p:spPr>
        <p:txBody>
          <a:bodyPr/>
          <a:lstStyle>
            <a:lvl1pPr>
              <a:defRPr sz="525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F111C96-82F6-496B-9C9E-C2BCB7B6DE2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4731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7223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1068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1840" y="4587974"/>
            <a:ext cx="2895600" cy="273844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70549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4945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9595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5650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4780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Dra bildet til plassholderen eller klikk ikonet for å legge til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5132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31840" y="458797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1398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5567"/>
            <a:ext cx="7772400" cy="1368151"/>
          </a:xfrm>
        </p:spPr>
        <p:txBody>
          <a:bodyPr>
            <a:normAutofit/>
          </a:bodyPr>
          <a:lstStyle/>
          <a:p>
            <a:r>
              <a:rPr lang="nb-NO" sz="4000" b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nb-NO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valitet i barnehagen</a:t>
            </a:r>
            <a:endParaRPr lang="nb-NO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sz="2400" dirty="0" smtClean="0"/>
              <a:t>Thomas Nordahl</a:t>
            </a:r>
          </a:p>
          <a:p>
            <a:r>
              <a:rPr lang="nb-NO" sz="2400" dirty="0" smtClean="0"/>
              <a:t>31.10.17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88997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smtClean="0"/>
              <a:t>Forskjeller mellom barnehager</a:t>
            </a: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b-NO" sz="2400" dirty="0" smtClean="0"/>
              <a:t>Disse forskjellene mellom barnehager i barns trivsel og kompetanse er oppsiktsvekkende store.</a:t>
            </a:r>
          </a:p>
          <a:p>
            <a:r>
              <a:rPr lang="nb-NO" sz="2400" dirty="0" smtClean="0"/>
              <a:t>Forskjellene må ha en sammenheng med læringsmiljø og pedagogiske aktiviteter i barnehagene </a:t>
            </a:r>
            <a:r>
              <a:rPr lang="nb-NO" sz="2400" dirty="0" err="1" smtClean="0"/>
              <a:t>dvs</a:t>
            </a:r>
            <a:r>
              <a:rPr lang="nb-NO" sz="2400" dirty="0" smtClean="0"/>
              <a:t> kvalitet i barnehagen.</a:t>
            </a:r>
          </a:p>
          <a:p>
            <a:r>
              <a:rPr lang="nb-NO" sz="2400" dirty="0" smtClean="0"/>
              <a:t>Barn fra barnehagene som skårer best har hatt det bedre i barnehagen og er bedre forberedt på å møte skolen.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60884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2800" dirty="0" smtClean="0">
                <a:latin typeface="Tahoma" charset="0"/>
              </a:rPr>
              <a:t/>
            </a:r>
            <a:br>
              <a:rPr lang="nb-NO" sz="2800" dirty="0" smtClean="0">
                <a:latin typeface="Tahoma" charset="0"/>
              </a:rPr>
            </a:br>
            <a:r>
              <a:rPr lang="nb-NO" sz="2800" b="1" dirty="0" smtClean="0">
                <a:latin typeface="Tahoma" charset="0"/>
              </a:rPr>
              <a:t>Kjennetegn på kvalitativt </a:t>
            </a:r>
            <a:r>
              <a:rPr lang="nb-NO" sz="2800" b="1" dirty="0">
                <a:latin typeface="Tahoma" charset="0"/>
              </a:rPr>
              <a:t>gode barnehager - fem avgjørende områder:</a:t>
            </a:r>
            <a:r>
              <a:rPr lang="nb-NO" sz="2800" dirty="0">
                <a:latin typeface="Tahoma" charset="0"/>
              </a:rPr>
              <a:t/>
            </a:r>
            <a:br>
              <a:rPr lang="nb-NO" sz="2800" dirty="0">
                <a:latin typeface="Tahoma" charset="0"/>
              </a:rPr>
            </a:br>
            <a:endParaRPr lang="nb-NO" sz="2800" dirty="0">
              <a:latin typeface="Tahoma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79512" y="1200151"/>
            <a:ext cx="8784976" cy="339447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nb-NO" sz="2400" dirty="0">
                <a:latin typeface="Tahoma" charset="0"/>
              </a:rPr>
              <a:t>En engasjert, støttende og sterkt </a:t>
            </a:r>
            <a:r>
              <a:rPr lang="nb-NO" sz="2400" dirty="0" smtClean="0">
                <a:latin typeface="Tahoma" charset="0"/>
              </a:rPr>
              <a:t>relasjon/interaksjon </a:t>
            </a:r>
            <a:r>
              <a:rPr lang="nb-NO" sz="2400" dirty="0">
                <a:latin typeface="Tahoma" charset="0"/>
              </a:rPr>
              <a:t>mellom voksne og barn.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400" dirty="0">
                <a:latin typeface="Tahoma" charset="0"/>
              </a:rPr>
              <a:t>Kunnskap om og gjennomføring av barnehagens pedagogiske planer.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400" dirty="0">
                <a:latin typeface="Tahoma" charset="0"/>
              </a:rPr>
              <a:t>Kunnskap om hvordan barn </a:t>
            </a:r>
            <a:r>
              <a:rPr lang="nb-NO" sz="2400" dirty="0" smtClean="0">
                <a:latin typeface="Tahoma" charset="0"/>
              </a:rPr>
              <a:t>utvikler og seg og lærer</a:t>
            </a:r>
            <a:r>
              <a:rPr lang="nb-NO" sz="2400" dirty="0">
                <a:latin typeface="Tahoma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400" dirty="0">
                <a:latin typeface="Tahoma" charset="0"/>
              </a:rPr>
              <a:t>Voksnes ferdigheter til å støtte barns språklige og sosiale utvikling.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400" dirty="0">
                <a:latin typeface="Tahoma" charset="0"/>
              </a:rPr>
              <a:t>Hjelp til foreldre til å stimulere barns læring og utvikling hjemme </a:t>
            </a:r>
            <a:r>
              <a:rPr lang="nb-NO" sz="1800" dirty="0">
                <a:latin typeface="Tahoma" charset="0"/>
              </a:rPr>
              <a:t>(</a:t>
            </a:r>
            <a:r>
              <a:rPr lang="nb-NO" sz="1800" dirty="0" err="1">
                <a:latin typeface="Tahoma" charset="0"/>
              </a:rPr>
              <a:t>Melhuish</a:t>
            </a:r>
            <a:r>
              <a:rPr lang="nb-NO" sz="1800" dirty="0">
                <a:latin typeface="Tahoma" charset="0"/>
              </a:rPr>
              <a:t>, 2013)</a:t>
            </a:r>
            <a:r>
              <a:rPr lang="nb-NO" sz="2800" dirty="0">
                <a:latin typeface="Tahoma" charset="0"/>
              </a:rPr>
              <a:t>.</a:t>
            </a:r>
            <a:endParaRPr lang="nb-NO" sz="2400" dirty="0">
              <a:latin typeface="Tahoma" charset="0"/>
            </a:endParaRPr>
          </a:p>
          <a:p>
            <a:endParaRPr lang="nb-NO" sz="2025" dirty="0">
              <a:latin typeface="Tahoma" charset="0"/>
            </a:endParaRPr>
          </a:p>
          <a:p>
            <a:pPr lvl="1"/>
            <a:endParaRPr lang="nb-NO" dirty="0">
              <a:latin typeface="Tahoma" charset="0"/>
              <a:cs typeface="Tahoma" charset="0"/>
            </a:endParaRPr>
          </a:p>
          <a:p>
            <a:pPr lvl="1"/>
            <a:endParaRPr lang="nb-NO" dirty="0">
              <a:latin typeface="Tahoma" charset="0"/>
              <a:cs typeface="Tahoma" charset="0"/>
            </a:endParaRPr>
          </a:p>
          <a:p>
            <a:pPr lvl="1"/>
            <a:endParaRPr lang="nb-NO" dirty="0"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40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Drøfting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800" dirty="0" smtClean="0"/>
              <a:t>Hvilket av disse fem områdene lykkes dere best med?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20261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tel 1"/>
          <p:cNvSpPr>
            <a:spLocks noGrp="1"/>
          </p:cNvSpPr>
          <p:nvPr>
            <p:ph type="title"/>
          </p:nvPr>
        </p:nvSpPr>
        <p:spPr>
          <a:xfrm>
            <a:off x="611560" y="205979"/>
            <a:ext cx="7992888" cy="601265"/>
          </a:xfrm>
        </p:spPr>
        <p:txBody>
          <a:bodyPr>
            <a:noAutofit/>
          </a:bodyPr>
          <a:lstStyle/>
          <a:p>
            <a:r>
              <a:rPr lang="nb-NO" sz="2800" dirty="0">
                <a:latin typeface="Tahoma" charset="0"/>
              </a:rPr>
              <a:t>Ulike praksisformer i barnehagen (Hansen 2012)</a:t>
            </a:r>
          </a:p>
        </p:txBody>
      </p:sp>
      <p:sp>
        <p:nvSpPr>
          <p:cNvPr id="102402" name="Plassholder for tekst 2"/>
          <p:cNvSpPr>
            <a:spLocks noGrp="1"/>
          </p:cNvSpPr>
          <p:nvPr>
            <p:ph type="body" idx="1"/>
          </p:nvPr>
        </p:nvSpPr>
        <p:spPr>
          <a:xfrm>
            <a:off x="1485900" y="807244"/>
            <a:ext cx="3030141" cy="467916"/>
          </a:xfrm>
        </p:spPr>
        <p:txBody>
          <a:bodyPr>
            <a:normAutofit fontScale="85000" lnSpcReduction="10000"/>
          </a:bodyPr>
          <a:lstStyle/>
          <a:p>
            <a:r>
              <a:rPr lang="nb-NO" dirty="0">
                <a:latin typeface="Tahoma" charset="0"/>
              </a:rPr>
              <a:t>En reformpedagogisk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1560" y="1395413"/>
            <a:ext cx="3904481" cy="3199210"/>
          </a:xfrm>
        </p:spPr>
        <p:txBody>
          <a:bodyPr>
            <a:noAutofit/>
          </a:bodyPr>
          <a:lstStyle/>
          <a:p>
            <a:r>
              <a:rPr lang="nb-NO" sz="1800" dirty="0">
                <a:latin typeface="Tahoma" charset="0"/>
              </a:rPr>
              <a:t>Vektlegging av barnets frie utfoldelse</a:t>
            </a:r>
          </a:p>
          <a:p>
            <a:r>
              <a:rPr lang="nb-NO" sz="1800" dirty="0">
                <a:latin typeface="Tahoma" charset="0"/>
              </a:rPr>
              <a:t>Tilbudet har preg av å passe på barn</a:t>
            </a:r>
          </a:p>
          <a:p>
            <a:r>
              <a:rPr lang="nb-NO" sz="1800" dirty="0">
                <a:latin typeface="Tahoma" charset="0"/>
              </a:rPr>
              <a:t>Over 90 % av dialogen er lukkede spørsmål</a:t>
            </a:r>
          </a:p>
          <a:p>
            <a:r>
              <a:rPr lang="nb-NO" sz="1800" dirty="0">
                <a:latin typeface="Tahoma" charset="0"/>
              </a:rPr>
              <a:t>Oppmerksomheten er på gruppen</a:t>
            </a:r>
          </a:p>
          <a:p>
            <a:r>
              <a:rPr lang="nb-NO" sz="1800" dirty="0">
                <a:latin typeface="Tahoma" charset="0"/>
              </a:rPr>
              <a:t>En defensiv pedagogikk der personalet venter på at det skje noe</a:t>
            </a:r>
          </a:p>
        </p:txBody>
      </p:sp>
      <p:sp>
        <p:nvSpPr>
          <p:cNvPr id="102404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26769" y="807244"/>
            <a:ext cx="3031331" cy="467916"/>
          </a:xfrm>
        </p:spPr>
        <p:txBody>
          <a:bodyPr>
            <a:normAutofit/>
          </a:bodyPr>
          <a:lstStyle/>
          <a:p>
            <a:r>
              <a:rPr lang="nb-NO" sz="2000" dirty="0">
                <a:latin typeface="Tahoma" charset="0"/>
              </a:rPr>
              <a:t>En organisert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26769" y="1395413"/>
            <a:ext cx="3977679" cy="3199210"/>
          </a:xfrm>
        </p:spPr>
        <p:txBody>
          <a:bodyPr>
            <a:normAutofit lnSpcReduction="10000"/>
          </a:bodyPr>
          <a:lstStyle/>
          <a:p>
            <a:r>
              <a:rPr lang="nb-NO" sz="1800" dirty="0">
                <a:latin typeface="Tahoma" charset="0"/>
              </a:rPr>
              <a:t>Organisert, strukturert og pedagogisk målrettet innhold</a:t>
            </a:r>
          </a:p>
          <a:p>
            <a:r>
              <a:rPr lang="nb-NO" sz="1800" dirty="0">
                <a:latin typeface="Tahoma" charset="0"/>
              </a:rPr>
              <a:t>Tilbudet utfordrer barna kontinuerlig</a:t>
            </a:r>
          </a:p>
          <a:p>
            <a:r>
              <a:rPr lang="nb-NO" sz="1800" dirty="0">
                <a:latin typeface="Tahoma" charset="0"/>
              </a:rPr>
              <a:t>Mindre enn 20 % av dialogen er lukkede spørsmål</a:t>
            </a:r>
          </a:p>
          <a:p>
            <a:r>
              <a:rPr lang="nb-NO" sz="1800" dirty="0">
                <a:latin typeface="Tahoma" charset="0"/>
              </a:rPr>
              <a:t>Oppmerksomheten er på det enkelte barn</a:t>
            </a:r>
          </a:p>
          <a:p>
            <a:r>
              <a:rPr lang="nb-NO" sz="1800" dirty="0">
                <a:latin typeface="Tahoma" charset="0"/>
              </a:rPr>
              <a:t>En offensiv pedagogikk der de ansatte er i forkant og styrer aktivitetene</a:t>
            </a:r>
          </a:p>
          <a:p>
            <a:endParaRPr lang="nb-NO" sz="1500" dirty="0">
              <a:latin typeface="Tahoma" charset="0"/>
            </a:endParaRPr>
          </a:p>
        </p:txBody>
      </p:sp>
      <p:sp>
        <p:nvSpPr>
          <p:cNvPr id="102406" name="Plassholder for bunntekst 6"/>
          <p:cNvSpPr>
            <a:spLocks noGrp="1"/>
          </p:cNvSpPr>
          <p:nvPr>
            <p:ph type="ftr" sz="quarter" idx="4294967295"/>
          </p:nvPr>
        </p:nvSpPr>
        <p:spPr>
          <a:xfrm>
            <a:off x="1412082" y="4782741"/>
            <a:ext cx="4156472" cy="19883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nb-NO" sz="900">
                <a:solidFill>
                  <a:schemeClr val="bg1"/>
                </a:solidFill>
                <a:cs typeface="Tahoma" charset="0"/>
              </a:rPr>
              <a:t>Thomas Nordahl</a:t>
            </a:r>
          </a:p>
        </p:txBody>
      </p:sp>
    </p:spTree>
    <p:extLst>
      <p:ext uri="{BB962C8B-B14F-4D97-AF65-F5344CB8AC3E}">
        <p14:creationId xmlns:p14="http://schemas.microsoft.com/office/powerpoint/2010/main" val="147730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0"/>
            <a:ext cx="38576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1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b-NO" sz="3600" dirty="0" smtClean="0"/>
              <a:t>Kjønn </a:t>
            </a:r>
            <a:r>
              <a:rPr lang="nb-NO" sz="3600" dirty="0"/>
              <a:t>og sosial </a:t>
            </a:r>
            <a:r>
              <a:rPr lang="nb-NO" sz="3600" dirty="0" smtClean="0"/>
              <a:t>bakgrunn som eksempel på utfordringer i barnehagen</a:t>
            </a:r>
            <a:endParaRPr lang="nb-NO" sz="36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4294967295"/>
          </p:nvPr>
        </p:nvSpPr>
        <p:spPr>
          <a:xfrm>
            <a:off x="1412082" y="4782741"/>
            <a:ext cx="4156472" cy="19883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nb-NO" smtClean="0"/>
              <a:t>Senter for praksisrettet utdanningsforskning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654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b="1" dirty="0">
                <a:latin typeface="Tahoma" charset="0"/>
              </a:rPr>
              <a:t>Forskjeller mellom gutter og jenter</a:t>
            </a: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</p:nvPr>
        </p:nvGraphicFramePr>
        <p:xfrm>
          <a:off x="1412081" y="1012032"/>
          <a:ext cx="6172200" cy="3508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11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b="1" dirty="0">
                <a:latin typeface="Tahoma" charset="0"/>
              </a:rPr>
              <a:t>Lavt presterende barn i barnehagen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b-NO" sz="2000" dirty="0">
                <a:latin typeface="Tahoma" charset="0"/>
              </a:rPr>
              <a:t>8,4 % av guttene vurderes av barnehagelærere til å ikke ha et funksjonelt språk, det vil si at de aldri eller sjelden uttrykker seg adekvat og forståelig.</a:t>
            </a:r>
          </a:p>
          <a:p>
            <a:r>
              <a:rPr lang="nb-NO" sz="2000" dirty="0">
                <a:latin typeface="Tahoma" charset="0"/>
              </a:rPr>
              <a:t>Kun 2,9 % av jentene vurderes til å ha en så lav språklig kompetanse.</a:t>
            </a:r>
          </a:p>
          <a:p>
            <a:r>
              <a:rPr lang="nb-NO" sz="2000" dirty="0">
                <a:latin typeface="Tahoma" charset="0"/>
              </a:rPr>
              <a:t>7,3 % av guttene vurderes av barnehagelærere til å vise aldri eller sjelden hensiktsmessige sosiale ferdigheter.</a:t>
            </a:r>
          </a:p>
          <a:p>
            <a:r>
              <a:rPr lang="nb-NO" sz="2000" dirty="0">
                <a:latin typeface="Tahoma" charset="0"/>
              </a:rPr>
              <a:t>Kun 2,6 % av jentene vurderes til å ha så lav sosial kompetanse.</a:t>
            </a:r>
          </a:p>
        </p:txBody>
      </p:sp>
      <p:sp>
        <p:nvSpPr>
          <p:cNvPr id="98307" name="Plassholder for bunntekst 3"/>
          <p:cNvSpPr>
            <a:spLocks noGrp="1"/>
          </p:cNvSpPr>
          <p:nvPr>
            <p:ph type="ftr" sz="quarter" idx="4294967295"/>
          </p:nvPr>
        </p:nvSpPr>
        <p:spPr>
          <a:xfrm>
            <a:off x="1412082" y="4782741"/>
            <a:ext cx="4156472" cy="19883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nb-NO" sz="900">
                <a:solidFill>
                  <a:schemeClr val="bg1"/>
                </a:solidFill>
                <a:cs typeface="Tahoma" charset="0"/>
              </a:rPr>
              <a:t>Thomas Nordahl</a:t>
            </a:r>
          </a:p>
        </p:txBody>
      </p:sp>
    </p:spTree>
    <p:extLst>
      <p:ext uri="{BB962C8B-B14F-4D97-AF65-F5344CB8AC3E}">
        <p14:creationId xmlns:p14="http://schemas.microsoft.com/office/powerpoint/2010/main" val="88001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a-DK">
              <a:latin typeface="Tahoma" charset="0"/>
            </a:endParaRPr>
          </a:p>
        </p:txBody>
      </p:sp>
      <p:pic>
        <p:nvPicPr>
          <p:cNvPr id="99330" name="Picture 2" descr="http://wulffmorgenthaler.dk/strip/-WM_strip_DK_200803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735" y="250031"/>
            <a:ext cx="6572250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11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Drøfting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800" dirty="0" smtClean="0"/>
              <a:t>Hvordan kan vi forklare at gutter trives dårligere og har lavere sosial og språklig kompetanse enn jentene?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72469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Innhold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 smtClean="0"/>
              <a:t>Tilnærminger til kvalitet i barnehagen</a:t>
            </a:r>
          </a:p>
          <a:p>
            <a:r>
              <a:rPr lang="nb-NO" sz="2400" dirty="0" smtClean="0"/>
              <a:t>Kjønn og sosial bakgrunn som eksempel på utfordringer</a:t>
            </a:r>
          </a:p>
          <a:p>
            <a:r>
              <a:rPr lang="nb-NO" sz="2400" dirty="0"/>
              <a:t>Forbedringsarbeid i barnehagen og forventning til egen mestring</a:t>
            </a:r>
            <a:endParaRPr lang="nb-NO" sz="2400" dirty="0" smtClean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4294967295"/>
          </p:nvPr>
        </p:nvSpPr>
        <p:spPr>
          <a:xfrm>
            <a:off x="1412082" y="4782741"/>
            <a:ext cx="4156472" cy="19883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nb-NO" smtClean="0"/>
              <a:t>Senter for praksisrettet utdanningsforskning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656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200" dirty="0">
                <a:latin typeface="Tahoma" charset="0"/>
              </a:rPr>
              <a:t>Mors utdanningsnivå og barns kompetanse</a:t>
            </a:r>
          </a:p>
        </p:txBody>
      </p:sp>
      <p:sp>
        <p:nvSpPr>
          <p:cNvPr id="100354" name="Plassholder for bunntekst 3"/>
          <p:cNvSpPr>
            <a:spLocks noGrp="1"/>
          </p:cNvSpPr>
          <p:nvPr>
            <p:ph type="ftr" sz="quarter" idx="4294967295"/>
          </p:nvPr>
        </p:nvSpPr>
        <p:spPr>
          <a:xfrm>
            <a:off x="1412082" y="4782741"/>
            <a:ext cx="4156472" cy="19883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nb-NO" sz="900">
                <a:solidFill>
                  <a:schemeClr val="bg1"/>
                </a:solidFill>
              </a:rPr>
              <a:t>Senter for praksisrettet utdanningsforsking</a:t>
            </a:r>
          </a:p>
        </p:txBody>
      </p:sp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</p:nvPr>
        </p:nvGraphicFramePr>
        <p:xfrm>
          <a:off x="1143000" y="1012032"/>
          <a:ext cx="6858000" cy="3508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781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 </a:t>
            </a:r>
          </a:p>
          <a:p>
            <a:pPr marL="0" indent="0" algn="ctr">
              <a:buNone/>
            </a:pPr>
            <a:r>
              <a:rPr lang="nb-NO" dirty="0"/>
              <a:t>En barnehage med gjennomsnittlig kvalitet bidrar ikke til sosial utjevning</a:t>
            </a:r>
          </a:p>
          <a:p>
            <a:pPr marL="0" indent="0" algn="ctr">
              <a:buNone/>
            </a:pPr>
            <a:r>
              <a:rPr lang="nb-NO" sz="1500" dirty="0"/>
              <a:t>(Thomsen, 2016)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4294967295"/>
          </p:nvPr>
        </p:nvSpPr>
        <p:spPr>
          <a:xfrm>
            <a:off x="1412082" y="4782741"/>
            <a:ext cx="4156472" cy="19883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2354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nb-NO" dirty="0"/>
          </a:p>
          <a:p>
            <a:pPr marL="0" indent="0" algn="ctr">
              <a:buNone/>
            </a:pPr>
            <a:r>
              <a:rPr lang="nb-NO" sz="3600" b="1" dirty="0"/>
              <a:t>F</a:t>
            </a:r>
            <a:r>
              <a:rPr lang="nb-NO" sz="3600" b="1" dirty="0" smtClean="0"/>
              <a:t>orbedringsarbeid </a:t>
            </a:r>
            <a:r>
              <a:rPr lang="nb-NO" sz="3600" b="1" dirty="0"/>
              <a:t>i </a:t>
            </a:r>
            <a:r>
              <a:rPr lang="nb-NO" sz="3600" b="1" dirty="0" smtClean="0"/>
              <a:t>barnehagen og forventning til egen mestring</a:t>
            </a:r>
            <a:endParaRPr lang="nb-NO" sz="3600" b="1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4294967295"/>
          </p:nvPr>
        </p:nvSpPr>
        <p:spPr>
          <a:xfrm>
            <a:off x="1412082" y="4782741"/>
            <a:ext cx="4156472" cy="19883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nb-NO" smtClean="0"/>
              <a:t>www.sepu.no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294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3200" dirty="0" smtClean="0"/>
              <a:t>Konklusjoner </a:t>
            </a:r>
            <a:r>
              <a:rPr lang="mr-IN" sz="3200" dirty="0" smtClean="0"/>
              <a:t>–</a:t>
            </a:r>
            <a:r>
              <a:rPr lang="nb-NO" sz="3200" dirty="0" smtClean="0"/>
              <a:t> barnehage Kristiansand </a:t>
            </a:r>
            <a:br>
              <a:rPr lang="nb-NO" sz="3200" dirty="0" smtClean="0"/>
            </a:br>
            <a:r>
              <a:rPr lang="nb-NO" sz="3200" dirty="0" smtClean="0"/>
              <a:t>t1 2013, t2 2015 og t3 2017</a:t>
            </a:r>
            <a:endParaRPr lang="nb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 dirty="0" smtClean="0"/>
              <a:t>Det er en klar progresjon fra t1 til t2 til t3 i barns vurderinger av barnehagen. </a:t>
            </a:r>
          </a:p>
          <a:p>
            <a:r>
              <a:rPr lang="nb-NO" dirty="0" smtClean="0"/>
              <a:t>En tilsvarende progresjon finnes i kontaktpedagogenes vurderinger av barna</a:t>
            </a:r>
          </a:p>
          <a:p>
            <a:r>
              <a:rPr lang="nb-NO" dirty="0" smtClean="0"/>
              <a:t>Det er mindre variasjon mellom barnehagene på t2 og t3 enn på t2</a:t>
            </a:r>
          </a:p>
          <a:p>
            <a:r>
              <a:rPr lang="nb-NO" dirty="0" smtClean="0"/>
              <a:t>De ansatte og foreldrene er mer positive i sine vurderinger på både t2 og t3 enn på t1</a:t>
            </a:r>
          </a:p>
          <a:p>
            <a:r>
              <a:rPr lang="nb-NO" dirty="0" smtClean="0"/>
              <a:t>En slik kvalitativ forbedring i barnehagetilbudet i en hel kommune er trolig ikke tidligere dokumentert i Norge.</a:t>
            </a:r>
          </a:p>
        </p:txBody>
      </p:sp>
    </p:spTree>
    <p:extLst>
      <p:ext uri="{BB962C8B-B14F-4D97-AF65-F5344CB8AC3E}">
        <p14:creationId xmlns:p14="http://schemas.microsoft.com/office/powerpoint/2010/main" val="7244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2800" b="1" dirty="0"/>
              <a:t>Kompetanse og praksisendring </a:t>
            </a:r>
            <a:r>
              <a:rPr lang="nb-NO" sz="1500" dirty="0"/>
              <a:t>(Irgens, 2016)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				</a:t>
            </a:r>
            <a:r>
              <a:rPr lang="nb-NO" sz="1800" dirty="0"/>
              <a:t>5. Organisatorisk læring</a:t>
            </a:r>
          </a:p>
          <a:p>
            <a:pPr marL="0" indent="0">
              <a:buNone/>
            </a:pPr>
            <a:r>
              <a:rPr lang="nb-NO" sz="1800" dirty="0"/>
              <a:t>                                          ------------------------------------</a:t>
            </a:r>
          </a:p>
          <a:p>
            <a:pPr marL="0" indent="0">
              <a:buNone/>
            </a:pPr>
            <a:r>
              <a:rPr lang="nb-NO" sz="1800" dirty="0"/>
              <a:t>			4. Kunnskapsanvendelse</a:t>
            </a:r>
          </a:p>
          <a:p>
            <a:pPr marL="0" indent="0">
              <a:buNone/>
            </a:pPr>
            <a:r>
              <a:rPr lang="nb-NO" sz="1800" dirty="0"/>
              <a:t>                        ------------------------------------------</a:t>
            </a:r>
          </a:p>
          <a:p>
            <a:pPr marL="0" indent="0">
              <a:buNone/>
            </a:pPr>
            <a:r>
              <a:rPr lang="nb-NO" sz="1800" dirty="0"/>
              <a:t>		3. Kunnskapstilegnelse</a:t>
            </a:r>
          </a:p>
          <a:p>
            <a:pPr marL="0" indent="0">
              <a:buNone/>
            </a:pPr>
            <a:r>
              <a:rPr lang="nb-NO" sz="1800" dirty="0"/>
              <a:t>             -----------------------------------------</a:t>
            </a:r>
          </a:p>
          <a:p>
            <a:pPr marL="0" indent="0">
              <a:buNone/>
            </a:pPr>
            <a:r>
              <a:rPr lang="nb-NO" sz="1800" dirty="0"/>
              <a:t>	2. Innlæring</a:t>
            </a:r>
          </a:p>
          <a:p>
            <a:pPr marL="0" indent="0">
              <a:buNone/>
            </a:pPr>
            <a:r>
              <a:rPr lang="nb-NO" sz="1800" dirty="0"/>
              <a:t> -------------------------------------</a:t>
            </a:r>
          </a:p>
          <a:p>
            <a:pPr marL="0" indent="0">
              <a:buNone/>
            </a:pPr>
            <a:r>
              <a:rPr lang="nb-NO" sz="1800" dirty="0"/>
              <a:t>1. Påvirkning</a:t>
            </a:r>
          </a:p>
        </p:txBody>
      </p:sp>
    </p:spTree>
    <p:extLst>
      <p:ext uri="{BB962C8B-B14F-4D97-AF65-F5344CB8AC3E}">
        <p14:creationId xmlns:p14="http://schemas.microsoft.com/office/powerpoint/2010/main" val="155255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 smtClean="0">
                <a:latin typeface="Tahoma" charset="0"/>
              </a:rPr>
              <a:t>Drøfting</a:t>
            </a:r>
            <a:endParaRPr lang="nb-NO" sz="4000" dirty="0">
              <a:latin typeface="Tahoma" charset="0"/>
            </a:endParaRPr>
          </a:p>
        </p:txBody>
      </p:sp>
      <p:sp>
        <p:nvSpPr>
          <p:cNvPr id="133122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>
              <a:latin typeface="Tahoma" charset="0"/>
            </a:endParaRPr>
          </a:p>
          <a:p>
            <a:pPr marL="0" indent="0" algn="ctr">
              <a:buNone/>
            </a:pPr>
            <a:r>
              <a:rPr lang="nb-NO" sz="3600" dirty="0">
                <a:latin typeface="Tahoma" charset="0"/>
              </a:rPr>
              <a:t>”Endring og forbedring er tap”</a:t>
            </a:r>
          </a:p>
          <a:p>
            <a:pPr marL="0" indent="0" algn="ctr">
              <a:buNone/>
            </a:pPr>
            <a:endParaRPr lang="nb-NO" sz="1500" dirty="0">
              <a:latin typeface="Tahoma" charset="0"/>
            </a:endParaRPr>
          </a:p>
          <a:p>
            <a:pPr marL="0" indent="0" algn="ctr">
              <a:buNone/>
            </a:pPr>
            <a:r>
              <a:rPr lang="nb-NO" sz="1800" dirty="0">
                <a:latin typeface="Tahoma" charset="0"/>
              </a:rPr>
              <a:t>(Reeves, 2009)</a:t>
            </a:r>
          </a:p>
          <a:p>
            <a:pPr marL="0" indent="0" algn="ctr">
              <a:buNone/>
            </a:pPr>
            <a:endParaRPr lang="nb-NO" sz="3000" dirty="0">
              <a:latin typeface="Tahoma" charset="0"/>
            </a:endParaRPr>
          </a:p>
          <a:p>
            <a:pPr marL="0" indent="0" algn="ctr">
              <a:buNone/>
            </a:pPr>
            <a:endParaRPr lang="nb-NO" sz="3000" dirty="0">
              <a:latin typeface="Tahoma" charset="0"/>
            </a:endParaRPr>
          </a:p>
          <a:p>
            <a:pPr marL="0" indent="0">
              <a:buNone/>
            </a:pPr>
            <a:endParaRPr lang="nb-NO" sz="1800" dirty="0">
              <a:latin typeface="Tahoma" charset="0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4294967295"/>
          </p:nvPr>
        </p:nvSpPr>
        <p:spPr>
          <a:xfrm>
            <a:off x="1412082" y="4782741"/>
            <a:ext cx="4156472" cy="19883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nb-NO" smtClean="0"/>
              <a:t>Senter for praksisrettet utdanningsforskning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451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Koherens</a:t>
            </a:r>
            <a:endParaRPr lang="nb-NO" dirty="0"/>
          </a:p>
        </p:txBody>
      </p:sp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7925642"/>
              </p:ext>
            </p:extLst>
          </p:nvPr>
        </p:nvGraphicFramePr>
        <p:xfrm>
          <a:off x="1412081" y="1012032"/>
          <a:ext cx="6172200" cy="3508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lassholder for bunntekst 3"/>
          <p:cNvSpPr>
            <a:spLocks noGrp="1"/>
          </p:cNvSpPr>
          <p:nvPr>
            <p:ph type="ftr" sz="quarter" idx="4294967295"/>
          </p:nvPr>
        </p:nvSpPr>
        <p:spPr>
          <a:xfrm>
            <a:off x="1412082" y="4782741"/>
            <a:ext cx="4156472" cy="19883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4077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b="1" dirty="0">
                <a:latin typeface="Tahoma" charset="0"/>
                <a:ea typeface="MS PGothic" charset="0"/>
              </a:rPr>
              <a:t>Det vi ikke har innflytelse </a:t>
            </a:r>
            <a:r>
              <a:rPr lang="nb-NO" sz="3200" b="1" dirty="0" smtClean="0">
                <a:latin typeface="Tahoma" charset="0"/>
                <a:ea typeface="MS PGothic" charset="0"/>
              </a:rPr>
              <a:t>på: </a:t>
            </a:r>
            <a:endParaRPr lang="nb-NO" sz="3200" b="1" dirty="0">
              <a:latin typeface="Tahoma" charset="0"/>
              <a:ea typeface="MS PGothic" charset="0"/>
            </a:endParaRPr>
          </a:p>
        </p:txBody>
      </p:sp>
      <p:sp>
        <p:nvSpPr>
          <p:cNvPr id="111618" name="Plassholder for inn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b-NO" sz="2400" dirty="0">
                <a:latin typeface="Tahoma" charset="0"/>
                <a:ea typeface="MS PGothic" charset="0"/>
              </a:rPr>
              <a:t>B</a:t>
            </a:r>
            <a:r>
              <a:rPr lang="nb-NO" sz="2400" dirty="0" smtClean="0">
                <a:latin typeface="Tahoma" charset="0"/>
                <a:ea typeface="MS PGothic" charset="0"/>
              </a:rPr>
              <a:t>arnehagen har </a:t>
            </a:r>
            <a:r>
              <a:rPr lang="nb-NO" sz="2400" dirty="0">
                <a:latin typeface="Tahoma" charset="0"/>
                <a:ea typeface="MS PGothic" charset="0"/>
              </a:rPr>
              <a:t>de </a:t>
            </a:r>
            <a:r>
              <a:rPr lang="nb-NO" sz="2400" dirty="0" smtClean="0">
                <a:latin typeface="Tahoma" charset="0"/>
                <a:ea typeface="MS PGothic" charset="0"/>
              </a:rPr>
              <a:t>barn </a:t>
            </a:r>
            <a:r>
              <a:rPr lang="nb-NO" sz="2400" dirty="0" smtClean="0">
                <a:latin typeface="Tahoma" charset="0"/>
                <a:ea typeface="MS PGothic" charset="0"/>
              </a:rPr>
              <a:t>den </a:t>
            </a:r>
            <a:r>
              <a:rPr lang="nb-NO" sz="2400" dirty="0">
                <a:latin typeface="Tahoma" charset="0"/>
                <a:ea typeface="MS PGothic" charset="0"/>
              </a:rPr>
              <a:t>har. Foreldrene har sendt de beste barna de </a:t>
            </a:r>
            <a:r>
              <a:rPr lang="nb-NO" sz="2400" dirty="0" smtClean="0">
                <a:latin typeface="Tahoma" charset="0"/>
                <a:ea typeface="MS PGothic" charset="0"/>
              </a:rPr>
              <a:t>har</a:t>
            </a:r>
            <a:r>
              <a:rPr lang="nb-NO" sz="2400" dirty="0">
                <a:latin typeface="Tahoma" charset="0"/>
                <a:ea typeface="MS PGothic" charset="0"/>
              </a:rPr>
              <a:t>.</a:t>
            </a:r>
          </a:p>
          <a:p>
            <a:r>
              <a:rPr lang="nb-NO" sz="2400" dirty="0" smtClean="0">
                <a:latin typeface="Tahoma" charset="0"/>
                <a:ea typeface="MS PGothic" charset="0"/>
              </a:rPr>
              <a:t>Barn har </a:t>
            </a:r>
            <a:r>
              <a:rPr lang="nb-NO" sz="2400" dirty="0">
                <a:latin typeface="Tahoma" charset="0"/>
                <a:ea typeface="MS PGothic" charset="0"/>
              </a:rPr>
              <a:t>de foreldrene de har. Som </a:t>
            </a:r>
            <a:r>
              <a:rPr lang="nb-NO" sz="2400" dirty="0" smtClean="0">
                <a:latin typeface="Tahoma" charset="0"/>
                <a:ea typeface="MS PGothic" charset="0"/>
              </a:rPr>
              <a:t>ansatt har </a:t>
            </a:r>
            <a:r>
              <a:rPr lang="nb-NO" sz="2400" dirty="0">
                <a:latin typeface="Tahoma" charset="0"/>
                <a:ea typeface="MS PGothic" charset="0"/>
              </a:rPr>
              <a:t>du ingen </a:t>
            </a:r>
            <a:r>
              <a:rPr lang="nb-NO" sz="2400" dirty="0" smtClean="0">
                <a:latin typeface="Tahoma" charset="0"/>
                <a:ea typeface="MS PGothic" charset="0"/>
              </a:rPr>
              <a:t>direkte kontroll </a:t>
            </a:r>
            <a:r>
              <a:rPr lang="nb-NO" sz="2400" dirty="0">
                <a:latin typeface="Tahoma" charset="0"/>
                <a:ea typeface="MS PGothic" charset="0"/>
              </a:rPr>
              <a:t>på </a:t>
            </a:r>
            <a:r>
              <a:rPr lang="nb-NO" sz="2400" dirty="0" smtClean="0">
                <a:latin typeface="Tahoma" charset="0"/>
                <a:ea typeface="MS PGothic" charset="0"/>
              </a:rPr>
              <a:t>foreldrene.</a:t>
            </a:r>
            <a:endParaRPr lang="nb-NO" sz="2400" dirty="0">
              <a:latin typeface="Tahoma" charset="0"/>
              <a:ea typeface="MS PGothic" charset="0"/>
            </a:endParaRPr>
          </a:p>
          <a:p>
            <a:r>
              <a:rPr lang="nb-NO" sz="2400" dirty="0" smtClean="0">
                <a:latin typeface="Tahoma" charset="0"/>
                <a:ea typeface="MS PGothic" charset="0"/>
              </a:rPr>
              <a:t>Rammeplan</a:t>
            </a:r>
            <a:r>
              <a:rPr lang="nb-NO" sz="2400" dirty="0">
                <a:latin typeface="Tahoma" charset="0"/>
                <a:ea typeface="MS PGothic" charset="0"/>
              </a:rPr>
              <a:t>, lovverk og </a:t>
            </a:r>
            <a:r>
              <a:rPr lang="nb-NO" sz="2400" dirty="0" smtClean="0">
                <a:latin typeface="Tahoma" charset="0"/>
                <a:ea typeface="MS PGothic" charset="0"/>
              </a:rPr>
              <a:t>barnehagens økonomiske </a:t>
            </a:r>
            <a:r>
              <a:rPr lang="nb-NO" sz="2400" dirty="0">
                <a:latin typeface="Tahoma" charset="0"/>
                <a:ea typeface="MS PGothic" charset="0"/>
              </a:rPr>
              <a:t>rammer er vedtatt i demokratiske prosesser.</a:t>
            </a:r>
          </a:p>
          <a:p>
            <a:endParaRPr lang="nb-NO" sz="2400" dirty="0">
              <a:latin typeface="Tahoma" charset="0"/>
              <a:ea typeface="MS PGothic" charset="0"/>
            </a:endParaRPr>
          </a:p>
          <a:p>
            <a:r>
              <a:rPr lang="nb-NO" sz="2400" i="1" dirty="0">
                <a:latin typeface="Tahoma" charset="0"/>
                <a:ea typeface="MS PGothic" charset="0"/>
              </a:rPr>
              <a:t>Bruk energi og innsats til å påvirke de faktorene du og </a:t>
            </a:r>
            <a:r>
              <a:rPr lang="nb-NO" sz="2400" i="1" dirty="0" smtClean="0">
                <a:latin typeface="Tahoma" charset="0"/>
                <a:ea typeface="MS PGothic" charset="0"/>
              </a:rPr>
              <a:t>barnehagen har </a:t>
            </a:r>
            <a:r>
              <a:rPr lang="nb-NO" sz="2400" i="1" dirty="0">
                <a:latin typeface="Tahoma" charset="0"/>
                <a:ea typeface="MS PGothic" charset="0"/>
              </a:rPr>
              <a:t>innflytelse på.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4294967295"/>
          </p:nvPr>
        </p:nvSpPr>
        <p:spPr>
          <a:xfrm>
            <a:off x="1412082" y="4782741"/>
            <a:ext cx="4156472" cy="19883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3390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1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1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1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b="1" dirty="0">
                <a:latin typeface="Tahoma" charset="0"/>
              </a:rPr>
              <a:t>Etabler profesjonelle læringsfelleskap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000" dirty="0">
                <a:latin typeface="Tahoma" charset="0"/>
              </a:rPr>
              <a:t>Barnehager kan i liten grad bli bedre enn de menneskene som arbeider </a:t>
            </a:r>
            <a:r>
              <a:rPr lang="nb-NO" sz="2000" dirty="0" smtClean="0">
                <a:latin typeface="Tahoma" charset="0"/>
              </a:rPr>
              <a:t>der. </a:t>
            </a:r>
            <a:endParaRPr lang="nb-NO" sz="2000" dirty="0">
              <a:latin typeface="Tahoma" charset="0"/>
            </a:endParaRPr>
          </a:p>
          <a:p>
            <a:r>
              <a:rPr lang="nb-NO" sz="2000" dirty="0">
                <a:latin typeface="Tahoma" charset="0"/>
              </a:rPr>
              <a:t>Alle ansattes handlinger påvirker andre ansatte.</a:t>
            </a:r>
          </a:p>
          <a:p>
            <a:r>
              <a:rPr lang="nb-NO" sz="2000" dirty="0">
                <a:latin typeface="Tahoma" charset="0"/>
              </a:rPr>
              <a:t>Om barnehager skal forbedre seg, er det nødvendig med en systematisk og kollektiv innsats.</a:t>
            </a:r>
          </a:p>
          <a:p>
            <a:r>
              <a:rPr lang="nb-NO" sz="2000" dirty="0">
                <a:latin typeface="Tahoma" charset="0"/>
              </a:rPr>
              <a:t>Bruk profesjonelle læringsfelleskap gjennom team til å utvikle de ansatte</a:t>
            </a:r>
          </a:p>
          <a:p>
            <a:r>
              <a:rPr lang="nb-NO" sz="2000" dirty="0">
                <a:latin typeface="Tahoma" charset="0"/>
              </a:rPr>
              <a:t>Handling er det mest avgjørende i kompetanseutvikling og forbedringsarbeid, både for ledere og ansatte.</a:t>
            </a:r>
          </a:p>
          <a:p>
            <a:endParaRPr lang="nb-NO" sz="4400" dirty="0">
              <a:latin typeface="Tahoma" charset="0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4294967295"/>
          </p:nvPr>
        </p:nvSpPr>
        <p:spPr>
          <a:xfrm>
            <a:off x="1412082" y="4782741"/>
            <a:ext cx="4156472" cy="19883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8686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1560" y="195486"/>
            <a:ext cx="8208912" cy="1070655"/>
          </a:xfrm>
        </p:spPr>
        <p:txBody>
          <a:bodyPr>
            <a:normAutofit/>
          </a:bodyPr>
          <a:lstStyle/>
          <a:p>
            <a:r>
              <a:rPr lang="nb-NO" sz="3200" b="1" dirty="0" smtClean="0"/>
              <a:t>Kartlegging 2015 og 2017 </a:t>
            </a:r>
            <a:r>
              <a:rPr lang="mr-IN" sz="3200" b="1" dirty="0" smtClean="0"/>
              <a:t>–</a:t>
            </a:r>
            <a:r>
              <a:rPr lang="nb-NO" sz="3200" b="1" dirty="0" smtClean="0"/>
              <a:t> ansatte</a:t>
            </a:r>
            <a:endParaRPr lang="nb-NO" sz="3200" b="1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 rot="1251152">
            <a:off x="6135916" y="1387457"/>
            <a:ext cx="2230092" cy="940882"/>
          </a:xfrm>
        </p:spPr>
        <p:txBody>
          <a:bodyPr/>
          <a:lstStyle/>
          <a:p>
            <a:r>
              <a:rPr lang="nb-NO" dirty="0" smtClean="0"/>
              <a:t>Leder med god kompetanse i pedagogisk analyse og utvikling av profesjonelle læringsfellesskap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1354"/>
            <a:ext cx="9133966" cy="4122146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 rot="1289558">
            <a:off x="6157085" y="1326333"/>
            <a:ext cx="29210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 dirty="0">
                <a:solidFill>
                  <a:srgbClr val="513BFF"/>
                </a:solidFill>
              </a:rPr>
              <a:t>Ny ledelse medio 2016</a:t>
            </a:r>
          </a:p>
        </p:txBody>
      </p:sp>
    </p:spTree>
    <p:extLst>
      <p:ext uri="{BB962C8B-B14F-4D97-AF65-F5344CB8AC3E}">
        <p14:creationId xmlns:p14="http://schemas.microsoft.com/office/powerpoint/2010/main" val="84334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331913" y="205979"/>
            <a:ext cx="7416800" cy="133523"/>
          </a:xfrm>
        </p:spPr>
        <p:txBody>
          <a:bodyPr>
            <a:noAutofit/>
          </a:bodyPr>
          <a:lstStyle/>
          <a:p>
            <a:endParaRPr lang="nb-NO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9"/>
          <a:stretch/>
        </p:blipFill>
        <p:spPr bwMode="auto">
          <a:xfrm>
            <a:off x="539552" y="0"/>
            <a:ext cx="8136904" cy="4971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69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2033718" y="4731990"/>
            <a:ext cx="4482498" cy="124771"/>
          </a:xfrm>
        </p:spPr>
        <p:txBody>
          <a:bodyPr/>
          <a:lstStyle/>
          <a:p>
            <a:r>
              <a:rPr lang="nb-NO" dirty="0" smtClean="0"/>
              <a:t>Forstå utfordringsbilder og prioritere hardt med innsikt i sammenheng mellom opprettholdende faktorer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2"/>
          <a:srcRect t="12200"/>
          <a:stretch/>
        </p:blipFill>
        <p:spPr>
          <a:xfrm>
            <a:off x="323528" y="1275606"/>
            <a:ext cx="8640960" cy="3744415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1467036" y="123478"/>
            <a:ext cx="6291318" cy="1152128"/>
          </a:xfrm>
        </p:spPr>
        <p:txBody>
          <a:bodyPr>
            <a:noAutofit/>
          </a:bodyPr>
          <a:lstStyle/>
          <a:p>
            <a:r>
              <a:rPr lang="nb-NO" sz="3200" dirty="0" smtClean="0"/>
              <a:t>Kartlegging 2015 og 2017, </a:t>
            </a:r>
            <a:r>
              <a:rPr lang="nb-NO" sz="900" dirty="0"/>
              <a:t>kommunal BHG</a:t>
            </a:r>
            <a:r>
              <a:rPr lang="nb-NO" sz="3200" dirty="0"/>
              <a:t> </a:t>
            </a:r>
            <a:r>
              <a:rPr lang="nb-NO" sz="3200" dirty="0" smtClean="0"/>
              <a:t>kontaktpedagoger</a:t>
            </a:r>
            <a:endParaRPr lang="nb-NO" sz="3200" dirty="0"/>
          </a:p>
        </p:txBody>
      </p:sp>
      <p:sp>
        <p:nvSpPr>
          <p:cNvPr id="7" name="TekstSylinder 6"/>
          <p:cNvSpPr txBox="1"/>
          <p:nvPr/>
        </p:nvSpPr>
        <p:spPr>
          <a:xfrm rot="1048663">
            <a:off x="6843327" y="1992505"/>
            <a:ext cx="192955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 dirty="0">
                <a:solidFill>
                  <a:srgbClr val="513BFF"/>
                </a:solidFill>
              </a:rPr>
              <a:t>Ny ledelse medio 2016</a:t>
            </a:r>
          </a:p>
        </p:txBody>
      </p:sp>
    </p:spTree>
    <p:extLst>
      <p:ext uri="{BB962C8B-B14F-4D97-AF65-F5344CB8AC3E}">
        <p14:creationId xmlns:p14="http://schemas.microsoft.com/office/powerpoint/2010/main" val="38209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Drøfting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800" dirty="0" smtClean="0"/>
              <a:t>Hva skjer med dine forventninger når du møter eller får barn med noen vansker/problemer eller har foreldre med store utfordringer?</a:t>
            </a:r>
          </a:p>
        </p:txBody>
      </p:sp>
    </p:spTree>
    <p:extLst>
      <p:ext uri="{BB962C8B-B14F-4D97-AF65-F5344CB8AC3E}">
        <p14:creationId xmlns:p14="http://schemas.microsoft.com/office/powerpoint/2010/main" val="142381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2800" b="1" dirty="0" smtClean="0"/>
              <a:t>Kollektiv forventing om mestring</a:t>
            </a:r>
            <a:endParaRPr lang="nb-NO" sz="28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dirty="0" smtClean="0"/>
              <a:t>Kollektiv forventing om mestring har en markant større effekt på barns læring og utvikling enn f.eks. foreldrenes utdanningsnivå. </a:t>
            </a:r>
          </a:p>
          <a:p>
            <a:r>
              <a:rPr lang="nb-NO" dirty="0" smtClean="0"/>
              <a:t>Kollektiv forventning om mestring kan defineres som ansattes felles tro på sin egen mestringsevne.</a:t>
            </a:r>
          </a:p>
          <a:p>
            <a:r>
              <a:rPr lang="nb-NO" dirty="0" smtClean="0"/>
              <a:t>Ansatte med en sterk kollektiv forventing om mestring kjennetegnes ved at de har en felles overbevisning om at de sammen kan løfte barns læring og trivsel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895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200" dirty="0" smtClean="0"/>
              <a:t>Kilder til kollektiv forventning om mestring</a:t>
            </a:r>
            <a:endParaRPr lang="nb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 dirty="0" smtClean="0"/>
              <a:t>Den sterkeste kilden er autentiske mestringsopplevelser. Vi fikk det til fordi vi gjorde det. Suksess bygger læreres forventinger til egen mestring</a:t>
            </a:r>
          </a:p>
          <a:p>
            <a:r>
              <a:rPr lang="nb-NO" dirty="0" smtClean="0"/>
              <a:t>Den nest sterkeste kilden er vikarierende erfaring. Det vil si å se at andre lærere og skoler lykkes med tilsvarende oppgaver og utfordringer.</a:t>
            </a:r>
          </a:p>
          <a:p>
            <a:r>
              <a:rPr lang="nb-NO" dirty="0" smtClean="0"/>
              <a:t>Den tredje kilden er sosial overbevisning. Det vil si at gruppen blir overbevist av andre om at de kan mestre utfordringer.</a:t>
            </a:r>
          </a:p>
          <a:p>
            <a:r>
              <a:rPr lang="nb-NO" dirty="0" smtClean="0"/>
              <a:t>Den minst betydningsfulle kilden er det affektive. Emosjoner som spenning eller frykt tilknyttet ulike situasjoner og forventinger til egen mestring.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3407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b="1" dirty="0" err="1" smtClean="0"/>
              <a:t>Pygmalion</a:t>
            </a:r>
            <a:r>
              <a:rPr lang="nb-NO" sz="3200" b="1" dirty="0" smtClean="0"/>
              <a:t>-effekten</a:t>
            </a:r>
            <a:endParaRPr lang="nb-NO" sz="32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nb-NO" sz="2000" dirty="0" smtClean="0"/>
              <a:t>Voksne er overbevist om at barna</a:t>
            </a:r>
          </a:p>
          <a:p>
            <a:pPr marL="0" indent="0" algn="ctr">
              <a:buNone/>
            </a:pPr>
            <a:r>
              <a:rPr lang="nb-NO" sz="2000" dirty="0"/>
              <a:t>v</a:t>
            </a:r>
            <a:r>
              <a:rPr lang="nb-NO" sz="2000" dirty="0" smtClean="0"/>
              <a:t>il utvikle seg positivt </a:t>
            </a:r>
          </a:p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r>
              <a:rPr lang="nb-NO" sz="2000" dirty="0" smtClean="0"/>
              <a:t>Barna lærer og </a:t>
            </a:r>
            <a:r>
              <a:rPr lang="nb-NO" sz="2000" dirty="0"/>
              <a:t>	</a:t>
            </a:r>
            <a:r>
              <a:rPr lang="nb-NO" sz="2000" dirty="0" smtClean="0"/>
              <a:t> 		    	   Voksne gir barn positiv </a:t>
            </a:r>
          </a:p>
          <a:p>
            <a:pPr marL="0" indent="0">
              <a:buNone/>
            </a:pPr>
            <a:r>
              <a:rPr lang="nb-NO" sz="2000" dirty="0"/>
              <a:t>v</a:t>
            </a:r>
            <a:r>
              <a:rPr lang="nb-NO" sz="2000" dirty="0" smtClean="0"/>
              <a:t>iser en </a:t>
            </a:r>
            <a:r>
              <a:rPr lang="nb-NO" sz="2000" dirty="0"/>
              <a:t>positiv atferd </a:t>
            </a:r>
            <a:r>
              <a:rPr lang="nb-NO" sz="2000" dirty="0" smtClean="0"/>
              <a:t>			    støtte og oppmerksomhet</a:t>
            </a:r>
          </a:p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endParaRPr lang="nb-NO" sz="2000" dirty="0" smtClean="0"/>
          </a:p>
          <a:p>
            <a:pPr marL="0" indent="0" algn="ctr">
              <a:buNone/>
            </a:pPr>
            <a:r>
              <a:rPr lang="nb-NO" sz="2000" dirty="0" smtClean="0"/>
              <a:t>Barna får positiv forventing</a:t>
            </a:r>
          </a:p>
          <a:p>
            <a:pPr marL="0" indent="0" algn="ctr">
              <a:buNone/>
            </a:pPr>
            <a:r>
              <a:rPr lang="nb-NO" sz="2000" dirty="0"/>
              <a:t>til egen </a:t>
            </a:r>
            <a:r>
              <a:rPr lang="nb-NO" sz="2000" dirty="0" smtClean="0"/>
              <a:t>mestring</a:t>
            </a:r>
          </a:p>
          <a:p>
            <a:endParaRPr lang="nb-NO" dirty="0"/>
          </a:p>
        </p:txBody>
      </p:sp>
      <p:cxnSp>
        <p:nvCxnSpPr>
          <p:cNvPr id="5" name="Rett pil 4"/>
          <p:cNvCxnSpPr/>
          <p:nvPr/>
        </p:nvCxnSpPr>
        <p:spPr>
          <a:xfrm>
            <a:off x="5148064" y="1923678"/>
            <a:ext cx="1152128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tt pil 6"/>
          <p:cNvCxnSpPr/>
          <p:nvPr/>
        </p:nvCxnSpPr>
        <p:spPr>
          <a:xfrm flipH="1">
            <a:off x="5148064" y="3291830"/>
            <a:ext cx="1152128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 8"/>
          <p:cNvCxnSpPr/>
          <p:nvPr/>
        </p:nvCxnSpPr>
        <p:spPr>
          <a:xfrm flipH="1" flipV="1">
            <a:off x="2483768" y="3219822"/>
            <a:ext cx="1080120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pil 10"/>
          <p:cNvCxnSpPr/>
          <p:nvPr/>
        </p:nvCxnSpPr>
        <p:spPr>
          <a:xfrm flipV="1">
            <a:off x="2411760" y="1851670"/>
            <a:ext cx="1296144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75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b="1" dirty="0" smtClean="0"/>
              <a:t>Lave forventninger</a:t>
            </a:r>
            <a:endParaRPr lang="nb-NO" sz="32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b-NO" sz="2400" dirty="0" smtClean="0"/>
              <a:t>En selvoppfyllende profeti oppstår også når voksne har lave forventinger til barn.</a:t>
            </a:r>
          </a:p>
          <a:p>
            <a:r>
              <a:rPr lang="nb-NO" sz="2400" dirty="0" smtClean="0"/>
              <a:t>De voksne vil direkte og indirekte uttrykke lave forventinger og være lite støttende</a:t>
            </a:r>
          </a:p>
          <a:p>
            <a:r>
              <a:rPr lang="nb-NO" sz="2400" dirty="0" smtClean="0"/>
              <a:t>Barn får stadig mindre forventinger til egen mestring</a:t>
            </a:r>
          </a:p>
          <a:p>
            <a:r>
              <a:rPr lang="nb-NO" sz="2400" dirty="0" smtClean="0"/>
              <a:t>Barn viser en lite hensiktsmessig atferd og mindre læring og positiv utvikling.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51527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>
              <a:latin typeface="Tahoma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>
              <a:latin typeface="Tahoma" charset="0"/>
            </a:endParaRPr>
          </a:p>
          <a:p>
            <a:pPr marL="0" indent="0" algn="ctr">
              <a:buNone/>
            </a:pPr>
            <a:r>
              <a:rPr lang="nb-NO" dirty="0">
                <a:latin typeface="Tahoma" charset="0"/>
              </a:rPr>
              <a:t>«Du kan bli kvalifisert alene, men kompetent blir du sammen med andre»</a:t>
            </a:r>
          </a:p>
          <a:p>
            <a:pPr marL="0" indent="0" algn="ctr">
              <a:buNone/>
            </a:pPr>
            <a:endParaRPr lang="nb-NO" sz="2100" dirty="0">
              <a:latin typeface="Tahoma" charset="0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4294967295"/>
          </p:nvPr>
        </p:nvSpPr>
        <p:spPr>
          <a:xfrm>
            <a:off x="1412082" y="4782741"/>
            <a:ext cx="4156472" cy="19883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2022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2800" b="1" dirty="0">
                <a:latin typeface="Tahoma" charset="0"/>
                <a:ea typeface="MS PGothic" charset="0"/>
              </a:rPr>
              <a:t>Andel av 24-åringer på trygde- og stønadsordninger</a:t>
            </a:r>
          </a:p>
        </p:txBody>
      </p:sp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1951128"/>
              </p:ext>
            </p:extLst>
          </p:nvPr>
        </p:nvGraphicFramePr>
        <p:xfrm>
          <a:off x="899590" y="1419622"/>
          <a:ext cx="7200801" cy="2160240"/>
        </p:xfrm>
        <a:graphic>
          <a:graphicData uri="http://schemas.openxmlformats.org/drawingml/2006/table">
            <a:tbl>
              <a:tblPr/>
              <a:tblGrid>
                <a:gridCol w="2400267"/>
                <a:gridCol w="2400267"/>
                <a:gridCol w="2400267"/>
              </a:tblGrid>
              <a:tr h="1080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charset="0"/>
                        <a:ea typeface="ＭＳ Ｐゴシック" charset="0"/>
                        <a:cs typeface="Tahoma" charset="0"/>
                      </a:endParaRPr>
                    </a:p>
                  </a:txBody>
                  <a:tcPr marL="68580" marR="68580" marT="34294" marB="3429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ＭＳ Ｐゴシック" charset="0"/>
                          <a:cs typeface="Tahoma" charset="0"/>
                        </a:rPr>
                        <a:t>Fullført og bestått </a:t>
                      </a:r>
                      <a:r>
                        <a:rPr kumimoji="0" lang="nb-NO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ＭＳ Ｐゴシック" charset="0"/>
                          <a:cs typeface="Tahoma" charset="0"/>
                        </a:rPr>
                        <a:t>vgo</a:t>
                      </a:r>
                      <a:endParaRPr kumimoji="0" lang="nb-NO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charset="0"/>
                        <a:ea typeface="ＭＳ Ｐゴシック" charset="0"/>
                        <a:cs typeface="Tahoma" charset="0"/>
                      </a:endParaRPr>
                    </a:p>
                  </a:txBody>
                  <a:tcPr marL="68580" marR="68580" marT="34294" marB="3429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ＭＳ Ｐゴシック" charset="0"/>
                          <a:cs typeface="Tahoma" charset="0"/>
                        </a:rPr>
                        <a:t>Ikke fullført </a:t>
                      </a:r>
                      <a:r>
                        <a:rPr kumimoji="0" lang="nb-NO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ＭＳ Ｐゴシック" charset="0"/>
                          <a:cs typeface="Tahoma" charset="0"/>
                        </a:rPr>
                        <a:t>vgo</a:t>
                      </a:r>
                      <a:endParaRPr kumimoji="0" lang="nb-NO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charset="0"/>
                        <a:ea typeface="ＭＳ Ｐゴシック" charset="0"/>
                        <a:cs typeface="Tahoma" charset="0"/>
                      </a:endParaRPr>
                    </a:p>
                  </a:txBody>
                  <a:tcPr marL="68580" marR="68580" marT="34294" marB="3429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0"/>
                          <a:cs typeface="Tahoma" charset="0"/>
                        </a:rPr>
                        <a:t>Sum</a:t>
                      </a:r>
                      <a:endParaRPr kumimoji="0" lang="nb-NO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ＭＳ Ｐゴシック" charset="0"/>
                        <a:cs typeface="Tahoma" charset="0"/>
                      </a:endParaRPr>
                    </a:p>
                  </a:txBody>
                  <a:tcPr marL="68580" marR="68580" marT="34294" marB="3429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0"/>
                          <a:cs typeface="Tahoma" charset="0"/>
                        </a:rPr>
                        <a:t>2,8 %</a:t>
                      </a:r>
                    </a:p>
                  </a:txBody>
                  <a:tcPr marL="68580" marR="68580" marT="34294" marB="3429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0"/>
                          <a:cs typeface="Tahoma" charset="0"/>
                        </a:rPr>
                        <a:t>20,5 </a:t>
                      </a:r>
                      <a:r>
                        <a:rPr kumimoji="0" lang="nb-NO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0"/>
                          <a:cs typeface="Tahoma" charset="0"/>
                        </a:rPr>
                        <a:t>%</a:t>
                      </a:r>
                    </a:p>
                  </a:txBody>
                  <a:tcPr marL="68580" marR="68580" marT="34294" marB="3429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FCC"/>
                    </a:solidFill>
                  </a:tcPr>
                </a:tc>
              </a:tr>
            </a:tbl>
          </a:graphicData>
        </a:graphic>
      </p:graphicFrame>
      <p:sp>
        <p:nvSpPr>
          <p:cNvPr id="17449" name="Plassholder for bunntekst 3"/>
          <p:cNvSpPr>
            <a:spLocks noGrp="1"/>
          </p:cNvSpPr>
          <p:nvPr>
            <p:ph type="ftr" sz="quarter" idx="4294967295"/>
          </p:nvPr>
        </p:nvSpPr>
        <p:spPr>
          <a:xfrm>
            <a:off x="1412082" y="4782741"/>
            <a:ext cx="4156472" cy="19883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nb-NO" smtClean="0"/>
              <a:t>Senter for praksisrettet utdanningsforskning (SePU)</a:t>
            </a:r>
          </a:p>
        </p:txBody>
      </p:sp>
    </p:spTree>
    <p:extLst>
      <p:ext uri="{BB962C8B-B14F-4D97-AF65-F5344CB8AC3E}">
        <p14:creationId xmlns:p14="http://schemas.microsoft.com/office/powerpoint/2010/main" val="170114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>
              <a:latin typeface="Tahoma" charset="0"/>
            </a:endParaRPr>
          </a:p>
        </p:txBody>
      </p:sp>
      <p:sp>
        <p:nvSpPr>
          <p:cNvPr id="82946" name="Plassholder for innhold 2"/>
          <p:cNvSpPr>
            <a:spLocks noGrp="1"/>
          </p:cNvSpPr>
          <p:nvPr>
            <p:ph idx="1"/>
          </p:nvPr>
        </p:nvSpPr>
        <p:spPr>
          <a:xfrm>
            <a:off x="457200" y="1063228"/>
            <a:ext cx="8229600" cy="3531395"/>
          </a:xfrm>
        </p:spPr>
        <p:txBody>
          <a:bodyPr/>
          <a:lstStyle/>
          <a:p>
            <a:pPr marL="0" indent="0" algn="ctr">
              <a:buNone/>
            </a:pPr>
            <a:r>
              <a:rPr lang="nb-NO" sz="2800" b="1" dirty="0" smtClean="0">
                <a:latin typeface="Tahoma" charset="0"/>
              </a:rPr>
              <a:t>Starter </a:t>
            </a:r>
            <a:r>
              <a:rPr lang="nb-NO" sz="2800" b="1" dirty="0">
                <a:latin typeface="Tahoma" charset="0"/>
              </a:rPr>
              <a:t>utfordringene i barnehagen?</a:t>
            </a:r>
          </a:p>
          <a:p>
            <a:pPr marL="0" indent="0" algn="ctr">
              <a:buNone/>
            </a:pPr>
            <a:endParaRPr lang="en-US" sz="2100" dirty="0">
              <a:latin typeface="Tahoma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Tahoma" charset="0"/>
              </a:rPr>
              <a:t>If the race is halfway run even before children begin school, then we clearly need to examine what happens in the earliest years </a:t>
            </a:r>
            <a:r>
              <a:rPr lang="nb-NO" sz="2400" dirty="0">
                <a:latin typeface="Tahoma" charset="0"/>
              </a:rPr>
              <a:t>(Edward </a:t>
            </a:r>
            <a:r>
              <a:rPr lang="nb-NO" sz="2400" dirty="0" err="1">
                <a:latin typeface="Tahoma" charset="0"/>
              </a:rPr>
              <a:t>Melhuish</a:t>
            </a:r>
            <a:r>
              <a:rPr lang="nb-NO" sz="2400" dirty="0">
                <a:latin typeface="Tahoma" charset="0"/>
              </a:rPr>
              <a:t>, 2013)</a:t>
            </a:r>
          </a:p>
          <a:p>
            <a:pPr marL="0" indent="0" algn="ctr">
              <a:buNone/>
            </a:pPr>
            <a:endParaRPr lang="nb-NO" sz="2100" dirty="0">
              <a:latin typeface="Tahoma" charset="0"/>
            </a:endParaRPr>
          </a:p>
          <a:p>
            <a:pPr marL="0" indent="0" algn="ctr">
              <a:buNone/>
            </a:pPr>
            <a:endParaRPr lang="nb-NO" sz="2100" dirty="0">
              <a:latin typeface="Tahoma" charset="0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4294967295"/>
          </p:nvPr>
        </p:nvSpPr>
        <p:spPr>
          <a:xfrm>
            <a:off x="1412082" y="4782741"/>
            <a:ext cx="4156472" cy="19883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6447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3600" b="1" dirty="0" smtClean="0"/>
              <a:t>Tilnærming til kvalitet i barnehagen</a:t>
            </a:r>
            <a:endParaRPr lang="nb-NO" sz="3600" b="1" dirty="0"/>
          </a:p>
        </p:txBody>
      </p:sp>
    </p:spTree>
    <p:extLst>
      <p:ext uri="{BB962C8B-B14F-4D97-AF65-F5344CB8AC3E}">
        <p14:creationId xmlns:p14="http://schemas.microsoft.com/office/powerpoint/2010/main" val="136682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ittel 1"/>
          <p:cNvSpPr>
            <a:spLocks noGrp="1"/>
          </p:cNvSpPr>
          <p:nvPr>
            <p:ph type="title"/>
          </p:nvPr>
        </p:nvSpPr>
        <p:spPr>
          <a:xfrm>
            <a:off x="611560" y="80963"/>
            <a:ext cx="7344816" cy="620316"/>
          </a:xfrm>
        </p:spPr>
        <p:txBody>
          <a:bodyPr>
            <a:noAutofit/>
          </a:bodyPr>
          <a:lstStyle/>
          <a:p>
            <a:r>
              <a:rPr lang="nb-NO" sz="3200" dirty="0" smtClean="0">
                <a:latin typeface="Tahoma" charset="0"/>
              </a:rPr>
              <a:t>Resultatkvalitet - trivsel </a:t>
            </a:r>
            <a:endParaRPr lang="nb-NO" sz="3200" dirty="0">
              <a:latin typeface="Tahoma" charset="0"/>
            </a:endParaRPr>
          </a:p>
        </p:txBody>
      </p:sp>
      <p:pic>
        <p:nvPicPr>
          <p:cNvPr id="131074" name="Plassholder for innhold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81" b="13921"/>
          <a:stretch>
            <a:fillRect/>
          </a:stretch>
        </p:blipFill>
        <p:spPr>
          <a:xfrm>
            <a:off x="1412081" y="823913"/>
            <a:ext cx="6172200" cy="3075385"/>
          </a:xfrm>
        </p:spPr>
      </p:pic>
      <p:sp>
        <p:nvSpPr>
          <p:cNvPr id="3" name="Plassholder for bunntekst 2"/>
          <p:cNvSpPr>
            <a:spLocks noGrp="1"/>
          </p:cNvSpPr>
          <p:nvPr>
            <p:ph type="ftr" sz="quarter" idx="4294967295"/>
          </p:nvPr>
        </p:nvSpPr>
        <p:spPr>
          <a:xfrm>
            <a:off x="1412082" y="4782741"/>
            <a:ext cx="4156472" cy="19883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nb-NO" smtClean="0"/>
              <a:t>www.sepu.no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816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723257"/>
              </p:ext>
            </p:extLst>
          </p:nvPr>
        </p:nvGraphicFramePr>
        <p:xfrm>
          <a:off x="611560" y="267495"/>
          <a:ext cx="7920880" cy="4253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91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2800" b="1" dirty="0" smtClean="0"/>
              <a:t>Resultatkvalitet forskjeller språklige ferdigheter </a:t>
            </a:r>
            <a:br>
              <a:rPr lang="nb-NO" sz="2800" b="1" dirty="0" smtClean="0"/>
            </a:br>
            <a:r>
              <a:rPr lang="nb-NO" sz="1400" b="1" dirty="0" smtClean="0"/>
              <a:t>(</a:t>
            </a:r>
            <a:r>
              <a:rPr lang="nb-NO" sz="1400" b="1" dirty="0"/>
              <a:t>Cohens d = 2,0)</a:t>
            </a:r>
            <a:endParaRPr lang="nb-NO" sz="1100" b="1" dirty="0"/>
          </a:p>
        </p:txBody>
      </p:sp>
      <p:pic>
        <p:nvPicPr>
          <p:cNvPr id="4" name="Plassholder for innhold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18"/>
          <a:stretch/>
        </p:blipFill>
        <p:spPr bwMode="auto">
          <a:xfrm>
            <a:off x="683568" y="1012030"/>
            <a:ext cx="8064896" cy="35039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171025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ISPRING_RESOURCE_PATHS_HASH_PRESENTER" val="29de7a15182baab31a221cb384f50bd717197e1"/>
</p:tagLst>
</file>

<file path=ppt/theme/theme1.xml><?xml version="1.0" encoding="utf-8"?>
<a:theme xmlns:a="http://schemas.openxmlformats.org/drawingml/2006/main" name="PPT mal HINN">
  <a:themeElements>
    <a:clrScheme name="Custom 3">
      <a:dk1>
        <a:srgbClr val="050505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48DD4"/>
      </a:hlink>
      <a:folHlink>
        <a:srgbClr val="548DD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Lysbilde Rød 1">
    <a:dk1>
      <a:srgbClr val="000000"/>
    </a:dk1>
    <a:lt1>
      <a:srgbClr val="FFFFFF"/>
    </a:lt1>
    <a:dk2>
      <a:srgbClr val="000000"/>
    </a:dk2>
    <a:lt2>
      <a:srgbClr val="68676C"/>
    </a:lt2>
    <a:accent1>
      <a:srgbClr val="DD4814"/>
    </a:accent1>
    <a:accent2>
      <a:srgbClr val="65C4D9"/>
    </a:accent2>
    <a:accent3>
      <a:srgbClr val="FFFFFF"/>
    </a:accent3>
    <a:accent4>
      <a:srgbClr val="000000"/>
    </a:accent4>
    <a:accent5>
      <a:srgbClr val="EBB1AA"/>
    </a:accent5>
    <a:accent6>
      <a:srgbClr val="5BB1C4"/>
    </a:accent6>
    <a:hlink>
      <a:srgbClr val="FFE55D"/>
    </a:hlink>
    <a:folHlink>
      <a:srgbClr val="68676C"/>
    </a:folHlink>
  </a:clrScheme>
  <a:fontScheme name="Lysbilde Rød">
    <a:majorFont>
      <a:latin typeface="Tahoma"/>
      <a:ea typeface=""/>
      <a:cs typeface="Tahoma"/>
    </a:majorFont>
    <a:minorFont>
      <a:latin typeface="Tahoma"/>
      <a:ea typeface=""/>
      <a:cs typeface="Taho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Lysbilde Rød 1">
    <a:dk1>
      <a:srgbClr val="000000"/>
    </a:dk1>
    <a:lt1>
      <a:srgbClr val="FFFFFF"/>
    </a:lt1>
    <a:dk2>
      <a:srgbClr val="000000"/>
    </a:dk2>
    <a:lt2>
      <a:srgbClr val="68676C"/>
    </a:lt2>
    <a:accent1>
      <a:srgbClr val="DD4814"/>
    </a:accent1>
    <a:accent2>
      <a:srgbClr val="65C4D9"/>
    </a:accent2>
    <a:accent3>
      <a:srgbClr val="FFFFFF"/>
    </a:accent3>
    <a:accent4>
      <a:srgbClr val="000000"/>
    </a:accent4>
    <a:accent5>
      <a:srgbClr val="EBB1AA"/>
    </a:accent5>
    <a:accent6>
      <a:srgbClr val="5BB1C4"/>
    </a:accent6>
    <a:hlink>
      <a:srgbClr val="FFE55D"/>
    </a:hlink>
    <a:folHlink>
      <a:srgbClr val="68676C"/>
    </a:folHlink>
  </a:clrScheme>
  <a:fontScheme name="Lysbilde Rød">
    <a:majorFont>
      <a:latin typeface="Tahoma"/>
      <a:ea typeface=""/>
      <a:cs typeface="Tahoma"/>
    </a:majorFont>
    <a:minorFont>
      <a:latin typeface="Tahoma"/>
      <a:ea typeface=""/>
      <a:cs typeface="Taho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PPT mal HINN</Template>
  <TotalTime>531</TotalTime>
  <Words>1155</Words>
  <Application>Microsoft Macintosh PowerPoint</Application>
  <PresentationFormat>Skjermfremvisning (16:9)</PresentationFormat>
  <Paragraphs>159</Paragraphs>
  <Slides>36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36</vt:i4>
      </vt:variant>
    </vt:vector>
  </HeadingPairs>
  <TitlesOfParts>
    <vt:vector size="44" baseType="lpstr">
      <vt:lpstr>Arial</vt:lpstr>
      <vt:lpstr>Calibri</vt:lpstr>
      <vt:lpstr>Mangal</vt:lpstr>
      <vt:lpstr>MS PGothic</vt:lpstr>
      <vt:lpstr>ＭＳ Ｐゴシック</vt:lpstr>
      <vt:lpstr>Tahoma</vt:lpstr>
      <vt:lpstr>Verdana</vt:lpstr>
      <vt:lpstr>PPT mal HINN</vt:lpstr>
      <vt:lpstr>Kvalitet i barnehagen</vt:lpstr>
      <vt:lpstr>Innhold</vt:lpstr>
      <vt:lpstr>PowerPoint-presentasjon</vt:lpstr>
      <vt:lpstr>Andel av 24-åringer på trygde- og stønadsordninger</vt:lpstr>
      <vt:lpstr>PowerPoint-presentasjon</vt:lpstr>
      <vt:lpstr>PowerPoint-presentasjon</vt:lpstr>
      <vt:lpstr>Resultatkvalitet - trivsel </vt:lpstr>
      <vt:lpstr>PowerPoint-presentasjon</vt:lpstr>
      <vt:lpstr>Resultatkvalitet forskjeller språklige ferdigheter  (Cohens d = 2,0)</vt:lpstr>
      <vt:lpstr>Forskjeller mellom barnehager</vt:lpstr>
      <vt:lpstr> Kjennetegn på kvalitativt gode barnehager - fem avgjørende områder: </vt:lpstr>
      <vt:lpstr>Drøfting</vt:lpstr>
      <vt:lpstr>Ulike praksisformer i barnehagen (Hansen 2012)</vt:lpstr>
      <vt:lpstr>PowerPoint-presentasjon</vt:lpstr>
      <vt:lpstr>PowerPoint-presentasjon</vt:lpstr>
      <vt:lpstr>Forskjeller mellom gutter og jenter</vt:lpstr>
      <vt:lpstr>Lavt presterende barn i barnehagen</vt:lpstr>
      <vt:lpstr>PowerPoint-presentasjon</vt:lpstr>
      <vt:lpstr>Drøfting</vt:lpstr>
      <vt:lpstr>Mors utdanningsnivå og barns kompetanse</vt:lpstr>
      <vt:lpstr>PowerPoint-presentasjon</vt:lpstr>
      <vt:lpstr>PowerPoint-presentasjon</vt:lpstr>
      <vt:lpstr>Konklusjoner – barnehage Kristiansand  t1 2013, t2 2015 og t3 2017</vt:lpstr>
      <vt:lpstr>Kompetanse og praksisendring (Irgens, 2016)</vt:lpstr>
      <vt:lpstr>Drøfting</vt:lpstr>
      <vt:lpstr>Koherens</vt:lpstr>
      <vt:lpstr>Det vi ikke har innflytelse på: </vt:lpstr>
      <vt:lpstr>Etabler profesjonelle læringsfelleskap </vt:lpstr>
      <vt:lpstr>Kartlegging 2015 og 2017 – ansatte</vt:lpstr>
      <vt:lpstr>Kartlegging 2015 og 2017, kommunal BHG kontaktpedagoger</vt:lpstr>
      <vt:lpstr>Drøfting</vt:lpstr>
      <vt:lpstr>Kollektiv forventing om mestring</vt:lpstr>
      <vt:lpstr>Kilder til kollektiv forventning om mestring</vt:lpstr>
      <vt:lpstr>Pygmalion-effekten</vt:lpstr>
      <vt:lpstr>Lave forventninger</vt:lpstr>
      <vt:lpstr>PowerPoint-presentasjon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mal</dc:title>
  <dc:creator>thomas.nordahl@inn.no</dc:creator>
  <cp:lastModifiedBy>thomas.nordahl@inn.no</cp:lastModifiedBy>
  <cp:revision>30</cp:revision>
  <dcterms:created xsi:type="dcterms:W3CDTF">2017-02-01T21:22:36Z</dcterms:created>
  <dcterms:modified xsi:type="dcterms:W3CDTF">2017-10-31T13:13:45Z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97700152-97F3-490E-AFCD-1144198DCED1</vt:lpwstr>
  </property>
  <property fmtid="{D5CDD505-2E9C-101B-9397-08002B2CF9AE}" pid="3" name="ArticulatePath">
    <vt:lpwstr>Presentation1</vt:lpwstr>
  </property>
</Properties>
</file>